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 id="214748366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Lst>
  <p:sldSz cy="6858000" cx="12192000"/>
  <p:notesSz cx="12192000" cy="6858000"/>
  <p:embeddedFontLst>
    <p:embeddedFont>
      <p:font typeface="Century Gothic"/>
      <p:regular r:id="rId52"/>
      <p:bold r:id="rId53"/>
      <p:italic r:id="rId54"/>
      <p:boldItalic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23A74B6-CB89-4641-979C-9FEE24258CB9}">
  <a:tblStyle styleId="{D23A74B6-CB89-4641-979C-9FEE24258CB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4136930D-4372-448D-95C7-F7D6C3968979}" styleName="Table_1">
    <a:wholeTbl>
      <a:tcTxStyle b="off" i="off">
        <a:font>
          <a:latin typeface="Calibri"/>
          <a:ea typeface="Calibri"/>
          <a:cs typeface="Calibri"/>
        </a:font>
        <a:srgbClr val="000000"/>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font" Target="fonts/CenturyGothic-bold.fntdata"/><Relationship Id="rId52" Type="http://schemas.openxmlformats.org/officeDocument/2006/relationships/font" Target="fonts/CenturyGothic-regular.fntdata"/><Relationship Id="rId11" Type="http://schemas.openxmlformats.org/officeDocument/2006/relationships/slide" Target="slides/slide4.xml"/><Relationship Id="rId55" Type="http://schemas.openxmlformats.org/officeDocument/2006/relationships/font" Target="fonts/CenturyGothic-boldItalic.fntdata"/><Relationship Id="rId10" Type="http://schemas.openxmlformats.org/officeDocument/2006/relationships/slide" Target="slides/slide3.xml"/><Relationship Id="rId54" Type="http://schemas.openxmlformats.org/officeDocument/2006/relationships/font" Target="fonts/CenturyGothic-italic.fntdata"/><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5283200" cy="3444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6905625" y="0"/>
            <a:ext cx="5283200" cy="3444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13513"/>
            <a:ext cx="5283200" cy="3444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6905625" y="6513513"/>
            <a:ext cx="5283200" cy="3444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N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1: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1:notes"/>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6" name="Google Shape;96;p1:notes"/>
          <p:cNvSpPr txBox="1"/>
          <p:nvPr>
            <p:ph idx="12" type="sldNum"/>
          </p:nvPr>
        </p:nvSpPr>
        <p:spPr>
          <a:xfrm>
            <a:off x="6905625" y="6513513"/>
            <a:ext cx="5283200" cy="3444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NA"/>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fb555f2f90_4_15: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fb555f2f90_4_15:notes"/>
          <p:cNvSpPr txBox="1"/>
          <p:nvPr>
            <p:ph idx="1" type="body"/>
          </p:nvPr>
        </p:nvSpPr>
        <p:spPr>
          <a:xfrm>
            <a:off x="1219200" y="3300413"/>
            <a:ext cx="9753600" cy="27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NA"/>
              <a:t>Source: World Development Indicators database (World Bank)</a:t>
            </a:r>
            <a:endParaRPr/>
          </a:p>
        </p:txBody>
      </p:sp>
      <p:sp>
        <p:nvSpPr>
          <p:cNvPr id="211" name="Google Shape;211;gfb555f2f90_4_15:notes"/>
          <p:cNvSpPr txBox="1"/>
          <p:nvPr>
            <p:ph idx="12" type="sldNum"/>
          </p:nvPr>
        </p:nvSpPr>
        <p:spPr>
          <a:xfrm>
            <a:off x="6905625" y="6513513"/>
            <a:ext cx="52833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A"/>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fb555f2f90_4_29: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fb555f2f90_4_29:notes"/>
          <p:cNvSpPr txBox="1"/>
          <p:nvPr>
            <p:ph idx="1" type="body"/>
          </p:nvPr>
        </p:nvSpPr>
        <p:spPr>
          <a:xfrm>
            <a:off x="1219200" y="3300413"/>
            <a:ext cx="9753600" cy="27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NA"/>
              <a:t>Source: Calculations based on administrative firm-level data, supplemented with aggregated data from the Organisation for Economic Co-operation and Development (OECD) and the European Union’s statistical office, Eurostat</a:t>
            </a:r>
            <a:endParaRPr/>
          </a:p>
        </p:txBody>
      </p:sp>
      <p:sp>
        <p:nvSpPr>
          <p:cNvPr id="225" name="Google Shape;225;gfb555f2f90_4_29:notes"/>
          <p:cNvSpPr txBox="1"/>
          <p:nvPr>
            <p:ph idx="12" type="sldNum"/>
          </p:nvPr>
        </p:nvSpPr>
        <p:spPr>
          <a:xfrm>
            <a:off x="6905625" y="6513513"/>
            <a:ext cx="52833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A"/>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fb555f2f90_4_45: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fb555f2f90_4_45:notes"/>
          <p:cNvSpPr txBox="1"/>
          <p:nvPr>
            <p:ph idx="1" type="body"/>
          </p:nvPr>
        </p:nvSpPr>
        <p:spPr>
          <a:xfrm>
            <a:off x="1219200" y="3300413"/>
            <a:ext cx="9753600" cy="27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NA"/>
              <a:t>Sources: Calculations using administrative firm-level data, supplemented with aggregated data from the Organisation for Economic Co-operation and Development (OECD) and the European Union’s statistical office, Eurostat.</a:t>
            </a:r>
            <a:endParaRPr/>
          </a:p>
        </p:txBody>
      </p:sp>
      <p:sp>
        <p:nvSpPr>
          <p:cNvPr id="239" name="Google Shape;239;gfb555f2f90_4_45:notes"/>
          <p:cNvSpPr txBox="1"/>
          <p:nvPr>
            <p:ph idx="12" type="sldNum"/>
          </p:nvPr>
        </p:nvSpPr>
        <p:spPr>
          <a:xfrm>
            <a:off x="6905625" y="6513513"/>
            <a:ext cx="52833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A"/>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6:notes"/>
          <p:cNvSpPr/>
          <p:nvPr>
            <p:ph idx="2" type="sldImg"/>
          </p:nvPr>
        </p:nvSpPr>
        <p:spPr>
          <a:xfrm>
            <a:off x="1219200" y="857250"/>
            <a:ext cx="97536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p16: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95250" lvl="0" marL="171450" marR="0" rtl="0" algn="l">
              <a:lnSpc>
                <a:spcPct val="100000"/>
              </a:lnSpc>
              <a:spcBef>
                <a:spcPts val="0"/>
              </a:spcBef>
              <a:spcAft>
                <a:spcPts val="0"/>
              </a:spcAft>
              <a:buClr>
                <a:schemeClr val="dk1"/>
              </a:buClr>
              <a:buSzPts val="1200"/>
              <a:buFont typeface="Calibri"/>
              <a:buNone/>
            </a:pPr>
            <a:r>
              <a:t/>
            </a:r>
            <a:endParaRPr/>
          </a:p>
        </p:txBody>
      </p:sp>
      <p:sp>
        <p:nvSpPr>
          <p:cNvPr id="253" name="Google Shape;253;p16:notes"/>
          <p:cNvSpPr txBox="1"/>
          <p:nvPr>
            <p:ph idx="12" type="sldNum"/>
          </p:nvPr>
        </p:nvSpPr>
        <p:spPr>
          <a:xfrm>
            <a:off x="6905625" y="6513514"/>
            <a:ext cx="5283300" cy="344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NA"/>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7:notes"/>
          <p:cNvSpPr/>
          <p:nvPr>
            <p:ph idx="2" type="sldImg"/>
          </p:nvPr>
        </p:nvSpPr>
        <p:spPr>
          <a:xfrm>
            <a:off x="1219200" y="857250"/>
            <a:ext cx="97536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Google Shape;266;p17: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95250" lvl="0" marL="171450" marR="0" rtl="0" algn="l">
              <a:lnSpc>
                <a:spcPct val="100000"/>
              </a:lnSpc>
              <a:spcBef>
                <a:spcPts val="0"/>
              </a:spcBef>
              <a:spcAft>
                <a:spcPts val="0"/>
              </a:spcAft>
              <a:buClr>
                <a:schemeClr val="dk1"/>
              </a:buClr>
              <a:buSzPts val="1200"/>
              <a:buFont typeface="Calibri"/>
              <a:buNone/>
            </a:pPr>
            <a:r>
              <a:t/>
            </a:r>
            <a:endParaRPr/>
          </a:p>
        </p:txBody>
      </p:sp>
      <p:sp>
        <p:nvSpPr>
          <p:cNvPr id="267" name="Google Shape;267;p17:notes"/>
          <p:cNvSpPr txBox="1"/>
          <p:nvPr>
            <p:ph idx="12" type="sldNum"/>
          </p:nvPr>
        </p:nvSpPr>
        <p:spPr>
          <a:xfrm>
            <a:off x="6905625" y="6513514"/>
            <a:ext cx="5283300" cy="344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NA"/>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8:notes"/>
          <p:cNvSpPr/>
          <p:nvPr>
            <p:ph idx="2" type="sldImg"/>
          </p:nvPr>
        </p:nvSpPr>
        <p:spPr>
          <a:xfrm>
            <a:off x="1219200" y="857250"/>
            <a:ext cx="97536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9" name="Google Shape;279;p18: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95250" lvl="0" marL="171450" marR="0" rtl="0" algn="l">
              <a:lnSpc>
                <a:spcPct val="100000"/>
              </a:lnSpc>
              <a:spcBef>
                <a:spcPts val="0"/>
              </a:spcBef>
              <a:spcAft>
                <a:spcPts val="0"/>
              </a:spcAft>
              <a:buClr>
                <a:schemeClr val="dk1"/>
              </a:buClr>
              <a:buSzPts val="1200"/>
              <a:buFont typeface="Calibri"/>
              <a:buNone/>
            </a:pPr>
            <a:r>
              <a:t/>
            </a:r>
            <a:endParaRPr/>
          </a:p>
        </p:txBody>
      </p:sp>
      <p:sp>
        <p:nvSpPr>
          <p:cNvPr id="280" name="Google Shape;280;p18:notes"/>
          <p:cNvSpPr txBox="1"/>
          <p:nvPr>
            <p:ph idx="12" type="sldNum"/>
          </p:nvPr>
        </p:nvSpPr>
        <p:spPr>
          <a:xfrm>
            <a:off x="6905625" y="6513514"/>
            <a:ext cx="5283300" cy="344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NA"/>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9:notes"/>
          <p:cNvSpPr/>
          <p:nvPr>
            <p:ph idx="2" type="sldImg"/>
          </p:nvPr>
        </p:nvSpPr>
        <p:spPr>
          <a:xfrm>
            <a:off x="1219200" y="857250"/>
            <a:ext cx="97536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p19: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95250" lvl="0" marL="171450" marR="0" rtl="0" algn="l">
              <a:lnSpc>
                <a:spcPct val="100000"/>
              </a:lnSpc>
              <a:spcBef>
                <a:spcPts val="0"/>
              </a:spcBef>
              <a:spcAft>
                <a:spcPts val="0"/>
              </a:spcAft>
              <a:buClr>
                <a:schemeClr val="dk1"/>
              </a:buClr>
              <a:buSzPts val="1200"/>
              <a:buFont typeface="Calibri"/>
              <a:buNone/>
            </a:pPr>
            <a:r>
              <a:t/>
            </a:r>
            <a:endParaRPr/>
          </a:p>
        </p:txBody>
      </p:sp>
      <p:sp>
        <p:nvSpPr>
          <p:cNvPr id="293" name="Google Shape;293;p19:notes"/>
          <p:cNvSpPr txBox="1"/>
          <p:nvPr>
            <p:ph idx="12" type="sldNum"/>
          </p:nvPr>
        </p:nvSpPr>
        <p:spPr>
          <a:xfrm>
            <a:off x="6905625" y="6513514"/>
            <a:ext cx="5283300" cy="344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NA"/>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20:notes"/>
          <p:cNvSpPr/>
          <p:nvPr>
            <p:ph idx="2" type="sldImg"/>
          </p:nvPr>
        </p:nvSpPr>
        <p:spPr>
          <a:xfrm>
            <a:off x="1219200" y="857250"/>
            <a:ext cx="97536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p20: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95250" lvl="0" marL="171450" marR="0" rtl="0" algn="l">
              <a:lnSpc>
                <a:spcPct val="100000"/>
              </a:lnSpc>
              <a:spcBef>
                <a:spcPts val="0"/>
              </a:spcBef>
              <a:spcAft>
                <a:spcPts val="0"/>
              </a:spcAft>
              <a:buClr>
                <a:schemeClr val="dk1"/>
              </a:buClr>
              <a:buSzPts val="1200"/>
              <a:buFont typeface="Calibri"/>
              <a:buNone/>
            </a:pPr>
            <a:r>
              <a:t/>
            </a:r>
            <a:endParaRPr/>
          </a:p>
        </p:txBody>
      </p:sp>
      <p:sp>
        <p:nvSpPr>
          <p:cNvPr id="306" name="Google Shape;306;p20:notes"/>
          <p:cNvSpPr txBox="1"/>
          <p:nvPr>
            <p:ph idx="12" type="sldNum"/>
          </p:nvPr>
        </p:nvSpPr>
        <p:spPr>
          <a:xfrm>
            <a:off x="6905625" y="6513514"/>
            <a:ext cx="5283300" cy="344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NA"/>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fb18ad326e_0_10:notes"/>
          <p:cNvSpPr/>
          <p:nvPr>
            <p:ph idx="2" type="sldImg"/>
          </p:nvPr>
        </p:nvSpPr>
        <p:spPr>
          <a:xfrm>
            <a:off x="1219200" y="857250"/>
            <a:ext cx="97536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8" name="Google Shape;318;gfb18ad326e_0_10: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95250" lvl="0" marL="171450" marR="0" rtl="0" algn="l">
              <a:lnSpc>
                <a:spcPct val="100000"/>
              </a:lnSpc>
              <a:spcBef>
                <a:spcPts val="0"/>
              </a:spcBef>
              <a:spcAft>
                <a:spcPts val="0"/>
              </a:spcAft>
              <a:buClr>
                <a:schemeClr val="dk1"/>
              </a:buClr>
              <a:buSzPts val="1200"/>
              <a:buFont typeface="Calibri"/>
              <a:buNone/>
            </a:pPr>
            <a:r>
              <a:rPr lang="en-NA"/>
              <a:t>TREES</a:t>
            </a:r>
            <a:endParaRPr/>
          </a:p>
          <a:p>
            <a:pPr indent="-95250" lvl="0" marL="171450" marR="0" rtl="0" algn="l">
              <a:lnSpc>
                <a:spcPct val="100000"/>
              </a:lnSpc>
              <a:spcBef>
                <a:spcPts val="0"/>
              </a:spcBef>
              <a:spcAft>
                <a:spcPts val="0"/>
              </a:spcAft>
              <a:buClr>
                <a:schemeClr val="dk1"/>
              </a:buClr>
              <a:buSzPts val="1200"/>
              <a:buFont typeface="Calibri"/>
              <a:buNone/>
            </a:pPr>
            <a:r>
              <a:t/>
            </a:r>
            <a:endParaRPr/>
          </a:p>
        </p:txBody>
      </p:sp>
      <p:sp>
        <p:nvSpPr>
          <p:cNvPr id="319" name="Google Shape;319;gfb18ad326e_0_10:notes"/>
          <p:cNvSpPr txBox="1"/>
          <p:nvPr>
            <p:ph idx="12" type="sldNum"/>
          </p:nvPr>
        </p:nvSpPr>
        <p:spPr>
          <a:xfrm>
            <a:off x="6905625" y="6513514"/>
            <a:ext cx="5283300" cy="344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NA"/>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fb555f2f90_0_0: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0" name="Google Shape;330;gfb555f2f90_0_0: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13: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2" name="Google Shape;112;p13: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fb555f2f90_2_83: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fb555f2f90_2_83:notes"/>
          <p:cNvSpPr txBox="1"/>
          <p:nvPr>
            <p:ph idx="1" type="body"/>
          </p:nvPr>
        </p:nvSpPr>
        <p:spPr>
          <a:xfrm>
            <a:off x="1219200" y="3300413"/>
            <a:ext cx="9753600" cy="27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NA"/>
              <a:t>Source : Services Sector Development: A Key to Poverty Alleviation in Mauritius , Tandrayen-Ragoonbur Verena, Ragoobur Vishal and Poonoosamy Ken, December 2009 </a:t>
            </a:r>
            <a:endParaRPr/>
          </a:p>
          <a:p>
            <a:pPr indent="0" lvl="0" marL="0" rtl="0" algn="l">
              <a:spcBef>
                <a:spcPts val="0"/>
              </a:spcBef>
              <a:spcAft>
                <a:spcPts val="0"/>
              </a:spcAft>
              <a:buNone/>
            </a:pPr>
            <a:r>
              <a:t/>
            </a:r>
            <a:endParaRPr/>
          </a:p>
        </p:txBody>
      </p:sp>
      <p:sp>
        <p:nvSpPr>
          <p:cNvPr id="342" name="Google Shape;342;gfb555f2f90_2_83:notes"/>
          <p:cNvSpPr txBox="1"/>
          <p:nvPr>
            <p:ph idx="12" type="sldNum"/>
          </p:nvPr>
        </p:nvSpPr>
        <p:spPr>
          <a:xfrm>
            <a:off x="6905625" y="6513513"/>
            <a:ext cx="52833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NA"/>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fb555f2f90_4_77: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fb555f2f90_4_77:notes"/>
          <p:cNvSpPr txBox="1"/>
          <p:nvPr>
            <p:ph idx="1" type="body"/>
          </p:nvPr>
        </p:nvSpPr>
        <p:spPr>
          <a:xfrm>
            <a:off x="1219200" y="3300413"/>
            <a:ext cx="9753600" cy="27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NA"/>
              <a:t>Source: </a:t>
            </a:r>
            <a:endParaRPr/>
          </a:p>
          <a:p>
            <a:pPr indent="0" lvl="0" marL="0" rtl="0" algn="l">
              <a:spcBef>
                <a:spcPts val="0"/>
              </a:spcBef>
              <a:spcAft>
                <a:spcPts val="0"/>
              </a:spcAft>
              <a:buNone/>
            </a:pPr>
            <a:r>
              <a:rPr lang="en-NA"/>
              <a:t>World Bank. 2009. Mauritius Investment Climate Assessment. Washington, DC.</a:t>
            </a:r>
            <a:endParaRPr/>
          </a:p>
        </p:txBody>
      </p:sp>
      <p:sp>
        <p:nvSpPr>
          <p:cNvPr id="354" name="Google Shape;354;gfb555f2f90_4_77:notes"/>
          <p:cNvSpPr txBox="1"/>
          <p:nvPr>
            <p:ph idx="12" type="sldNum"/>
          </p:nvPr>
        </p:nvSpPr>
        <p:spPr>
          <a:xfrm>
            <a:off x="6905625" y="6513513"/>
            <a:ext cx="52833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A"/>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fb555f2f90_2_134: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fb555f2f90_2_134:notes"/>
          <p:cNvSpPr txBox="1"/>
          <p:nvPr>
            <p:ph idx="1" type="body"/>
          </p:nvPr>
        </p:nvSpPr>
        <p:spPr>
          <a:xfrm>
            <a:off x="1219200" y="3300413"/>
            <a:ext cx="9753600" cy="27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NA"/>
              <a:t>Source : Services Sector Development: A Key to Poverty Alleviation in Mauritius , Tandrayen-Ragoonbur Verena, Ragoobur Vishal and Poonoosamy Ken, December 2009 </a:t>
            </a:r>
            <a:endParaRPr/>
          </a:p>
          <a:p>
            <a:pPr indent="0" lvl="0" marL="0" rtl="0" algn="l">
              <a:spcBef>
                <a:spcPts val="0"/>
              </a:spcBef>
              <a:spcAft>
                <a:spcPts val="0"/>
              </a:spcAft>
              <a:buNone/>
            </a:pPr>
            <a:r>
              <a:t/>
            </a:r>
            <a:endParaRPr/>
          </a:p>
        </p:txBody>
      </p:sp>
      <p:sp>
        <p:nvSpPr>
          <p:cNvPr id="367" name="Google Shape;367;gfb555f2f90_2_134:notes"/>
          <p:cNvSpPr txBox="1"/>
          <p:nvPr>
            <p:ph idx="12" type="sldNum"/>
          </p:nvPr>
        </p:nvSpPr>
        <p:spPr>
          <a:xfrm>
            <a:off x="6905625" y="6513513"/>
            <a:ext cx="52833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A"/>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fb555f2f90_0_10: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8" name="Google Shape;378;gfb555f2f90_0_10: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fb555f2f90_2_95: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fb555f2f90_2_95:notes"/>
          <p:cNvSpPr txBox="1"/>
          <p:nvPr>
            <p:ph idx="1" type="body"/>
          </p:nvPr>
        </p:nvSpPr>
        <p:spPr>
          <a:xfrm>
            <a:off x="1219200" y="3300413"/>
            <a:ext cx="9753600" cy="27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gfb555f2f90_2_95:notes"/>
          <p:cNvSpPr txBox="1"/>
          <p:nvPr>
            <p:ph idx="12" type="sldNum"/>
          </p:nvPr>
        </p:nvSpPr>
        <p:spPr>
          <a:xfrm>
            <a:off x="6905625" y="6513513"/>
            <a:ext cx="52833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NA"/>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fb555f2f90_7_40: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2" name="Google Shape;402;gfb555f2f90_7_40: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fb555f2f90_2_18: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fb555f2f90_2_18:notes"/>
          <p:cNvSpPr txBox="1"/>
          <p:nvPr>
            <p:ph idx="1" type="body"/>
          </p:nvPr>
        </p:nvSpPr>
        <p:spPr>
          <a:xfrm>
            <a:off x="1219200" y="3300413"/>
            <a:ext cx="9753600" cy="27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0" name="Google Shape;440;gfb555f2f90_2_18:notes"/>
          <p:cNvSpPr txBox="1"/>
          <p:nvPr>
            <p:ph idx="12" type="sldNum"/>
          </p:nvPr>
        </p:nvSpPr>
        <p:spPr>
          <a:xfrm>
            <a:off x="6905625" y="6513513"/>
            <a:ext cx="52833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NA"/>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fb555f2f90_2_151: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fb555f2f90_2_151:notes"/>
          <p:cNvSpPr txBox="1"/>
          <p:nvPr>
            <p:ph idx="1" type="body"/>
          </p:nvPr>
        </p:nvSpPr>
        <p:spPr>
          <a:xfrm>
            <a:off x="1219200" y="3300413"/>
            <a:ext cx="9753600" cy="27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2" name="Google Shape;452;gfb555f2f90_2_151:notes"/>
          <p:cNvSpPr txBox="1"/>
          <p:nvPr>
            <p:ph idx="12" type="sldNum"/>
          </p:nvPr>
        </p:nvSpPr>
        <p:spPr>
          <a:xfrm>
            <a:off x="6905625" y="6513513"/>
            <a:ext cx="52833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A"/>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3: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3" name="Google Shape;463;p3: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NA"/>
              <a:t>Current GDP</a:t>
            </a:r>
            <a:endParaRPr/>
          </a:p>
        </p:txBody>
      </p:sp>
      <p:sp>
        <p:nvSpPr>
          <p:cNvPr id="464" name="Google Shape;464;p3:notes"/>
          <p:cNvSpPr txBox="1"/>
          <p:nvPr>
            <p:ph idx="12" type="sldNum"/>
          </p:nvPr>
        </p:nvSpPr>
        <p:spPr>
          <a:xfrm>
            <a:off x="6905625" y="6513513"/>
            <a:ext cx="5283300" cy="344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NA"/>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4:notes"/>
          <p:cNvSpPr/>
          <p:nvPr>
            <p:ph idx="2" type="sldImg"/>
          </p:nvPr>
        </p:nvSpPr>
        <p:spPr>
          <a:xfrm>
            <a:off x="1219200" y="857250"/>
            <a:ext cx="97536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9" name="Google Shape;489;p4: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NA"/>
              <a:t>The income disparity is not only between countries…. Within the same country… same exchange rates, same interest rates same tax regime, etc.… we have difference on productivity per worker of about a factor of 10! (</a:t>
            </a:r>
            <a:endParaRPr/>
          </a:p>
          <a:p>
            <a:pPr indent="-171450" lvl="0" marL="171450" rtl="0" algn="l">
              <a:lnSpc>
                <a:spcPct val="100000"/>
              </a:lnSpc>
              <a:spcBef>
                <a:spcPts val="0"/>
              </a:spcBef>
              <a:spcAft>
                <a:spcPts val="0"/>
              </a:spcAft>
              <a:buClr>
                <a:schemeClr val="dk1"/>
              </a:buClr>
              <a:buSzPts val="1200"/>
              <a:buFont typeface="Calibri"/>
              <a:buChar char="-"/>
            </a:pPr>
            <a:r>
              <a:rPr b="1" lang="en-NA"/>
              <a:t>Explain Slide</a:t>
            </a:r>
            <a:r>
              <a:rPr lang="en-NA"/>
              <a:t>)</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490" name="Google Shape;490;p4:notes"/>
          <p:cNvSpPr txBox="1"/>
          <p:nvPr>
            <p:ph idx="12" type="sldNum"/>
          </p:nvPr>
        </p:nvSpPr>
        <p:spPr>
          <a:xfrm>
            <a:off x="6905625" y="6513514"/>
            <a:ext cx="5283300" cy="344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NA"/>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2: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p2: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4" name="Google Shape;124;p2:notes"/>
          <p:cNvSpPr txBox="1"/>
          <p:nvPr>
            <p:ph idx="12" type="sldNum"/>
          </p:nvPr>
        </p:nvSpPr>
        <p:spPr>
          <a:xfrm>
            <a:off x="6905625" y="6513513"/>
            <a:ext cx="5283300" cy="344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NA"/>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5:notes"/>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1" name="Google Shape;501;p5: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11: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2" name="Google Shape;512;p11: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12: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5" name="Google Shape;525;p12: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22: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7" name="Google Shape;537;p22: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24:notes"/>
          <p:cNvSpPr/>
          <p:nvPr>
            <p:ph idx="2" type="sldImg"/>
          </p:nvPr>
        </p:nvSpPr>
        <p:spPr>
          <a:xfrm>
            <a:off x="1219200" y="857250"/>
            <a:ext cx="97536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8" name="Google Shape;548;p24:notes"/>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Clr>
                <a:schemeClr val="dk1"/>
              </a:buClr>
              <a:buSzPts val="11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549" name="Google Shape;549;p24:notes"/>
          <p:cNvSpPr txBox="1"/>
          <p:nvPr>
            <p:ph idx="12" type="sldNum"/>
          </p:nvPr>
        </p:nvSpPr>
        <p:spPr>
          <a:xfrm>
            <a:off x="6905625" y="6513514"/>
            <a:ext cx="5283200" cy="3444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NA"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p23: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NA"/>
              <a:t>Private sector - solution to the fiscal limit</a:t>
            </a:r>
            <a:endParaRPr/>
          </a:p>
        </p:txBody>
      </p:sp>
      <p:sp>
        <p:nvSpPr>
          <p:cNvPr id="566" name="Google Shape;566;p23: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p25: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NA"/>
              <a:t>Namibia’s attractiveness to the private sector</a:t>
            </a:r>
            <a:endParaRPr/>
          </a:p>
        </p:txBody>
      </p:sp>
      <p:sp>
        <p:nvSpPr>
          <p:cNvPr id="578" name="Google Shape;578;p25: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p26: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NA"/>
              <a:t>Namibia’s attractiveness to the private sector</a:t>
            </a:r>
            <a:endParaRPr/>
          </a:p>
        </p:txBody>
      </p:sp>
      <p:sp>
        <p:nvSpPr>
          <p:cNvPr id="616" name="Google Shape;616;p26: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p27: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NA"/>
              <a:t>Source : World Bank</a:t>
            </a:r>
            <a:endParaRPr/>
          </a:p>
        </p:txBody>
      </p:sp>
      <p:sp>
        <p:nvSpPr>
          <p:cNvPr id="643" name="Google Shape;643;p27: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p28: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NA"/>
              <a:t>How we can improve our attractiveness</a:t>
            </a:r>
            <a:endParaRPr/>
          </a:p>
        </p:txBody>
      </p:sp>
      <p:sp>
        <p:nvSpPr>
          <p:cNvPr id="674" name="Google Shape;674;p28: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fb555f2f90_2_0: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gfb555f2f90_2_0: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0" name="Google Shape;130;gfb555f2f90_2_0:notes"/>
          <p:cNvSpPr txBox="1"/>
          <p:nvPr>
            <p:ph idx="12" type="sldNum"/>
          </p:nvPr>
        </p:nvSpPr>
        <p:spPr>
          <a:xfrm>
            <a:off x="6905625" y="6513513"/>
            <a:ext cx="5283300" cy="344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NA"/>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p29:notes"/>
          <p:cNvSpPr txBox="1"/>
          <p:nvPr>
            <p:ph idx="1" type="body"/>
          </p:nvPr>
        </p:nvSpPr>
        <p:spPr>
          <a:xfrm>
            <a:off x="1219200" y="3300413"/>
            <a:ext cx="9753600" cy="27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01" name="Google Shape;701;p29:notes"/>
          <p:cNvSpPr/>
          <p:nvPr>
            <p:ph idx="2" type="sldImg"/>
          </p:nvPr>
        </p:nvSpPr>
        <p:spPr>
          <a:xfrm>
            <a:off x="1219200" y="857250"/>
            <a:ext cx="9753600" cy="23145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8" name="Shape 738"/>
        <p:cNvGrpSpPr/>
        <p:nvPr/>
      </p:nvGrpSpPr>
      <p:grpSpPr>
        <a:xfrm>
          <a:off x="0" y="0"/>
          <a:ext cx="0" cy="0"/>
          <a:chOff x="0" y="0"/>
          <a:chExt cx="0" cy="0"/>
        </a:xfrm>
      </p:grpSpPr>
      <p:sp>
        <p:nvSpPr>
          <p:cNvPr id="739" name="Google Shape;739;gfb555f2f90_0_32: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40" name="Google Shape;740;gfb555f2f90_0_32: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p31:notes"/>
          <p:cNvSpPr txBox="1"/>
          <p:nvPr>
            <p:ph idx="1" type="body"/>
          </p:nvPr>
        </p:nvSpPr>
        <p:spPr>
          <a:xfrm>
            <a:off x="1219200" y="3300413"/>
            <a:ext cx="9753600" cy="2700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1" name="Google Shape;751;p31:notes"/>
          <p:cNvSpPr/>
          <p:nvPr>
            <p:ph idx="2" type="sldImg"/>
          </p:nvPr>
        </p:nvSpPr>
        <p:spPr>
          <a:xfrm>
            <a:off x="1219200" y="857250"/>
            <a:ext cx="97536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 name="Shape 777"/>
        <p:cNvGrpSpPr/>
        <p:nvPr/>
      </p:nvGrpSpPr>
      <p:grpSpPr>
        <a:xfrm>
          <a:off x="0" y="0"/>
          <a:ext cx="0" cy="0"/>
          <a:chOff x="0" y="0"/>
          <a:chExt cx="0" cy="0"/>
        </a:xfrm>
      </p:grpSpPr>
      <p:sp>
        <p:nvSpPr>
          <p:cNvPr id="778" name="Google Shape;778;p32: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79" name="Google Shape;779;p32: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p53:notes"/>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0" name="Google Shape;790;p53: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fb555f2f90_2_12: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gfb555f2f90_2_12: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2" name="Google Shape;142;gfb555f2f90_2_12:notes"/>
          <p:cNvSpPr txBox="1"/>
          <p:nvPr>
            <p:ph idx="12" type="sldNum"/>
          </p:nvPr>
        </p:nvSpPr>
        <p:spPr>
          <a:xfrm>
            <a:off x="6905625" y="6513513"/>
            <a:ext cx="5283300" cy="344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NA"/>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fb555f2f90_2_38: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gfb555f2f90_2_38: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NA"/>
              <a:t>Source : PwC multiplier table for MOF_BON</a:t>
            </a:r>
            <a:endParaRPr/>
          </a:p>
        </p:txBody>
      </p:sp>
      <p:sp>
        <p:nvSpPr>
          <p:cNvPr id="156" name="Google Shape;156;gfb555f2f90_2_38:notes"/>
          <p:cNvSpPr txBox="1"/>
          <p:nvPr>
            <p:ph idx="12" type="sldNum"/>
          </p:nvPr>
        </p:nvSpPr>
        <p:spPr>
          <a:xfrm>
            <a:off x="6905625" y="6513513"/>
            <a:ext cx="5283300" cy="344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NA"/>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fb555f2f90_2_31: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fb555f2f90_2_31:notes"/>
          <p:cNvSpPr txBox="1"/>
          <p:nvPr>
            <p:ph idx="1" type="body"/>
          </p:nvPr>
        </p:nvSpPr>
        <p:spPr>
          <a:xfrm>
            <a:off x="1219200" y="3300413"/>
            <a:ext cx="9753600" cy="27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NA"/>
              <a:t>Source: UNCTADstat</a:t>
            </a:r>
            <a:endParaRPr/>
          </a:p>
        </p:txBody>
      </p:sp>
      <p:sp>
        <p:nvSpPr>
          <p:cNvPr id="171" name="Google Shape;171;gfb555f2f90_2_31:notes"/>
          <p:cNvSpPr txBox="1"/>
          <p:nvPr>
            <p:ph idx="12" type="sldNum"/>
          </p:nvPr>
        </p:nvSpPr>
        <p:spPr>
          <a:xfrm>
            <a:off x="6905625" y="6513513"/>
            <a:ext cx="52833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NA"/>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fb555f2f90_2_46: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fb555f2f90_2_46:notes"/>
          <p:cNvSpPr txBox="1"/>
          <p:nvPr>
            <p:ph idx="1" type="body"/>
          </p:nvPr>
        </p:nvSpPr>
        <p:spPr>
          <a:xfrm>
            <a:off x="1219200" y="3300413"/>
            <a:ext cx="9753600" cy="27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NA"/>
              <a:t>Source: UNCTADstat</a:t>
            </a:r>
            <a:endParaRPr/>
          </a:p>
        </p:txBody>
      </p:sp>
      <p:sp>
        <p:nvSpPr>
          <p:cNvPr id="184" name="Google Shape;184;gfb555f2f90_2_46:notes"/>
          <p:cNvSpPr txBox="1"/>
          <p:nvPr>
            <p:ph idx="12" type="sldNum"/>
          </p:nvPr>
        </p:nvSpPr>
        <p:spPr>
          <a:xfrm>
            <a:off x="6905625" y="6513513"/>
            <a:ext cx="52833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A"/>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fb555f2f90_4_0: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fb555f2f90_4_0:notes"/>
          <p:cNvSpPr txBox="1"/>
          <p:nvPr>
            <p:ph idx="1" type="body"/>
          </p:nvPr>
        </p:nvSpPr>
        <p:spPr>
          <a:xfrm>
            <a:off x="1219200" y="3300413"/>
            <a:ext cx="9753600" cy="27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NA"/>
              <a:t>Source: World Development Indicators database (</a:t>
            </a:r>
            <a:r>
              <a:rPr lang="en-NA"/>
              <a:t>World Bank)</a:t>
            </a:r>
            <a:endParaRPr/>
          </a:p>
        </p:txBody>
      </p:sp>
      <p:sp>
        <p:nvSpPr>
          <p:cNvPr id="197" name="Google Shape;197;gfb555f2f90_4_0:notes"/>
          <p:cNvSpPr txBox="1"/>
          <p:nvPr>
            <p:ph idx="12" type="sldNum"/>
          </p:nvPr>
        </p:nvSpPr>
        <p:spPr>
          <a:xfrm>
            <a:off x="6905625" y="6513513"/>
            <a:ext cx="52833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A"/>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 name="Shape 16"/>
        <p:cNvGrpSpPr/>
        <p:nvPr/>
      </p:nvGrpSpPr>
      <p:grpSpPr>
        <a:xfrm>
          <a:off x="0" y="0"/>
          <a:ext cx="0" cy="0"/>
          <a:chOff x="0" y="0"/>
          <a:chExt cx="0" cy="0"/>
        </a:xfrm>
      </p:grpSpPr>
      <p:sp>
        <p:nvSpPr>
          <p:cNvPr id="17" name="Google Shape;17;p2"/>
          <p:cNvSpPr txBox="1"/>
          <p:nvPr>
            <p:ph type="title"/>
          </p:nvPr>
        </p:nvSpPr>
        <p:spPr>
          <a:xfrm>
            <a:off x="1086487" y="225835"/>
            <a:ext cx="10019100" cy="16473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3800">
                <a:solidFill>
                  <a:srgbClr val="10497E"/>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
          <p:cNvSpPr txBox="1"/>
          <p:nvPr>
            <p:ph idx="1" type="body"/>
          </p:nvPr>
        </p:nvSpPr>
        <p:spPr>
          <a:xfrm>
            <a:off x="683234" y="2238554"/>
            <a:ext cx="11028600" cy="31743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b="0" i="0">
                <a:solidFill>
                  <a:schemeClr val="dk1"/>
                </a:solidFill>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9" name="Google Shape;19;p2"/>
          <p:cNvSpPr txBox="1"/>
          <p:nvPr>
            <p:ph idx="11" type="ftr"/>
          </p:nvPr>
        </p:nvSpPr>
        <p:spPr>
          <a:xfrm>
            <a:off x="4145280" y="6377940"/>
            <a:ext cx="390150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
          <p:cNvSpPr txBox="1"/>
          <p:nvPr>
            <p:ph idx="12" type="sldNum"/>
          </p:nvPr>
        </p:nvSpPr>
        <p:spPr>
          <a:xfrm>
            <a:off x="8778240" y="6377940"/>
            <a:ext cx="28041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80" name="Shape 80"/>
        <p:cNvGrpSpPr/>
        <p:nvPr/>
      </p:nvGrpSpPr>
      <p:grpSpPr>
        <a:xfrm>
          <a:off x="0" y="0"/>
          <a:ext cx="0" cy="0"/>
          <a:chOff x="0" y="0"/>
          <a:chExt cx="0" cy="0"/>
        </a:xfrm>
      </p:grpSpPr>
      <p:sp>
        <p:nvSpPr>
          <p:cNvPr id="81" name="Google Shape;81;p12"/>
          <p:cNvSpPr txBox="1"/>
          <p:nvPr>
            <p:ph type="ctrTitle"/>
          </p:nvPr>
        </p:nvSpPr>
        <p:spPr>
          <a:xfrm>
            <a:off x="914400" y="2125980"/>
            <a:ext cx="10363200" cy="144018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12"/>
          <p:cNvSpPr txBox="1"/>
          <p:nvPr>
            <p:ph idx="1" type="subTitle"/>
          </p:nvPr>
        </p:nvSpPr>
        <p:spPr>
          <a:xfrm>
            <a:off x="1828800" y="3840480"/>
            <a:ext cx="8534400" cy="17145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2"/>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2"/>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NA"/>
              <a:t>‹#›</a:t>
            </a:fld>
            <a:endParaRPr sz="1800">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86" name="Shape 86"/>
        <p:cNvGrpSpPr/>
        <p:nvPr/>
      </p:nvGrpSpPr>
      <p:grpSpPr>
        <a:xfrm>
          <a:off x="0" y="0"/>
          <a:ext cx="0" cy="0"/>
          <a:chOff x="0" y="0"/>
          <a:chExt cx="0" cy="0"/>
        </a:xfrm>
      </p:grpSpPr>
      <p:sp>
        <p:nvSpPr>
          <p:cNvPr id="87" name="Google Shape;87;p13"/>
          <p:cNvSpPr txBox="1"/>
          <p:nvPr>
            <p:ph type="title"/>
          </p:nvPr>
        </p:nvSpPr>
        <p:spPr>
          <a:xfrm>
            <a:off x="1086487" y="225835"/>
            <a:ext cx="10019025" cy="164718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3800">
                <a:solidFill>
                  <a:srgbClr val="10497E"/>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13"/>
          <p:cNvSpPr txBox="1"/>
          <p:nvPr>
            <p:ph idx="1" type="body"/>
          </p:nvPr>
        </p:nvSpPr>
        <p:spPr>
          <a:xfrm>
            <a:off x="609600" y="1577340"/>
            <a:ext cx="5303520" cy="452628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9" name="Google Shape;89;p13"/>
          <p:cNvSpPr txBox="1"/>
          <p:nvPr>
            <p:ph idx="2" type="body"/>
          </p:nvPr>
        </p:nvSpPr>
        <p:spPr>
          <a:xfrm>
            <a:off x="6320532" y="1779310"/>
            <a:ext cx="3812540" cy="4133215"/>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0" i="0" sz="1200">
                <a:solidFill>
                  <a:srgbClr val="343E48"/>
                </a:solidFill>
                <a:latin typeface="Century Gothic"/>
                <a:ea typeface="Century Gothic"/>
                <a:cs typeface="Century Gothic"/>
                <a:sym typeface="Century Gothic"/>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0" name="Google Shape;90;p13"/>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3"/>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3"/>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NA"/>
              <a:t>‹#›</a:t>
            </a:fld>
            <a:endParaRPr sz="1800">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type="blank">
  <p:cSld name="BLANK">
    <p:spTree>
      <p:nvGrpSpPr>
        <p:cNvPr id="22" name="Shape 22"/>
        <p:cNvGrpSpPr/>
        <p:nvPr/>
      </p:nvGrpSpPr>
      <p:grpSpPr>
        <a:xfrm>
          <a:off x="0" y="0"/>
          <a:ext cx="0" cy="0"/>
          <a:chOff x="0" y="0"/>
          <a:chExt cx="0" cy="0"/>
        </a:xfrm>
      </p:grpSpPr>
      <p:sp>
        <p:nvSpPr>
          <p:cNvPr id="23" name="Google Shape;23;p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sp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
          <p:cNvSpPr txBox="1"/>
          <p:nvPr>
            <p:ph idx="12" type="sldNum"/>
          </p:nvPr>
        </p:nvSpPr>
        <p:spPr>
          <a:xfrm>
            <a:off x="8610600" y="6356350"/>
            <a:ext cx="2743200" cy="369300"/>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bg>
      <p:bgPr>
        <a:solidFill>
          <a:schemeClr val="lt1"/>
        </a:solidFill>
      </p:bgPr>
    </p:bg>
    <p:spTree>
      <p:nvGrpSpPr>
        <p:cNvPr id="26" name="Shape 26"/>
        <p:cNvGrpSpPr/>
        <p:nvPr/>
      </p:nvGrpSpPr>
      <p:grpSpPr>
        <a:xfrm>
          <a:off x="0" y="0"/>
          <a:ext cx="0" cy="0"/>
          <a:chOff x="0" y="0"/>
          <a:chExt cx="0" cy="0"/>
        </a:xfrm>
      </p:grpSpPr>
      <p:pic>
        <p:nvPicPr>
          <p:cNvPr id="27" name="Google Shape;27;p4"/>
          <p:cNvPicPr preferRelativeResize="0"/>
          <p:nvPr/>
        </p:nvPicPr>
        <p:blipFill rotWithShape="1">
          <a:blip r:embed="rId2">
            <a:alphaModFix/>
          </a:blip>
          <a:srcRect b="0" l="0" r="0" t="0"/>
          <a:stretch/>
        </p:blipFill>
        <p:spPr>
          <a:xfrm>
            <a:off x="3802938" y="0"/>
            <a:ext cx="8389063" cy="6857998"/>
          </a:xfrm>
          <a:prstGeom prst="rect">
            <a:avLst/>
          </a:prstGeom>
          <a:noFill/>
          <a:ln>
            <a:noFill/>
          </a:ln>
        </p:spPr>
      </p:pic>
      <p:sp>
        <p:nvSpPr>
          <p:cNvPr id="28" name="Google Shape;28;p4"/>
          <p:cNvSpPr/>
          <p:nvPr/>
        </p:nvSpPr>
        <p:spPr>
          <a:xfrm>
            <a:off x="3912069" y="0"/>
            <a:ext cx="8280400" cy="6858000"/>
          </a:xfrm>
          <a:custGeom>
            <a:rect b="b" l="l" r="r" t="t"/>
            <a:pathLst>
              <a:path extrusionOk="0" h="6858000" w="8280400">
                <a:moveTo>
                  <a:pt x="8279930" y="0"/>
                </a:moveTo>
                <a:lnTo>
                  <a:pt x="0" y="0"/>
                </a:lnTo>
                <a:lnTo>
                  <a:pt x="0" y="6858000"/>
                </a:lnTo>
                <a:lnTo>
                  <a:pt x="8279930" y="6858000"/>
                </a:lnTo>
                <a:lnTo>
                  <a:pt x="8279930" y="0"/>
                </a:lnTo>
                <a:close/>
              </a:path>
            </a:pathLst>
          </a:custGeom>
          <a:solidFill>
            <a:srgbClr val="F7D10D">
              <a:alpha val="7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29" name="Google Shape;29;p4"/>
          <p:cNvPicPr preferRelativeResize="0"/>
          <p:nvPr/>
        </p:nvPicPr>
        <p:blipFill rotWithShape="1">
          <a:blip r:embed="rId3">
            <a:alphaModFix/>
          </a:blip>
          <a:srcRect b="0" l="0" r="0" t="0"/>
          <a:stretch/>
        </p:blipFill>
        <p:spPr>
          <a:xfrm>
            <a:off x="0" y="0"/>
            <a:ext cx="7353299" cy="6858000"/>
          </a:xfrm>
          <a:prstGeom prst="rect">
            <a:avLst/>
          </a:prstGeom>
          <a:noFill/>
          <a:ln>
            <a:noFill/>
          </a:ln>
        </p:spPr>
      </p:pic>
      <p:sp>
        <p:nvSpPr>
          <p:cNvPr id="30" name="Google Shape;30;p4"/>
          <p:cNvSpPr/>
          <p:nvPr/>
        </p:nvSpPr>
        <p:spPr>
          <a:xfrm>
            <a:off x="0" y="0"/>
            <a:ext cx="5144770" cy="6858000"/>
          </a:xfrm>
          <a:custGeom>
            <a:rect b="b" l="l" r="r" t="t"/>
            <a:pathLst>
              <a:path extrusionOk="0" h="6858000" w="5144770">
                <a:moveTo>
                  <a:pt x="4730038" y="5"/>
                </a:moveTo>
                <a:lnTo>
                  <a:pt x="0" y="5"/>
                </a:lnTo>
                <a:lnTo>
                  <a:pt x="0" y="6858005"/>
                </a:lnTo>
                <a:lnTo>
                  <a:pt x="4097870" y="6858005"/>
                </a:lnTo>
                <a:lnTo>
                  <a:pt x="4119948" y="6819165"/>
                </a:lnTo>
                <a:lnTo>
                  <a:pt x="4141813" y="6780090"/>
                </a:lnTo>
                <a:lnTo>
                  <a:pt x="4163466" y="6740783"/>
                </a:lnTo>
                <a:lnTo>
                  <a:pt x="4184906" y="6701246"/>
                </a:lnTo>
                <a:lnTo>
                  <a:pt x="4206132" y="6661481"/>
                </a:lnTo>
                <a:lnTo>
                  <a:pt x="4227142" y="6621490"/>
                </a:lnTo>
                <a:lnTo>
                  <a:pt x="4247937" y="6581276"/>
                </a:lnTo>
                <a:lnTo>
                  <a:pt x="4268515" y="6540841"/>
                </a:lnTo>
                <a:lnTo>
                  <a:pt x="4288877" y="6500187"/>
                </a:lnTo>
                <a:lnTo>
                  <a:pt x="4309020" y="6459317"/>
                </a:lnTo>
                <a:lnTo>
                  <a:pt x="4328944" y="6418232"/>
                </a:lnTo>
                <a:lnTo>
                  <a:pt x="4348648" y="6376935"/>
                </a:lnTo>
                <a:lnTo>
                  <a:pt x="4368133" y="6335428"/>
                </a:lnTo>
                <a:lnTo>
                  <a:pt x="4387396" y="6293714"/>
                </a:lnTo>
                <a:lnTo>
                  <a:pt x="4406436" y="6251794"/>
                </a:lnTo>
                <a:lnTo>
                  <a:pt x="4425255" y="6209672"/>
                </a:lnTo>
                <a:lnTo>
                  <a:pt x="4443849" y="6167348"/>
                </a:lnTo>
                <a:lnTo>
                  <a:pt x="4462220" y="6124827"/>
                </a:lnTo>
                <a:lnTo>
                  <a:pt x="4480365" y="6082108"/>
                </a:lnTo>
                <a:lnTo>
                  <a:pt x="4498284" y="6039196"/>
                </a:lnTo>
                <a:lnTo>
                  <a:pt x="4515977" y="5996093"/>
                </a:lnTo>
                <a:lnTo>
                  <a:pt x="4533442" y="5952799"/>
                </a:lnTo>
                <a:lnTo>
                  <a:pt x="4550678" y="5909319"/>
                </a:lnTo>
                <a:lnTo>
                  <a:pt x="4567686" y="5865654"/>
                </a:lnTo>
                <a:lnTo>
                  <a:pt x="4584464" y="5821806"/>
                </a:lnTo>
                <a:lnTo>
                  <a:pt x="4601011" y="5777777"/>
                </a:lnTo>
                <a:lnTo>
                  <a:pt x="4617327" y="5733571"/>
                </a:lnTo>
                <a:lnTo>
                  <a:pt x="4633411" y="5689188"/>
                </a:lnTo>
                <a:lnTo>
                  <a:pt x="4649261" y="5644632"/>
                </a:lnTo>
                <a:lnTo>
                  <a:pt x="4664878" y="5599905"/>
                </a:lnTo>
                <a:lnTo>
                  <a:pt x="4680261" y="5555008"/>
                </a:lnTo>
                <a:lnTo>
                  <a:pt x="4695408" y="5509945"/>
                </a:lnTo>
                <a:lnTo>
                  <a:pt x="4710319" y="5464717"/>
                </a:lnTo>
                <a:lnTo>
                  <a:pt x="4724993" y="5419326"/>
                </a:lnTo>
                <a:lnTo>
                  <a:pt x="4739429" y="5373776"/>
                </a:lnTo>
                <a:lnTo>
                  <a:pt x="4753627" y="5328068"/>
                </a:lnTo>
                <a:lnTo>
                  <a:pt x="4767585" y="5282204"/>
                </a:lnTo>
                <a:lnTo>
                  <a:pt x="4781304" y="5236187"/>
                </a:lnTo>
                <a:lnTo>
                  <a:pt x="4794782" y="5190019"/>
                </a:lnTo>
                <a:lnTo>
                  <a:pt x="4808018" y="5143702"/>
                </a:lnTo>
                <a:lnTo>
                  <a:pt x="4821011" y="5097239"/>
                </a:lnTo>
                <a:lnTo>
                  <a:pt x="4833762" y="5050631"/>
                </a:lnTo>
                <a:lnTo>
                  <a:pt x="4846268" y="5003881"/>
                </a:lnTo>
                <a:lnTo>
                  <a:pt x="4858530" y="4956992"/>
                </a:lnTo>
                <a:lnTo>
                  <a:pt x="4870546" y="4909965"/>
                </a:lnTo>
                <a:lnTo>
                  <a:pt x="4882316" y="4862803"/>
                </a:lnTo>
                <a:lnTo>
                  <a:pt x="4893839" y="4815508"/>
                </a:lnTo>
                <a:lnTo>
                  <a:pt x="4905114" y="4768083"/>
                </a:lnTo>
                <a:lnTo>
                  <a:pt x="4916140" y="4720529"/>
                </a:lnTo>
                <a:lnTo>
                  <a:pt x="4926916" y="4672848"/>
                </a:lnTo>
                <a:lnTo>
                  <a:pt x="4937443" y="4625044"/>
                </a:lnTo>
                <a:lnTo>
                  <a:pt x="4947718" y="4577118"/>
                </a:lnTo>
                <a:lnTo>
                  <a:pt x="4957742" y="4529073"/>
                </a:lnTo>
                <a:lnTo>
                  <a:pt x="4967513" y="4480911"/>
                </a:lnTo>
                <a:lnTo>
                  <a:pt x="4977030" y="4432634"/>
                </a:lnTo>
                <a:lnTo>
                  <a:pt x="4986294" y="4384244"/>
                </a:lnTo>
                <a:lnTo>
                  <a:pt x="4995302" y="4335744"/>
                </a:lnTo>
                <a:lnTo>
                  <a:pt x="5004055" y="4287136"/>
                </a:lnTo>
                <a:lnTo>
                  <a:pt x="5012551" y="4238422"/>
                </a:lnTo>
                <a:lnTo>
                  <a:pt x="5020790" y="4189604"/>
                </a:lnTo>
                <a:lnTo>
                  <a:pt x="5028771" y="4140686"/>
                </a:lnTo>
                <a:lnTo>
                  <a:pt x="5036492" y="4091668"/>
                </a:lnTo>
                <a:lnTo>
                  <a:pt x="5043955" y="4042553"/>
                </a:lnTo>
                <a:lnTo>
                  <a:pt x="5051156" y="3993344"/>
                </a:lnTo>
                <a:lnTo>
                  <a:pt x="5058097" y="3944042"/>
                </a:lnTo>
                <a:lnTo>
                  <a:pt x="5064775" y="3894651"/>
                </a:lnTo>
                <a:lnTo>
                  <a:pt x="5071191" y="3845172"/>
                </a:lnTo>
                <a:lnTo>
                  <a:pt x="5077343" y="3795607"/>
                </a:lnTo>
                <a:lnTo>
                  <a:pt x="5083230" y="3745959"/>
                </a:lnTo>
                <a:lnTo>
                  <a:pt x="5088853" y="3696231"/>
                </a:lnTo>
                <a:lnTo>
                  <a:pt x="5094209" y="3646423"/>
                </a:lnTo>
                <a:lnTo>
                  <a:pt x="5099299" y="3596539"/>
                </a:lnTo>
                <a:lnTo>
                  <a:pt x="5104121" y="3546581"/>
                </a:lnTo>
                <a:lnTo>
                  <a:pt x="5108675" y="3496551"/>
                </a:lnTo>
                <a:lnTo>
                  <a:pt x="5112960" y="3446451"/>
                </a:lnTo>
                <a:lnTo>
                  <a:pt x="5116974" y="3396284"/>
                </a:lnTo>
                <a:lnTo>
                  <a:pt x="5120719" y="3346052"/>
                </a:lnTo>
                <a:lnTo>
                  <a:pt x="5124191" y="3295757"/>
                </a:lnTo>
                <a:lnTo>
                  <a:pt x="5127392" y="3245401"/>
                </a:lnTo>
                <a:lnTo>
                  <a:pt x="5130320" y="3194987"/>
                </a:lnTo>
                <a:lnTo>
                  <a:pt x="5132973" y="3144517"/>
                </a:lnTo>
                <a:lnTo>
                  <a:pt x="5135352" y="3093993"/>
                </a:lnTo>
                <a:lnTo>
                  <a:pt x="5137456" y="3043418"/>
                </a:lnTo>
                <a:lnTo>
                  <a:pt x="5139284" y="2992793"/>
                </a:lnTo>
                <a:lnTo>
                  <a:pt x="5140834" y="2942121"/>
                </a:lnTo>
                <a:lnTo>
                  <a:pt x="5142107" y="2891404"/>
                </a:lnTo>
                <a:lnTo>
                  <a:pt x="5143101" y="2840645"/>
                </a:lnTo>
                <a:lnTo>
                  <a:pt x="5143816" y="2789846"/>
                </a:lnTo>
                <a:lnTo>
                  <a:pt x="5144251" y="2739008"/>
                </a:lnTo>
                <a:lnTo>
                  <a:pt x="5144405" y="2688135"/>
                </a:lnTo>
                <a:lnTo>
                  <a:pt x="5144278" y="2637228"/>
                </a:lnTo>
                <a:lnTo>
                  <a:pt x="5143868" y="2586290"/>
                </a:lnTo>
                <a:lnTo>
                  <a:pt x="5143175" y="2535324"/>
                </a:lnTo>
                <a:lnTo>
                  <a:pt x="5142197" y="2484330"/>
                </a:lnTo>
                <a:lnTo>
                  <a:pt x="5140935" y="2433312"/>
                </a:lnTo>
                <a:lnTo>
                  <a:pt x="5139387" y="2382272"/>
                </a:lnTo>
                <a:lnTo>
                  <a:pt x="5137553" y="2331212"/>
                </a:lnTo>
                <a:lnTo>
                  <a:pt x="5135432" y="2280134"/>
                </a:lnTo>
                <a:lnTo>
                  <a:pt x="5133023" y="2229041"/>
                </a:lnTo>
                <a:lnTo>
                  <a:pt x="5130325" y="2177934"/>
                </a:lnTo>
                <a:lnTo>
                  <a:pt x="5127338" y="2126817"/>
                </a:lnTo>
                <a:lnTo>
                  <a:pt x="5124060" y="2075691"/>
                </a:lnTo>
                <a:lnTo>
                  <a:pt x="5120491" y="2024559"/>
                </a:lnTo>
                <a:lnTo>
                  <a:pt x="5116631" y="1973423"/>
                </a:lnTo>
                <a:lnTo>
                  <a:pt x="5112477" y="1922285"/>
                </a:lnTo>
                <a:lnTo>
                  <a:pt x="5108031" y="1871147"/>
                </a:lnTo>
                <a:lnTo>
                  <a:pt x="5103290" y="1820012"/>
                </a:lnTo>
                <a:lnTo>
                  <a:pt x="5098254" y="1768882"/>
                </a:lnTo>
                <a:lnTo>
                  <a:pt x="5092922" y="1717759"/>
                </a:lnTo>
                <a:lnTo>
                  <a:pt x="5087294" y="1666645"/>
                </a:lnTo>
                <a:lnTo>
                  <a:pt x="5081368" y="1615544"/>
                </a:lnTo>
                <a:lnTo>
                  <a:pt x="5075144" y="1564456"/>
                </a:lnTo>
                <a:lnTo>
                  <a:pt x="5068621" y="1513384"/>
                </a:lnTo>
                <a:lnTo>
                  <a:pt x="5061799" y="1462331"/>
                </a:lnTo>
                <a:lnTo>
                  <a:pt x="5054676" y="1411299"/>
                </a:lnTo>
                <a:lnTo>
                  <a:pt x="5047251" y="1360290"/>
                </a:lnTo>
                <a:lnTo>
                  <a:pt x="5039525" y="1309306"/>
                </a:lnTo>
                <a:lnTo>
                  <a:pt x="5031496" y="1258350"/>
                </a:lnTo>
                <a:lnTo>
                  <a:pt x="5023163" y="1207423"/>
                </a:lnTo>
                <a:lnTo>
                  <a:pt x="5014526" y="1156529"/>
                </a:lnTo>
                <a:lnTo>
                  <a:pt x="5005583" y="1105668"/>
                </a:lnTo>
                <a:lnTo>
                  <a:pt x="4996335" y="1054845"/>
                </a:lnTo>
                <a:lnTo>
                  <a:pt x="4986779" y="1004060"/>
                </a:lnTo>
                <a:lnTo>
                  <a:pt x="4976916" y="953316"/>
                </a:lnTo>
                <a:lnTo>
                  <a:pt x="4966745" y="902616"/>
                </a:lnTo>
                <a:lnTo>
                  <a:pt x="4956265" y="851962"/>
                </a:lnTo>
                <a:lnTo>
                  <a:pt x="4945474" y="801355"/>
                </a:lnTo>
                <a:lnTo>
                  <a:pt x="4934373" y="750798"/>
                </a:lnTo>
                <a:lnTo>
                  <a:pt x="4922961" y="700294"/>
                </a:lnTo>
                <a:lnTo>
                  <a:pt x="4911236" y="649845"/>
                </a:lnTo>
                <a:lnTo>
                  <a:pt x="4899198" y="599452"/>
                </a:lnTo>
                <a:lnTo>
                  <a:pt x="4886846" y="549119"/>
                </a:lnTo>
                <a:lnTo>
                  <a:pt x="4874180" y="498847"/>
                </a:lnTo>
                <a:lnTo>
                  <a:pt x="4861198" y="448638"/>
                </a:lnTo>
                <a:lnTo>
                  <a:pt x="4847900" y="398496"/>
                </a:lnTo>
                <a:lnTo>
                  <a:pt x="4834285" y="348422"/>
                </a:lnTo>
                <a:lnTo>
                  <a:pt x="4820352" y="298419"/>
                </a:lnTo>
                <a:lnTo>
                  <a:pt x="4806101" y="248488"/>
                </a:lnTo>
                <a:lnTo>
                  <a:pt x="4791530" y="198632"/>
                </a:lnTo>
                <a:lnTo>
                  <a:pt x="4776639" y="148854"/>
                </a:lnTo>
                <a:lnTo>
                  <a:pt x="4761428" y="99155"/>
                </a:lnTo>
                <a:lnTo>
                  <a:pt x="4745894" y="49538"/>
                </a:lnTo>
                <a:lnTo>
                  <a:pt x="4730038" y="5"/>
                </a:lnTo>
                <a:close/>
              </a:path>
            </a:pathLst>
          </a:custGeom>
          <a:solidFill>
            <a:srgbClr val="F7D10D"/>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 name="Google Shape;31;p4"/>
          <p:cNvSpPr/>
          <p:nvPr/>
        </p:nvSpPr>
        <p:spPr>
          <a:xfrm>
            <a:off x="0" y="0"/>
            <a:ext cx="4623435" cy="6858000"/>
          </a:xfrm>
          <a:custGeom>
            <a:rect b="b" l="l" r="r" t="t"/>
            <a:pathLst>
              <a:path extrusionOk="0" h="6858000" w="4623435">
                <a:moveTo>
                  <a:pt x="4018838" y="5"/>
                </a:moveTo>
                <a:lnTo>
                  <a:pt x="0" y="5"/>
                </a:lnTo>
                <a:lnTo>
                  <a:pt x="0" y="6858005"/>
                </a:lnTo>
                <a:lnTo>
                  <a:pt x="4008970" y="6858005"/>
                </a:lnTo>
                <a:lnTo>
                  <a:pt x="4026348" y="6817846"/>
                </a:lnTo>
                <a:lnTo>
                  <a:pt x="4043474" y="6777356"/>
                </a:lnTo>
                <a:lnTo>
                  <a:pt x="4060349" y="6736540"/>
                </a:lnTo>
                <a:lnTo>
                  <a:pt x="4076972" y="6695402"/>
                </a:lnTo>
                <a:lnTo>
                  <a:pt x="4093344" y="6653947"/>
                </a:lnTo>
                <a:lnTo>
                  <a:pt x="4109465" y="6612178"/>
                </a:lnTo>
                <a:lnTo>
                  <a:pt x="4125335" y="6570101"/>
                </a:lnTo>
                <a:lnTo>
                  <a:pt x="4140953" y="6527721"/>
                </a:lnTo>
                <a:lnTo>
                  <a:pt x="4156321" y="6485040"/>
                </a:lnTo>
                <a:lnTo>
                  <a:pt x="4171438" y="6442066"/>
                </a:lnTo>
                <a:lnTo>
                  <a:pt x="4186304" y="6398800"/>
                </a:lnTo>
                <a:lnTo>
                  <a:pt x="4200919" y="6355249"/>
                </a:lnTo>
                <a:lnTo>
                  <a:pt x="4215284" y="6311417"/>
                </a:lnTo>
                <a:lnTo>
                  <a:pt x="4229398" y="6267308"/>
                </a:lnTo>
                <a:lnTo>
                  <a:pt x="4243262" y="6222927"/>
                </a:lnTo>
                <a:lnTo>
                  <a:pt x="4256876" y="6178279"/>
                </a:lnTo>
                <a:lnTo>
                  <a:pt x="4270240" y="6133367"/>
                </a:lnTo>
                <a:lnTo>
                  <a:pt x="4283353" y="6088197"/>
                </a:lnTo>
                <a:lnTo>
                  <a:pt x="4296217" y="6042772"/>
                </a:lnTo>
                <a:lnTo>
                  <a:pt x="4308830" y="5997098"/>
                </a:lnTo>
                <a:lnTo>
                  <a:pt x="4321194" y="5951180"/>
                </a:lnTo>
                <a:lnTo>
                  <a:pt x="4333308" y="5905020"/>
                </a:lnTo>
                <a:lnTo>
                  <a:pt x="4345173" y="5858625"/>
                </a:lnTo>
                <a:lnTo>
                  <a:pt x="4356787" y="5811999"/>
                </a:lnTo>
                <a:lnTo>
                  <a:pt x="4368153" y="5765145"/>
                </a:lnTo>
                <a:lnTo>
                  <a:pt x="4379269" y="5718070"/>
                </a:lnTo>
                <a:lnTo>
                  <a:pt x="4390136" y="5670776"/>
                </a:lnTo>
                <a:lnTo>
                  <a:pt x="4400754" y="5623269"/>
                </a:lnTo>
                <a:lnTo>
                  <a:pt x="4411122" y="5575554"/>
                </a:lnTo>
                <a:lnTo>
                  <a:pt x="4421242" y="5527634"/>
                </a:lnTo>
                <a:lnTo>
                  <a:pt x="4431113" y="5479515"/>
                </a:lnTo>
                <a:lnTo>
                  <a:pt x="4440735" y="5431200"/>
                </a:lnTo>
                <a:lnTo>
                  <a:pt x="4450108" y="5382695"/>
                </a:lnTo>
                <a:lnTo>
                  <a:pt x="4459233" y="5334004"/>
                </a:lnTo>
                <a:lnTo>
                  <a:pt x="4468109" y="5285131"/>
                </a:lnTo>
                <a:lnTo>
                  <a:pt x="4476737" y="5236081"/>
                </a:lnTo>
                <a:lnTo>
                  <a:pt x="4485116" y="5186859"/>
                </a:lnTo>
                <a:lnTo>
                  <a:pt x="4493248" y="5137469"/>
                </a:lnTo>
                <a:lnTo>
                  <a:pt x="4501131" y="5087915"/>
                </a:lnTo>
                <a:lnTo>
                  <a:pt x="4508766" y="5038203"/>
                </a:lnTo>
                <a:lnTo>
                  <a:pt x="4516153" y="4988336"/>
                </a:lnTo>
                <a:lnTo>
                  <a:pt x="4523293" y="4938319"/>
                </a:lnTo>
                <a:lnTo>
                  <a:pt x="4530184" y="4888157"/>
                </a:lnTo>
                <a:lnTo>
                  <a:pt x="4536828" y="4837854"/>
                </a:lnTo>
                <a:lnTo>
                  <a:pt x="4543225" y="4787415"/>
                </a:lnTo>
                <a:lnTo>
                  <a:pt x="4549373" y="4736844"/>
                </a:lnTo>
                <a:lnTo>
                  <a:pt x="4555275" y="4686147"/>
                </a:lnTo>
                <a:lnTo>
                  <a:pt x="4560929" y="4635326"/>
                </a:lnTo>
                <a:lnTo>
                  <a:pt x="4566336" y="4584387"/>
                </a:lnTo>
                <a:lnTo>
                  <a:pt x="4571496" y="4533335"/>
                </a:lnTo>
                <a:lnTo>
                  <a:pt x="4576409" y="4482174"/>
                </a:lnTo>
                <a:lnTo>
                  <a:pt x="4581075" y="4430908"/>
                </a:lnTo>
                <a:lnTo>
                  <a:pt x="4589667" y="4328081"/>
                </a:lnTo>
                <a:lnTo>
                  <a:pt x="4597272" y="4224890"/>
                </a:lnTo>
                <a:lnTo>
                  <a:pt x="4603892" y="4121371"/>
                </a:lnTo>
                <a:lnTo>
                  <a:pt x="4609526" y="4017561"/>
                </a:lnTo>
                <a:lnTo>
                  <a:pt x="4614176" y="3913497"/>
                </a:lnTo>
                <a:lnTo>
                  <a:pt x="4617843" y="3809213"/>
                </a:lnTo>
                <a:lnTo>
                  <a:pt x="4620527" y="3704747"/>
                </a:lnTo>
                <a:lnTo>
                  <a:pt x="4622228" y="3600135"/>
                </a:lnTo>
                <a:lnTo>
                  <a:pt x="4622949" y="3495413"/>
                </a:lnTo>
                <a:lnTo>
                  <a:pt x="4622689" y="3390617"/>
                </a:lnTo>
                <a:lnTo>
                  <a:pt x="4621449" y="3285783"/>
                </a:lnTo>
                <a:lnTo>
                  <a:pt x="4619230" y="3180948"/>
                </a:lnTo>
                <a:lnTo>
                  <a:pt x="4616033" y="3076148"/>
                </a:lnTo>
                <a:lnTo>
                  <a:pt x="4611858" y="2971419"/>
                </a:lnTo>
                <a:lnTo>
                  <a:pt x="4606707" y="2866798"/>
                </a:lnTo>
                <a:lnTo>
                  <a:pt x="4600579" y="2762320"/>
                </a:lnTo>
                <a:lnTo>
                  <a:pt x="4593476" y="2658022"/>
                </a:lnTo>
                <a:lnTo>
                  <a:pt x="4585399" y="2553941"/>
                </a:lnTo>
                <a:lnTo>
                  <a:pt x="4576348" y="2450111"/>
                </a:lnTo>
                <a:lnTo>
                  <a:pt x="4566324" y="2346571"/>
                </a:lnTo>
                <a:lnTo>
                  <a:pt x="4555327" y="2243355"/>
                </a:lnTo>
                <a:lnTo>
                  <a:pt x="4543359" y="2140501"/>
                </a:lnTo>
                <a:lnTo>
                  <a:pt x="4530420" y="2038043"/>
                </a:lnTo>
                <a:lnTo>
                  <a:pt x="4523587" y="1986975"/>
                </a:lnTo>
                <a:lnTo>
                  <a:pt x="4516511" y="1936020"/>
                </a:lnTo>
                <a:lnTo>
                  <a:pt x="4509193" y="1885182"/>
                </a:lnTo>
                <a:lnTo>
                  <a:pt x="4501633" y="1834466"/>
                </a:lnTo>
                <a:lnTo>
                  <a:pt x="4493831" y="1783877"/>
                </a:lnTo>
                <a:lnTo>
                  <a:pt x="4485786" y="1733419"/>
                </a:lnTo>
                <a:lnTo>
                  <a:pt x="4477500" y="1683096"/>
                </a:lnTo>
                <a:lnTo>
                  <a:pt x="4468972" y="1632914"/>
                </a:lnTo>
                <a:lnTo>
                  <a:pt x="4460202" y="1582876"/>
                </a:lnTo>
                <a:lnTo>
                  <a:pt x="4451190" y="1532987"/>
                </a:lnTo>
                <a:lnTo>
                  <a:pt x="4441937" y="1483252"/>
                </a:lnTo>
                <a:lnTo>
                  <a:pt x="4432442" y="1433675"/>
                </a:lnTo>
                <a:lnTo>
                  <a:pt x="4422706" y="1384262"/>
                </a:lnTo>
                <a:lnTo>
                  <a:pt x="4412728" y="1335015"/>
                </a:lnTo>
                <a:lnTo>
                  <a:pt x="4402510" y="1285940"/>
                </a:lnTo>
                <a:lnTo>
                  <a:pt x="4392050" y="1237042"/>
                </a:lnTo>
                <a:lnTo>
                  <a:pt x="4381349" y="1188324"/>
                </a:lnTo>
                <a:lnTo>
                  <a:pt x="4370408" y="1139792"/>
                </a:lnTo>
                <a:lnTo>
                  <a:pt x="4359225" y="1091450"/>
                </a:lnTo>
                <a:lnTo>
                  <a:pt x="4347802" y="1043302"/>
                </a:lnTo>
                <a:lnTo>
                  <a:pt x="4336138" y="995353"/>
                </a:lnTo>
                <a:lnTo>
                  <a:pt x="4324233" y="947608"/>
                </a:lnTo>
                <a:lnTo>
                  <a:pt x="4312088" y="900071"/>
                </a:lnTo>
                <a:lnTo>
                  <a:pt x="4299703" y="852747"/>
                </a:lnTo>
                <a:lnTo>
                  <a:pt x="4287078" y="805640"/>
                </a:lnTo>
                <a:lnTo>
                  <a:pt x="4274212" y="758754"/>
                </a:lnTo>
                <a:lnTo>
                  <a:pt x="4261106" y="712095"/>
                </a:lnTo>
                <a:lnTo>
                  <a:pt x="4247760" y="665666"/>
                </a:lnTo>
                <a:lnTo>
                  <a:pt x="4234175" y="619473"/>
                </a:lnTo>
                <a:lnTo>
                  <a:pt x="4220349" y="573519"/>
                </a:lnTo>
                <a:lnTo>
                  <a:pt x="4206284" y="527810"/>
                </a:lnTo>
                <a:lnTo>
                  <a:pt x="4191979" y="482349"/>
                </a:lnTo>
                <a:lnTo>
                  <a:pt x="4177435" y="437142"/>
                </a:lnTo>
                <a:lnTo>
                  <a:pt x="4162651" y="392193"/>
                </a:lnTo>
                <a:lnTo>
                  <a:pt x="4147628" y="347506"/>
                </a:lnTo>
                <a:lnTo>
                  <a:pt x="4132366" y="303087"/>
                </a:lnTo>
                <a:lnTo>
                  <a:pt x="4116864" y="258938"/>
                </a:lnTo>
                <a:lnTo>
                  <a:pt x="4101124" y="215066"/>
                </a:lnTo>
                <a:lnTo>
                  <a:pt x="4085144" y="171475"/>
                </a:lnTo>
                <a:lnTo>
                  <a:pt x="4068926" y="128168"/>
                </a:lnTo>
                <a:lnTo>
                  <a:pt x="4052469" y="85151"/>
                </a:lnTo>
                <a:lnTo>
                  <a:pt x="4035773" y="42429"/>
                </a:lnTo>
                <a:lnTo>
                  <a:pt x="4018838" y="5"/>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 name="Google Shape;32;p4"/>
          <p:cNvSpPr txBox="1"/>
          <p:nvPr>
            <p:ph type="title"/>
          </p:nvPr>
        </p:nvSpPr>
        <p:spPr>
          <a:xfrm>
            <a:off x="1086487" y="225835"/>
            <a:ext cx="10019100" cy="16473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3800">
                <a:solidFill>
                  <a:srgbClr val="10497E"/>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4"/>
          <p:cNvSpPr txBox="1"/>
          <p:nvPr>
            <p:ph idx="11" type="ftr"/>
          </p:nvPr>
        </p:nvSpPr>
        <p:spPr>
          <a:xfrm>
            <a:off x="4145280" y="6377940"/>
            <a:ext cx="390150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4"/>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4"/>
          <p:cNvSpPr txBox="1"/>
          <p:nvPr>
            <p:ph idx="12" type="sldNum"/>
          </p:nvPr>
        </p:nvSpPr>
        <p:spPr>
          <a:xfrm>
            <a:off x="8778240" y="6377940"/>
            <a:ext cx="28041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bg>
      <p:bgPr>
        <a:solidFill>
          <a:schemeClr val="lt1"/>
        </a:solidFill>
      </p:bgPr>
    </p:bg>
    <p:spTree>
      <p:nvGrpSpPr>
        <p:cNvPr id="36" name="Shape 36"/>
        <p:cNvGrpSpPr/>
        <p:nvPr/>
      </p:nvGrpSpPr>
      <p:grpSpPr>
        <a:xfrm>
          <a:off x="0" y="0"/>
          <a:ext cx="0" cy="0"/>
          <a:chOff x="0" y="0"/>
          <a:chExt cx="0" cy="0"/>
        </a:xfrm>
      </p:grpSpPr>
      <p:sp>
        <p:nvSpPr>
          <p:cNvPr id="37" name="Google Shape;37;p5"/>
          <p:cNvSpPr txBox="1"/>
          <p:nvPr>
            <p:ph idx="11" type="ftr"/>
          </p:nvPr>
        </p:nvSpPr>
        <p:spPr>
          <a:xfrm>
            <a:off x="4145280" y="6377940"/>
            <a:ext cx="390150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5"/>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5"/>
          <p:cNvSpPr txBox="1"/>
          <p:nvPr>
            <p:ph idx="12" type="sldNum"/>
          </p:nvPr>
        </p:nvSpPr>
        <p:spPr>
          <a:xfrm>
            <a:off x="8778240" y="6377940"/>
            <a:ext cx="28041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40" name="Shape 40"/>
        <p:cNvGrpSpPr/>
        <p:nvPr/>
      </p:nvGrpSpPr>
      <p:grpSpPr>
        <a:xfrm>
          <a:off x="0" y="0"/>
          <a:ext cx="0" cy="0"/>
          <a:chOff x="0" y="0"/>
          <a:chExt cx="0" cy="0"/>
        </a:xfrm>
      </p:grpSpPr>
      <p:sp>
        <p:nvSpPr>
          <p:cNvPr id="41" name="Google Shape;41;p6"/>
          <p:cNvSpPr txBox="1"/>
          <p:nvPr>
            <p:ph type="ctrTitle"/>
          </p:nvPr>
        </p:nvSpPr>
        <p:spPr>
          <a:xfrm>
            <a:off x="914400" y="2125980"/>
            <a:ext cx="10363200" cy="14403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6"/>
          <p:cNvSpPr txBox="1"/>
          <p:nvPr>
            <p:ph idx="1" type="subTitle"/>
          </p:nvPr>
        </p:nvSpPr>
        <p:spPr>
          <a:xfrm>
            <a:off x="1828800" y="3840480"/>
            <a:ext cx="8534400" cy="17145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6"/>
          <p:cNvSpPr txBox="1"/>
          <p:nvPr>
            <p:ph idx="11" type="ftr"/>
          </p:nvPr>
        </p:nvSpPr>
        <p:spPr>
          <a:xfrm>
            <a:off x="4145280" y="6377940"/>
            <a:ext cx="390150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6"/>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6"/>
          <p:cNvSpPr txBox="1"/>
          <p:nvPr>
            <p:ph idx="12" type="sldNum"/>
          </p:nvPr>
        </p:nvSpPr>
        <p:spPr>
          <a:xfrm>
            <a:off x="8778240" y="6377940"/>
            <a:ext cx="28041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46" name="Shape 46"/>
        <p:cNvGrpSpPr/>
        <p:nvPr/>
      </p:nvGrpSpPr>
      <p:grpSpPr>
        <a:xfrm>
          <a:off x="0" y="0"/>
          <a:ext cx="0" cy="0"/>
          <a:chOff x="0" y="0"/>
          <a:chExt cx="0" cy="0"/>
        </a:xfrm>
      </p:grpSpPr>
      <p:sp>
        <p:nvSpPr>
          <p:cNvPr id="47" name="Google Shape;47;p7"/>
          <p:cNvSpPr txBox="1"/>
          <p:nvPr>
            <p:ph type="title"/>
          </p:nvPr>
        </p:nvSpPr>
        <p:spPr>
          <a:xfrm>
            <a:off x="1086487" y="225835"/>
            <a:ext cx="10019100" cy="16473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3800">
                <a:solidFill>
                  <a:srgbClr val="10497E"/>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7"/>
          <p:cNvSpPr txBox="1"/>
          <p:nvPr>
            <p:ph idx="1" type="body"/>
          </p:nvPr>
        </p:nvSpPr>
        <p:spPr>
          <a:xfrm>
            <a:off x="609600" y="1577340"/>
            <a:ext cx="5303400" cy="45264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9" name="Google Shape;49;p7"/>
          <p:cNvSpPr txBox="1"/>
          <p:nvPr>
            <p:ph idx="2" type="body"/>
          </p:nvPr>
        </p:nvSpPr>
        <p:spPr>
          <a:xfrm>
            <a:off x="6320532" y="1779310"/>
            <a:ext cx="3812400" cy="41331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b="0" i="0" sz="1200">
                <a:solidFill>
                  <a:srgbClr val="343E48"/>
                </a:solidFill>
                <a:latin typeface="Century Gothic"/>
                <a:ea typeface="Century Gothic"/>
                <a:cs typeface="Century Gothic"/>
                <a:sym typeface="Century Gothic"/>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0" name="Google Shape;50;p7"/>
          <p:cNvSpPr txBox="1"/>
          <p:nvPr>
            <p:ph idx="11" type="ftr"/>
          </p:nvPr>
        </p:nvSpPr>
        <p:spPr>
          <a:xfrm>
            <a:off x="4145280" y="6377940"/>
            <a:ext cx="390150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7"/>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7"/>
          <p:cNvSpPr txBox="1"/>
          <p:nvPr>
            <p:ph idx="12" type="sldNum"/>
          </p:nvPr>
        </p:nvSpPr>
        <p:spPr>
          <a:xfrm>
            <a:off x="8778240" y="6377940"/>
            <a:ext cx="28041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0" name="Shape 60"/>
        <p:cNvGrpSpPr/>
        <p:nvPr/>
      </p:nvGrpSpPr>
      <p:grpSpPr>
        <a:xfrm>
          <a:off x="0" y="0"/>
          <a:ext cx="0" cy="0"/>
          <a:chOff x="0" y="0"/>
          <a:chExt cx="0" cy="0"/>
        </a:xfrm>
      </p:grpSpPr>
      <p:sp>
        <p:nvSpPr>
          <p:cNvPr id="61" name="Google Shape;61;p9"/>
          <p:cNvSpPr txBox="1"/>
          <p:nvPr>
            <p:ph type="title"/>
          </p:nvPr>
        </p:nvSpPr>
        <p:spPr>
          <a:xfrm>
            <a:off x="1086487" y="225835"/>
            <a:ext cx="10019025" cy="164718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3800">
                <a:solidFill>
                  <a:srgbClr val="10497E"/>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9"/>
          <p:cNvSpPr txBox="1"/>
          <p:nvPr>
            <p:ph idx="1" type="body"/>
          </p:nvPr>
        </p:nvSpPr>
        <p:spPr>
          <a:xfrm>
            <a:off x="683234" y="2238554"/>
            <a:ext cx="11028680" cy="3174365"/>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0" i="0">
                <a:solidFill>
                  <a:schemeClr val="dk1"/>
                </a:solidFill>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3" name="Google Shape;63;p9"/>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9"/>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NA"/>
              <a:t>‹#›</a:t>
            </a:fld>
            <a:endParaRPr sz="1800">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bg>
      <p:bgPr>
        <a:solidFill>
          <a:schemeClr val="lt1"/>
        </a:solidFill>
      </p:bgPr>
    </p:bg>
    <p:spTree>
      <p:nvGrpSpPr>
        <p:cNvPr id="66" name="Shape 66"/>
        <p:cNvGrpSpPr/>
        <p:nvPr/>
      </p:nvGrpSpPr>
      <p:grpSpPr>
        <a:xfrm>
          <a:off x="0" y="0"/>
          <a:ext cx="0" cy="0"/>
          <a:chOff x="0" y="0"/>
          <a:chExt cx="0" cy="0"/>
        </a:xfrm>
      </p:grpSpPr>
      <p:sp>
        <p:nvSpPr>
          <p:cNvPr id="67" name="Google Shape;67;p10"/>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0"/>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0"/>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NA"/>
              <a:t>‹#›</a:t>
            </a:fld>
            <a:endParaRPr sz="1800">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bg>
      <p:bgPr>
        <a:solidFill>
          <a:schemeClr val="lt1"/>
        </a:solidFill>
      </p:bgPr>
    </p:bg>
    <p:spTree>
      <p:nvGrpSpPr>
        <p:cNvPr id="70" name="Shape 70"/>
        <p:cNvGrpSpPr/>
        <p:nvPr/>
      </p:nvGrpSpPr>
      <p:grpSpPr>
        <a:xfrm>
          <a:off x="0" y="0"/>
          <a:ext cx="0" cy="0"/>
          <a:chOff x="0" y="0"/>
          <a:chExt cx="0" cy="0"/>
        </a:xfrm>
      </p:grpSpPr>
      <p:pic>
        <p:nvPicPr>
          <p:cNvPr id="71" name="Google Shape;71;p11"/>
          <p:cNvPicPr preferRelativeResize="0"/>
          <p:nvPr/>
        </p:nvPicPr>
        <p:blipFill rotWithShape="1">
          <a:blip r:embed="rId2">
            <a:alphaModFix/>
          </a:blip>
          <a:srcRect b="0" l="0" r="0" t="0"/>
          <a:stretch/>
        </p:blipFill>
        <p:spPr>
          <a:xfrm>
            <a:off x="3802938" y="0"/>
            <a:ext cx="8389061" cy="6858000"/>
          </a:xfrm>
          <a:prstGeom prst="rect">
            <a:avLst/>
          </a:prstGeom>
          <a:noFill/>
          <a:ln>
            <a:noFill/>
          </a:ln>
        </p:spPr>
      </p:pic>
      <p:sp>
        <p:nvSpPr>
          <p:cNvPr id="72" name="Google Shape;72;p11"/>
          <p:cNvSpPr/>
          <p:nvPr/>
        </p:nvSpPr>
        <p:spPr>
          <a:xfrm>
            <a:off x="3912069" y="0"/>
            <a:ext cx="8280400" cy="6858000"/>
          </a:xfrm>
          <a:custGeom>
            <a:rect b="b" l="l" r="r" t="t"/>
            <a:pathLst>
              <a:path extrusionOk="0" h="6858000" w="8280400">
                <a:moveTo>
                  <a:pt x="8279930" y="0"/>
                </a:moveTo>
                <a:lnTo>
                  <a:pt x="0" y="0"/>
                </a:lnTo>
                <a:lnTo>
                  <a:pt x="0" y="6858000"/>
                </a:lnTo>
                <a:lnTo>
                  <a:pt x="8279930" y="6858000"/>
                </a:lnTo>
                <a:lnTo>
                  <a:pt x="8279930" y="0"/>
                </a:lnTo>
                <a:close/>
              </a:path>
            </a:pathLst>
          </a:custGeom>
          <a:solidFill>
            <a:srgbClr val="F7D10D">
              <a:alpha val="79607"/>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73" name="Google Shape;73;p11"/>
          <p:cNvPicPr preferRelativeResize="0"/>
          <p:nvPr/>
        </p:nvPicPr>
        <p:blipFill rotWithShape="1">
          <a:blip r:embed="rId3">
            <a:alphaModFix/>
          </a:blip>
          <a:srcRect b="0" l="0" r="0" t="0"/>
          <a:stretch/>
        </p:blipFill>
        <p:spPr>
          <a:xfrm>
            <a:off x="0" y="0"/>
            <a:ext cx="7353300" cy="6858000"/>
          </a:xfrm>
          <a:prstGeom prst="rect">
            <a:avLst/>
          </a:prstGeom>
          <a:noFill/>
          <a:ln>
            <a:noFill/>
          </a:ln>
        </p:spPr>
      </p:pic>
      <p:sp>
        <p:nvSpPr>
          <p:cNvPr id="74" name="Google Shape;74;p11"/>
          <p:cNvSpPr/>
          <p:nvPr/>
        </p:nvSpPr>
        <p:spPr>
          <a:xfrm>
            <a:off x="0" y="0"/>
            <a:ext cx="5144770" cy="6858000"/>
          </a:xfrm>
          <a:custGeom>
            <a:rect b="b" l="l" r="r" t="t"/>
            <a:pathLst>
              <a:path extrusionOk="0" h="6858000" w="5144770">
                <a:moveTo>
                  <a:pt x="4730038" y="5"/>
                </a:moveTo>
                <a:lnTo>
                  <a:pt x="0" y="5"/>
                </a:lnTo>
                <a:lnTo>
                  <a:pt x="0" y="6858005"/>
                </a:lnTo>
                <a:lnTo>
                  <a:pt x="4097870" y="6858005"/>
                </a:lnTo>
                <a:lnTo>
                  <a:pt x="4119948" y="6819165"/>
                </a:lnTo>
                <a:lnTo>
                  <a:pt x="4141813" y="6780090"/>
                </a:lnTo>
                <a:lnTo>
                  <a:pt x="4163466" y="6740783"/>
                </a:lnTo>
                <a:lnTo>
                  <a:pt x="4184906" y="6701246"/>
                </a:lnTo>
                <a:lnTo>
                  <a:pt x="4206132" y="6661481"/>
                </a:lnTo>
                <a:lnTo>
                  <a:pt x="4227142" y="6621490"/>
                </a:lnTo>
                <a:lnTo>
                  <a:pt x="4247937" y="6581276"/>
                </a:lnTo>
                <a:lnTo>
                  <a:pt x="4268515" y="6540841"/>
                </a:lnTo>
                <a:lnTo>
                  <a:pt x="4288877" y="6500187"/>
                </a:lnTo>
                <a:lnTo>
                  <a:pt x="4309020" y="6459317"/>
                </a:lnTo>
                <a:lnTo>
                  <a:pt x="4328944" y="6418232"/>
                </a:lnTo>
                <a:lnTo>
                  <a:pt x="4348648" y="6376935"/>
                </a:lnTo>
                <a:lnTo>
                  <a:pt x="4368133" y="6335428"/>
                </a:lnTo>
                <a:lnTo>
                  <a:pt x="4387396" y="6293714"/>
                </a:lnTo>
                <a:lnTo>
                  <a:pt x="4406436" y="6251794"/>
                </a:lnTo>
                <a:lnTo>
                  <a:pt x="4425255" y="6209672"/>
                </a:lnTo>
                <a:lnTo>
                  <a:pt x="4443849" y="6167348"/>
                </a:lnTo>
                <a:lnTo>
                  <a:pt x="4462220" y="6124827"/>
                </a:lnTo>
                <a:lnTo>
                  <a:pt x="4480365" y="6082108"/>
                </a:lnTo>
                <a:lnTo>
                  <a:pt x="4498284" y="6039196"/>
                </a:lnTo>
                <a:lnTo>
                  <a:pt x="4515977" y="5996093"/>
                </a:lnTo>
                <a:lnTo>
                  <a:pt x="4533442" y="5952799"/>
                </a:lnTo>
                <a:lnTo>
                  <a:pt x="4550678" y="5909319"/>
                </a:lnTo>
                <a:lnTo>
                  <a:pt x="4567686" y="5865654"/>
                </a:lnTo>
                <a:lnTo>
                  <a:pt x="4584464" y="5821806"/>
                </a:lnTo>
                <a:lnTo>
                  <a:pt x="4601011" y="5777777"/>
                </a:lnTo>
                <a:lnTo>
                  <a:pt x="4617327" y="5733571"/>
                </a:lnTo>
                <a:lnTo>
                  <a:pt x="4633411" y="5689188"/>
                </a:lnTo>
                <a:lnTo>
                  <a:pt x="4649261" y="5644632"/>
                </a:lnTo>
                <a:lnTo>
                  <a:pt x="4664878" y="5599905"/>
                </a:lnTo>
                <a:lnTo>
                  <a:pt x="4680261" y="5555008"/>
                </a:lnTo>
                <a:lnTo>
                  <a:pt x="4695408" y="5509945"/>
                </a:lnTo>
                <a:lnTo>
                  <a:pt x="4710319" y="5464717"/>
                </a:lnTo>
                <a:lnTo>
                  <a:pt x="4724993" y="5419326"/>
                </a:lnTo>
                <a:lnTo>
                  <a:pt x="4739429" y="5373776"/>
                </a:lnTo>
                <a:lnTo>
                  <a:pt x="4753627" y="5328068"/>
                </a:lnTo>
                <a:lnTo>
                  <a:pt x="4767585" y="5282204"/>
                </a:lnTo>
                <a:lnTo>
                  <a:pt x="4781304" y="5236187"/>
                </a:lnTo>
                <a:lnTo>
                  <a:pt x="4794782" y="5190019"/>
                </a:lnTo>
                <a:lnTo>
                  <a:pt x="4808018" y="5143702"/>
                </a:lnTo>
                <a:lnTo>
                  <a:pt x="4821011" y="5097239"/>
                </a:lnTo>
                <a:lnTo>
                  <a:pt x="4833762" y="5050631"/>
                </a:lnTo>
                <a:lnTo>
                  <a:pt x="4846268" y="5003881"/>
                </a:lnTo>
                <a:lnTo>
                  <a:pt x="4858530" y="4956992"/>
                </a:lnTo>
                <a:lnTo>
                  <a:pt x="4870546" y="4909965"/>
                </a:lnTo>
                <a:lnTo>
                  <a:pt x="4882316" y="4862803"/>
                </a:lnTo>
                <a:lnTo>
                  <a:pt x="4893839" y="4815508"/>
                </a:lnTo>
                <a:lnTo>
                  <a:pt x="4905114" y="4768083"/>
                </a:lnTo>
                <a:lnTo>
                  <a:pt x="4916140" y="4720529"/>
                </a:lnTo>
                <a:lnTo>
                  <a:pt x="4926916" y="4672848"/>
                </a:lnTo>
                <a:lnTo>
                  <a:pt x="4937443" y="4625044"/>
                </a:lnTo>
                <a:lnTo>
                  <a:pt x="4947718" y="4577118"/>
                </a:lnTo>
                <a:lnTo>
                  <a:pt x="4957742" y="4529073"/>
                </a:lnTo>
                <a:lnTo>
                  <a:pt x="4967513" y="4480911"/>
                </a:lnTo>
                <a:lnTo>
                  <a:pt x="4977030" y="4432634"/>
                </a:lnTo>
                <a:lnTo>
                  <a:pt x="4986294" y="4384244"/>
                </a:lnTo>
                <a:lnTo>
                  <a:pt x="4995302" y="4335744"/>
                </a:lnTo>
                <a:lnTo>
                  <a:pt x="5004055" y="4287136"/>
                </a:lnTo>
                <a:lnTo>
                  <a:pt x="5012551" y="4238422"/>
                </a:lnTo>
                <a:lnTo>
                  <a:pt x="5020790" y="4189604"/>
                </a:lnTo>
                <a:lnTo>
                  <a:pt x="5028771" y="4140686"/>
                </a:lnTo>
                <a:lnTo>
                  <a:pt x="5036492" y="4091668"/>
                </a:lnTo>
                <a:lnTo>
                  <a:pt x="5043955" y="4042553"/>
                </a:lnTo>
                <a:lnTo>
                  <a:pt x="5051156" y="3993344"/>
                </a:lnTo>
                <a:lnTo>
                  <a:pt x="5058097" y="3944042"/>
                </a:lnTo>
                <a:lnTo>
                  <a:pt x="5064775" y="3894651"/>
                </a:lnTo>
                <a:lnTo>
                  <a:pt x="5071191" y="3845172"/>
                </a:lnTo>
                <a:lnTo>
                  <a:pt x="5077343" y="3795607"/>
                </a:lnTo>
                <a:lnTo>
                  <a:pt x="5083230" y="3745959"/>
                </a:lnTo>
                <a:lnTo>
                  <a:pt x="5088853" y="3696231"/>
                </a:lnTo>
                <a:lnTo>
                  <a:pt x="5094209" y="3646423"/>
                </a:lnTo>
                <a:lnTo>
                  <a:pt x="5099299" y="3596539"/>
                </a:lnTo>
                <a:lnTo>
                  <a:pt x="5104121" y="3546581"/>
                </a:lnTo>
                <a:lnTo>
                  <a:pt x="5108675" y="3496551"/>
                </a:lnTo>
                <a:lnTo>
                  <a:pt x="5112960" y="3446451"/>
                </a:lnTo>
                <a:lnTo>
                  <a:pt x="5116974" y="3396284"/>
                </a:lnTo>
                <a:lnTo>
                  <a:pt x="5120719" y="3346052"/>
                </a:lnTo>
                <a:lnTo>
                  <a:pt x="5124191" y="3295757"/>
                </a:lnTo>
                <a:lnTo>
                  <a:pt x="5127392" y="3245401"/>
                </a:lnTo>
                <a:lnTo>
                  <a:pt x="5130320" y="3194987"/>
                </a:lnTo>
                <a:lnTo>
                  <a:pt x="5132973" y="3144517"/>
                </a:lnTo>
                <a:lnTo>
                  <a:pt x="5135352" y="3093993"/>
                </a:lnTo>
                <a:lnTo>
                  <a:pt x="5137456" y="3043418"/>
                </a:lnTo>
                <a:lnTo>
                  <a:pt x="5139284" y="2992793"/>
                </a:lnTo>
                <a:lnTo>
                  <a:pt x="5140834" y="2942121"/>
                </a:lnTo>
                <a:lnTo>
                  <a:pt x="5142107" y="2891404"/>
                </a:lnTo>
                <a:lnTo>
                  <a:pt x="5143101" y="2840645"/>
                </a:lnTo>
                <a:lnTo>
                  <a:pt x="5143816" y="2789846"/>
                </a:lnTo>
                <a:lnTo>
                  <a:pt x="5144251" y="2739008"/>
                </a:lnTo>
                <a:lnTo>
                  <a:pt x="5144405" y="2688135"/>
                </a:lnTo>
                <a:lnTo>
                  <a:pt x="5144278" y="2637228"/>
                </a:lnTo>
                <a:lnTo>
                  <a:pt x="5143868" y="2586290"/>
                </a:lnTo>
                <a:lnTo>
                  <a:pt x="5143175" y="2535324"/>
                </a:lnTo>
                <a:lnTo>
                  <a:pt x="5142197" y="2484330"/>
                </a:lnTo>
                <a:lnTo>
                  <a:pt x="5140935" y="2433312"/>
                </a:lnTo>
                <a:lnTo>
                  <a:pt x="5139387" y="2382272"/>
                </a:lnTo>
                <a:lnTo>
                  <a:pt x="5137553" y="2331212"/>
                </a:lnTo>
                <a:lnTo>
                  <a:pt x="5135432" y="2280134"/>
                </a:lnTo>
                <a:lnTo>
                  <a:pt x="5133023" y="2229041"/>
                </a:lnTo>
                <a:lnTo>
                  <a:pt x="5130325" y="2177934"/>
                </a:lnTo>
                <a:lnTo>
                  <a:pt x="5127338" y="2126817"/>
                </a:lnTo>
                <a:lnTo>
                  <a:pt x="5124060" y="2075691"/>
                </a:lnTo>
                <a:lnTo>
                  <a:pt x="5120491" y="2024559"/>
                </a:lnTo>
                <a:lnTo>
                  <a:pt x="5116631" y="1973423"/>
                </a:lnTo>
                <a:lnTo>
                  <a:pt x="5112477" y="1922285"/>
                </a:lnTo>
                <a:lnTo>
                  <a:pt x="5108031" y="1871147"/>
                </a:lnTo>
                <a:lnTo>
                  <a:pt x="5103290" y="1820012"/>
                </a:lnTo>
                <a:lnTo>
                  <a:pt x="5098254" y="1768882"/>
                </a:lnTo>
                <a:lnTo>
                  <a:pt x="5092922" y="1717759"/>
                </a:lnTo>
                <a:lnTo>
                  <a:pt x="5087294" y="1666645"/>
                </a:lnTo>
                <a:lnTo>
                  <a:pt x="5081368" y="1615544"/>
                </a:lnTo>
                <a:lnTo>
                  <a:pt x="5075144" y="1564456"/>
                </a:lnTo>
                <a:lnTo>
                  <a:pt x="5068621" y="1513384"/>
                </a:lnTo>
                <a:lnTo>
                  <a:pt x="5061799" y="1462331"/>
                </a:lnTo>
                <a:lnTo>
                  <a:pt x="5054676" y="1411299"/>
                </a:lnTo>
                <a:lnTo>
                  <a:pt x="5047251" y="1360290"/>
                </a:lnTo>
                <a:lnTo>
                  <a:pt x="5039525" y="1309306"/>
                </a:lnTo>
                <a:lnTo>
                  <a:pt x="5031496" y="1258350"/>
                </a:lnTo>
                <a:lnTo>
                  <a:pt x="5023163" y="1207423"/>
                </a:lnTo>
                <a:lnTo>
                  <a:pt x="5014526" y="1156529"/>
                </a:lnTo>
                <a:lnTo>
                  <a:pt x="5005583" y="1105668"/>
                </a:lnTo>
                <a:lnTo>
                  <a:pt x="4996335" y="1054845"/>
                </a:lnTo>
                <a:lnTo>
                  <a:pt x="4986779" y="1004060"/>
                </a:lnTo>
                <a:lnTo>
                  <a:pt x="4976916" y="953316"/>
                </a:lnTo>
                <a:lnTo>
                  <a:pt x="4966745" y="902616"/>
                </a:lnTo>
                <a:lnTo>
                  <a:pt x="4956265" y="851962"/>
                </a:lnTo>
                <a:lnTo>
                  <a:pt x="4945474" y="801355"/>
                </a:lnTo>
                <a:lnTo>
                  <a:pt x="4934373" y="750798"/>
                </a:lnTo>
                <a:lnTo>
                  <a:pt x="4922961" y="700294"/>
                </a:lnTo>
                <a:lnTo>
                  <a:pt x="4911236" y="649845"/>
                </a:lnTo>
                <a:lnTo>
                  <a:pt x="4899198" y="599452"/>
                </a:lnTo>
                <a:lnTo>
                  <a:pt x="4886846" y="549119"/>
                </a:lnTo>
                <a:lnTo>
                  <a:pt x="4874180" y="498847"/>
                </a:lnTo>
                <a:lnTo>
                  <a:pt x="4861198" y="448638"/>
                </a:lnTo>
                <a:lnTo>
                  <a:pt x="4847900" y="398496"/>
                </a:lnTo>
                <a:lnTo>
                  <a:pt x="4834285" y="348422"/>
                </a:lnTo>
                <a:lnTo>
                  <a:pt x="4820352" y="298419"/>
                </a:lnTo>
                <a:lnTo>
                  <a:pt x="4806101" y="248488"/>
                </a:lnTo>
                <a:lnTo>
                  <a:pt x="4791530" y="198632"/>
                </a:lnTo>
                <a:lnTo>
                  <a:pt x="4776639" y="148854"/>
                </a:lnTo>
                <a:lnTo>
                  <a:pt x="4761428" y="99155"/>
                </a:lnTo>
                <a:lnTo>
                  <a:pt x="4745894" y="49538"/>
                </a:lnTo>
                <a:lnTo>
                  <a:pt x="4730038" y="5"/>
                </a:lnTo>
                <a:close/>
              </a:path>
            </a:pathLst>
          </a:custGeom>
          <a:solidFill>
            <a:srgbClr val="F7D1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 name="Google Shape;75;p11"/>
          <p:cNvSpPr/>
          <p:nvPr/>
        </p:nvSpPr>
        <p:spPr>
          <a:xfrm>
            <a:off x="0" y="0"/>
            <a:ext cx="4623435" cy="6858000"/>
          </a:xfrm>
          <a:custGeom>
            <a:rect b="b" l="l" r="r" t="t"/>
            <a:pathLst>
              <a:path extrusionOk="0" h="6858000" w="4623435">
                <a:moveTo>
                  <a:pt x="4018838" y="5"/>
                </a:moveTo>
                <a:lnTo>
                  <a:pt x="0" y="5"/>
                </a:lnTo>
                <a:lnTo>
                  <a:pt x="0" y="6858005"/>
                </a:lnTo>
                <a:lnTo>
                  <a:pt x="4008970" y="6858005"/>
                </a:lnTo>
                <a:lnTo>
                  <a:pt x="4026348" y="6817846"/>
                </a:lnTo>
                <a:lnTo>
                  <a:pt x="4043474" y="6777356"/>
                </a:lnTo>
                <a:lnTo>
                  <a:pt x="4060349" y="6736540"/>
                </a:lnTo>
                <a:lnTo>
                  <a:pt x="4076972" y="6695402"/>
                </a:lnTo>
                <a:lnTo>
                  <a:pt x="4093344" y="6653947"/>
                </a:lnTo>
                <a:lnTo>
                  <a:pt x="4109465" y="6612178"/>
                </a:lnTo>
                <a:lnTo>
                  <a:pt x="4125335" y="6570101"/>
                </a:lnTo>
                <a:lnTo>
                  <a:pt x="4140953" y="6527721"/>
                </a:lnTo>
                <a:lnTo>
                  <a:pt x="4156321" y="6485040"/>
                </a:lnTo>
                <a:lnTo>
                  <a:pt x="4171438" y="6442066"/>
                </a:lnTo>
                <a:lnTo>
                  <a:pt x="4186304" y="6398800"/>
                </a:lnTo>
                <a:lnTo>
                  <a:pt x="4200919" y="6355249"/>
                </a:lnTo>
                <a:lnTo>
                  <a:pt x="4215284" y="6311417"/>
                </a:lnTo>
                <a:lnTo>
                  <a:pt x="4229398" y="6267308"/>
                </a:lnTo>
                <a:lnTo>
                  <a:pt x="4243262" y="6222927"/>
                </a:lnTo>
                <a:lnTo>
                  <a:pt x="4256876" y="6178279"/>
                </a:lnTo>
                <a:lnTo>
                  <a:pt x="4270240" y="6133367"/>
                </a:lnTo>
                <a:lnTo>
                  <a:pt x="4283353" y="6088197"/>
                </a:lnTo>
                <a:lnTo>
                  <a:pt x="4296217" y="6042772"/>
                </a:lnTo>
                <a:lnTo>
                  <a:pt x="4308830" y="5997098"/>
                </a:lnTo>
                <a:lnTo>
                  <a:pt x="4321194" y="5951180"/>
                </a:lnTo>
                <a:lnTo>
                  <a:pt x="4333308" y="5905020"/>
                </a:lnTo>
                <a:lnTo>
                  <a:pt x="4345173" y="5858625"/>
                </a:lnTo>
                <a:lnTo>
                  <a:pt x="4356787" y="5811999"/>
                </a:lnTo>
                <a:lnTo>
                  <a:pt x="4368153" y="5765145"/>
                </a:lnTo>
                <a:lnTo>
                  <a:pt x="4379269" y="5718070"/>
                </a:lnTo>
                <a:lnTo>
                  <a:pt x="4390136" y="5670776"/>
                </a:lnTo>
                <a:lnTo>
                  <a:pt x="4400754" y="5623269"/>
                </a:lnTo>
                <a:lnTo>
                  <a:pt x="4411122" y="5575554"/>
                </a:lnTo>
                <a:lnTo>
                  <a:pt x="4421242" y="5527634"/>
                </a:lnTo>
                <a:lnTo>
                  <a:pt x="4431113" y="5479515"/>
                </a:lnTo>
                <a:lnTo>
                  <a:pt x="4440735" y="5431200"/>
                </a:lnTo>
                <a:lnTo>
                  <a:pt x="4450108" y="5382695"/>
                </a:lnTo>
                <a:lnTo>
                  <a:pt x="4459233" y="5334004"/>
                </a:lnTo>
                <a:lnTo>
                  <a:pt x="4468109" y="5285131"/>
                </a:lnTo>
                <a:lnTo>
                  <a:pt x="4476737" y="5236081"/>
                </a:lnTo>
                <a:lnTo>
                  <a:pt x="4485116" y="5186859"/>
                </a:lnTo>
                <a:lnTo>
                  <a:pt x="4493248" y="5137469"/>
                </a:lnTo>
                <a:lnTo>
                  <a:pt x="4501131" y="5087915"/>
                </a:lnTo>
                <a:lnTo>
                  <a:pt x="4508766" y="5038203"/>
                </a:lnTo>
                <a:lnTo>
                  <a:pt x="4516153" y="4988336"/>
                </a:lnTo>
                <a:lnTo>
                  <a:pt x="4523293" y="4938319"/>
                </a:lnTo>
                <a:lnTo>
                  <a:pt x="4530184" y="4888157"/>
                </a:lnTo>
                <a:lnTo>
                  <a:pt x="4536828" y="4837854"/>
                </a:lnTo>
                <a:lnTo>
                  <a:pt x="4543225" y="4787415"/>
                </a:lnTo>
                <a:lnTo>
                  <a:pt x="4549373" y="4736844"/>
                </a:lnTo>
                <a:lnTo>
                  <a:pt x="4555275" y="4686147"/>
                </a:lnTo>
                <a:lnTo>
                  <a:pt x="4560929" y="4635326"/>
                </a:lnTo>
                <a:lnTo>
                  <a:pt x="4566336" y="4584387"/>
                </a:lnTo>
                <a:lnTo>
                  <a:pt x="4571496" y="4533335"/>
                </a:lnTo>
                <a:lnTo>
                  <a:pt x="4576409" y="4482174"/>
                </a:lnTo>
                <a:lnTo>
                  <a:pt x="4581075" y="4430908"/>
                </a:lnTo>
                <a:lnTo>
                  <a:pt x="4589667" y="4328081"/>
                </a:lnTo>
                <a:lnTo>
                  <a:pt x="4597272" y="4224890"/>
                </a:lnTo>
                <a:lnTo>
                  <a:pt x="4603892" y="4121371"/>
                </a:lnTo>
                <a:lnTo>
                  <a:pt x="4609526" y="4017561"/>
                </a:lnTo>
                <a:lnTo>
                  <a:pt x="4614176" y="3913497"/>
                </a:lnTo>
                <a:lnTo>
                  <a:pt x="4617843" y="3809213"/>
                </a:lnTo>
                <a:lnTo>
                  <a:pt x="4620527" y="3704747"/>
                </a:lnTo>
                <a:lnTo>
                  <a:pt x="4622228" y="3600135"/>
                </a:lnTo>
                <a:lnTo>
                  <a:pt x="4622949" y="3495413"/>
                </a:lnTo>
                <a:lnTo>
                  <a:pt x="4622689" y="3390617"/>
                </a:lnTo>
                <a:lnTo>
                  <a:pt x="4621449" y="3285783"/>
                </a:lnTo>
                <a:lnTo>
                  <a:pt x="4619230" y="3180948"/>
                </a:lnTo>
                <a:lnTo>
                  <a:pt x="4616033" y="3076148"/>
                </a:lnTo>
                <a:lnTo>
                  <a:pt x="4611858" y="2971419"/>
                </a:lnTo>
                <a:lnTo>
                  <a:pt x="4606707" y="2866798"/>
                </a:lnTo>
                <a:lnTo>
                  <a:pt x="4600579" y="2762320"/>
                </a:lnTo>
                <a:lnTo>
                  <a:pt x="4593476" y="2658022"/>
                </a:lnTo>
                <a:lnTo>
                  <a:pt x="4585399" y="2553941"/>
                </a:lnTo>
                <a:lnTo>
                  <a:pt x="4576348" y="2450111"/>
                </a:lnTo>
                <a:lnTo>
                  <a:pt x="4566324" y="2346571"/>
                </a:lnTo>
                <a:lnTo>
                  <a:pt x="4555327" y="2243355"/>
                </a:lnTo>
                <a:lnTo>
                  <a:pt x="4543359" y="2140501"/>
                </a:lnTo>
                <a:lnTo>
                  <a:pt x="4530420" y="2038043"/>
                </a:lnTo>
                <a:lnTo>
                  <a:pt x="4523587" y="1986975"/>
                </a:lnTo>
                <a:lnTo>
                  <a:pt x="4516511" y="1936020"/>
                </a:lnTo>
                <a:lnTo>
                  <a:pt x="4509193" y="1885182"/>
                </a:lnTo>
                <a:lnTo>
                  <a:pt x="4501633" y="1834466"/>
                </a:lnTo>
                <a:lnTo>
                  <a:pt x="4493831" y="1783877"/>
                </a:lnTo>
                <a:lnTo>
                  <a:pt x="4485786" y="1733419"/>
                </a:lnTo>
                <a:lnTo>
                  <a:pt x="4477500" y="1683096"/>
                </a:lnTo>
                <a:lnTo>
                  <a:pt x="4468972" y="1632914"/>
                </a:lnTo>
                <a:lnTo>
                  <a:pt x="4460202" y="1582876"/>
                </a:lnTo>
                <a:lnTo>
                  <a:pt x="4451190" y="1532987"/>
                </a:lnTo>
                <a:lnTo>
                  <a:pt x="4441937" y="1483252"/>
                </a:lnTo>
                <a:lnTo>
                  <a:pt x="4432442" y="1433675"/>
                </a:lnTo>
                <a:lnTo>
                  <a:pt x="4422706" y="1384262"/>
                </a:lnTo>
                <a:lnTo>
                  <a:pt x="4412728" y="1335015"/>
                </a:lnTo>
                <a:lnTo>
                  <a:pt x="4402510" y="1285940"/>
                </a:lnTo>
                <a:lnTo>
                  <a:pt x="4392050" y="1237042"/>
                </a:lnTo>
                <a:lnTo>
                  <a:pt x="4381349" y="1188324"/>
                </a:lnTo>
                <a:lnTo>
                  <a:pt x="4370408" y="1139792"/>
                </a:lnTo>
                <a:lnTo>
                  <a:pt x="4359225" y="1091450"/>
                </a:lnTo>
                <a:lnTo>
                  <a:pt x="4347802" y="1043302"/>
                </a:lnTo>
                <a:lnTo>
                  <a:pt x="4336138" y="995353"/>
                </a:lnTo>
                <a:lnTo>
                  <a:pt x="4324233" y="947608"/>
                </a:lnTo>
                <a:lnTo>
                  <a:pt x="4312088" y="900071"/>
                </a:lnTo>
                <a:lnTo>
                  <a:pt x="4299703" y="852747"/>
                </a:lnTo>
                <a:lnTo>
                  <a:pt x="4287078" y="805640"/>
                </a:lnTo>
                <a:lnTo>
                  <a:pt x="4274212" y="758754"/>
                </a:lnTo>
                <a:lnTo>
                  <a:pt x="4261106" y="712095"/>
                </a:lnTo>
                <a:lnTo>
                  <a:pt x="4247760" y="665666"/>
                </a:lnTo>
                <a:lnTo>
                  <a:pt x="4234175" y="619473"/>
                </a:lnTo>
                <a:lnTo>
                  <a:pt x="4220349" y="573519"/>
                </a:lnTo>
                <a:lnTo>
                  <a:pt x="4206284" y="527810"/>
                </a:lnTo>
                <a:lnTo>
                  <a:pt x="4191979" y="482349"/>
                </a:lnTo>
                <a:lnTo>
                  <a:pt x="4177435" y="437142"/>
                </a:lnTo>
                <a:lnTo>
                  <a:pt x="4162651" y="392193"/>
                </a:lnTo>
                <a:lnTo>
                  <a:pt x="4147628" y="347506"/>
                </a:lnTo>
                <a:lnTo>
                  <a:pt x="4132366" y="303087"/>
                </a:lnTo>
                <a:lnTo>
                  <a:pt x="4116864" y="258938"/>
                </a:lnTo>
                <a:lnTo>
                  <a:pt x="4101124" y="215066"/>
                </a:lnTo>
                <a:lnTo>
                  <a:pt x="4085144" y="171475"/>
                </a:lnTo>
                <a:lnTo>
                  <a:pt x="4068926" y="128168"/>
                </a:lnTo>
                <a:lnTo>
                  <a:pt x="4052469" y="85151"/>
                </a:lnTo>
                <a:lnTo>
                  <a:pt x="4035773" y="42429"/>
                </a:lnTo>
                <a:lnTo>
                  <a:pt x="4018838" y="5"/>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 name="Google Shape;76;p11"/>
          <p:cNvSpPr txBox="1"/>
          <p:nvPr>
            <p:ph type="title"/>
          </p:nvPr>
        </p:nvSpPr>
        <p:spPr>
          <a:xfrm>
            <a:off x="1086487" y="225835"/>
            <a:ext cx="10019025" cy="164718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3800">
                <a:solidFill>
                  <a:srgbClr val="10497E"/>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11"/>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1"/>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1"/>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NA"/>
              <a:t>‹#›</a:t>
            </a:fld>
            <a:endParaRPr sz="1800">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0" y="0"/>
            <a:ext cx="490855" cy="1250315"/>
          </a:xfrm>
          <a:custGeom>
            <a:rect b="b" l="l" r="r" t="t"/>
            <a:pathLst>
              <a:path extrusionOk="0" h="1250315" w="490855">
                <a:moveTo>
                  <a:pt x="490728" y="0"/>
                </a:moveTo>
                <a:lnTo>
                  <a:pt x="0" y="0"/>
                </a:lnTo>
                <a:lnTo>
                  <a:pt x="0" y="1249692"/>
                </a:lnTo>
                <a:lnTo>
                  <a:pt x="490728" y="1249692"/>
                </a:lnTo>
                <a:lnTo>
                  <a:pt x="490728" y="0"/>
                </a:lnTo>
                <a:close/>
              </a:path>
            </a:pathLst>
          </a:custGeom>
          <a:solidFill>
            <a:srgbClr val="10497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 name="Google Shape;11;p1"/>
          <p:cNvSpPr txBox="1"/>
          <p:nvPr>
            <p:ph type="title"/>
          </p:nvPr>
        </p:nvSpPr>
        <p:spPr>
          <a:xfrm>
            <a:off x="1086487" y="225835"/>
            <a:ext cx="10019100" cy="16473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1" i="0" sz="3800" u="none" cap="none" strike="noStrike">
                <a:solidFill>
                  <a:srgbClr val="10497E"/>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
          <p:cNvSpPr txBox="1"/>
          <p:nvPr>
            <p:ph idx="1" type="body"/>
          </p:nvPr>
        </p:nvSpPr>
        <p:spPr>
          <a:xfrm>
            <a:off x="683234" y="2238554"/>
            <a:ext cx="11028600" cy="31743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3" name="Google Shape;13;p1"/>
          <p:cNvSpPr txBox="1"/>
          <p:nvPr>
            <p:ph idx="11" type="ftr"/>
          </p:nvPr>
        </p:nvSpPr>
        <p:spPr>
          <a:xfrm>
            <a:off x="4145280" y="6377940"/>
            <a:ext cx="3901500" cy="342900"/>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5" name="Google Shape;15;p1"/>
          <p:cNvSpPr txBox="1"/>
          <p:nvPr>
            <p:ph idx="12" type="sldNum"/>
          </p:nvPr>
        </p:nvSpPr>
        <p:spPr>
          <a:xfrm>
            <a:off x="8778240" y="6377940"/>
            <a:ext cx="2804100" cy="27720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 name="Shape 53"/>
        <p:cNvGrpSpPr/>
        <p:nvPr/>
      </p:nvGrpSpPr>
      <p:grpSpPr>
        <a:xfrm>
          <a:off x="0" y="0"/>
          <a:ext cx="0" cy="0"/>
          <a:chOff x="0" y="0"/>
          <a:chExt cx="0" cy="0"/>
        </a:xfrm>
      </p:grpSpPr>
      <p:sp>
        <p:nvSpPr>
          <p:cNvPr id="54" name="Google Shape;54;p8"/>
          <p:cNvSpPr/>
          <p:nvPr/>
        </p:nvSpPr>
        <p:spPr>
          <a:xfrm>
            <a:off x="0" y="0"/>
            <a:ext cx="490855" cy="1250315"/>
          </a:xfrm>
          <a:custGeom>
            <a:rect b="b" l="l" r="r" t="t"/>
            <a:pathLst>
              <a:path extrusionOk="0" h="1250315" w="490855">
                <a:moveTo>
                  <a:pt x="490728" y="0"/>
                </a:moveTo>
                <a:lnTo>
                  <a:pt x="0" y="0"/>
                </a:lnTo>
                <a:lnTo>
                  <a:pt x="0" y="1249692"/>
                </a:lnTo>
                <a:lnTo>
                  <a:pt x="490728" y="1249692"/>
                </a:lnTo>
                <a:lnTo>
                  <a:pt x="490728" y="0"/>
                </a:lnTo>
                <a:close/>
              </a:path>
            </a:pathLst>
          </a:custGeom>
          <a:solidFill>
            <a:srgbClr val="10497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 name="Google Shape;55;p8"/>
          <p:cNvSpPr txBox="1"/>
          <p:nvPr>
            <p:ph type="title"/>
          </p:nvPr>
        </p:nvSpPr>
        <p:spPr>
          <a:xfrm>
            <a:off x="1086487" y="225835"/>
            <a:ext cx="10019025" cy="1647189"/>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1" i="0" sz="3800" u="none" cap="none" strike="noStrike">
                <a:solidFill>
                  <a:srgbClr val="10497E"/>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6" name="Google Shape;56;p8"/>
          <p:cNvSpPr txBox="1"/>
          <p:nvPr>
            <p:ph idx="1" type="body"/>
          </p:nvPr>
        </p:nvSpPr>
        <p:spPr>
          <a:xfrm>
            <a:off x="683234" y="2238554"/>
            <a:ext cx="11028680" cy="3174365"/>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57" name="Google Shape;57;p8"/>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marR="0" rtl="0" algn="ctr">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8" name="Google Shape;58;p8"/>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8"/>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marR="0" rtl="0" algn="r">
              <a:spcBef>
                <a:spcPts val="0"/>
              </a:spcBef>
              <a:buNone/>
              <a:defRPr sz="1800">
                <a:solidFill>
                  <a:srgbClr val="888888"/>
                </a:solidFill>
                <a:latin typeface="Calibri"/>
                <a:ea typeface="Calibri"/>
                <a:cs typeface="Calibri"/>
                <a:sym typeface="Calibri"/>
              </a:defRPr>
            </a:lvl1pPr>
            <a:lvl2pPr indent="0" lvl="1" marL="0" marR="0" rtl="0" algn="r">
              <a:spcBef>
                <a:spcPts val="0"/>
              </a:spcBef>
              <a:buNone/>
              <a:defRPr sz="1800">
                <a:solidFill>
                  <a:srgbClr val="888888"/>
                </a:solidFill>
                <a:latin typeface="Calibri"/>
                <a:ea typeface="Calibri"/>
                <a:cs typeface="Calibri"/>
                <a:sym typeface="Calibri"/>
              </a:defRPr>
            </a:lvl2pPr>
            <a:lvl3pPr indent="0" lvl="2" marL="0" marR="0" rtl="0" algn="r">
              <a:spcBef>
                <a:spcPts val="0"/>
              </a:spcBef>
              <a:buNone/>
              <a:defRPr sz="1800">
                <a:solidFill>
                  <a:srgbClr val="888888"/>
                </a:solidFill>
                <a:latin typeface="Calibri"/>
                <a:ea typeface="Calibri"/>
                <a:cs typeface="Calibri"/>
                <a:sym typeface="Calibri"/>
              </a:defRPr>
            </a:lvl3pPr>
            <a:lvl4pPr indent="0" lvl="3" marL="0" marR="0" rtl="0" algn="r">
              <a:spcBef>
                <a:spcPts val="0"/>
              </a:spcBef>
              <a:buNone/>
              <a:defRPr sz="1800">
                <a:solidFill>
                  <a:srgbClr val="888888"/>
                </a:solidFill>
                <a:latin typeface="Calibri"/>
                <a:ea typeface="Calibri"/>
                <a:cs typeface="Calibri"/>
                <a:sym typeface="Calibri"/>
              </a:defRPr>
            </a:lvl4pPr>
            <a:lvl5pPr indent="0" lvl="4" marL="0" marR="0" rtl="0" algn="r">
              <a:spcBef>
                <a:spcPts val="0"/>
              </a:spcBef>
              <a:buNone/>
              <a:defRPr sz="1800">
                <a:solidFill>
                  <a:srgbClr val="888888"/>
                </a:solidFill>
                <a:latin typeface="Calibri"/>
                <a:ea typeface="Calibri"/>
                <a:cs typeface="Calibri"/>
                <a:sym typeface="Calibri"/>
              </a:defRPr>
            </a:lvl5pPr>
            <a:lvl6pPr indent="0" lvl="5" marL="0" marR="0" rtl="0" algn="r">
              <a:spcBef>
                <a:spcPts val="0"/>
              </a:spcBef>
              <a:buNone/>
              <a:defRPr sz="1800">
                <a:solidFill>
                  <a:srgbClr val="888888"/>
                </a:solidFill>
                <a:latin typeface="Calibri"/>
                <a:ea typeface="Calibri"/>
                <a:cs typeface="Calibri"/>
                <a:sym typeface="Calibri"/>
              </a:defRPr>
            </a:lvl6pPr>
            <a:lvl7pPr indent="0" lvl="6" marL="0" marR="0" rtl="0" algn="r">
              <a:spcBef>
                <a:spcPts val="0"/>
              </a:spcBef>
              <a:buNone/>
              <a:defRPr sz="1800">
                <a:solidFill>
                  <a:srgbClr val="888888"/>
                </a:solidFill>
                <a:latin typeface="Calibri"/>
                <a:ea typeface="Calibri"/>
                <a:cs typeface="Calibri"/>
                <a:sym typeface="Calibri"/>
              </a:defRPr>
            </a:lvl7pPr>
            <a:lvl8pPr indent="0" lvl="7" marL="0" marR="0" rtl="0" algn="r">
              <a:spcBef>
                <a:spcPts val="0"/>
              </a:spcBef>
              <a:buNone/>
              <a:defRPr sz="1800">
                <a:solidFill>
                  <a:srgbClr val="888888"/>
                </a:solidFill>
                <a:latin typeface="Calibri"/>
                <a:ea typeface="Calibri"/>
                <a:cs typeface="Calibri"/>
                <a:sym typeface="Calibri"/>
              </a:defRPr>
            </a:lvl8pPr>
            <a:lvl9pPr indent="0" lvl="8" marL="0" marR="0" rtl="0" algn="r">
              <a:spcBef>
                <a:spcPts val="0"/>
              </a:spcBef>
              <a:buNone/>
              <a:defRPr sz="18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A"/>
              <a:t>‹#›</a:t>
            </a:fld>
            <a:endParaRPr b="0" u="none"/>
          </a:p>
        </p:txBody>
      </p:sp>
    </p:spTree>
  </p:cSld>
  <p:clrMap accent1="accent1" accent2="accent2" accent3="accent3" accent4="accent4" accent5="accent5" accent6="accent6" bg1="lt1" bg2="dk2" tx1="dk1" tx2="lt2" folHlink="folHlink" hlink="hlink"/>
  <p:sldLayoutIdLst>
    <p:sldLayoutId id="2147483654" r:id="rId1"/>
    <p:sldLayoutId id="2147483655" r:id="rId2"/>
    <p:sldLayoutId id="2147483656" r:id="rId3"/>
    <p:sldLayoutId id="2147483657" r:id="rId4"/>
    <p:sldLayoutId id="2147483658"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10.png"/><Relationship Id="rId5"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6.jp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6.jp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6.jp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6.jp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5.png"/><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3.pn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jpg"/><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6.jp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0.pn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9.pn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0.pn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32.pn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6.jpg"/><Relationship Id="rId4" Type="http://schemas.openxmlformats.org/officeDocument/2006/relationships/image" Target="../media/image23.jpg"/><Relationship Id="rId5" Type="http://schemas.openxmlformats.org/officeDocument/2006/relationships/image" Target="../media/image28.jpg"/><Relationship Id="rId6" Type="http://schemas.openxmlformats.org/officeDocument/2006/relationships/image" Target="../media/image35.jpg"/><Relationship Id="rId7" Type="http://schemas.openxmlformats.org/officeDocument/2006/relationships/image" Target="../media/image24.png"/><Relationship Id="rId8" Type="http://schemas.openxmlformats.org/officeDocument/2006/relationships/image" Target="../media/image3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9.jp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jpg"/><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jpg"/><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jpg"/><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2.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2.jpg"/><Relationship Id="rId4" Type="http://schemas.openxmlformats.org/officeDocument/2006/relationships/image" Target="../media/image31.png"/><Relationship Id="rId5" Type="http://schemas.openxmlformats.org/officeDocument/2006/relationships/image" Target="../media/image41.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45.jpg"/><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40.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47.png"/><Relationship Id="rId4" Type="http://schemas.openxmlformats.org/officeDocument/2006/relationships/image" Target="../media/image55.png"/><Relationship Id="rId5" Type="http://schemas.openxmlformats.org/officeDocument/2006/relationships/image" Target="../media/image38.png"/><Relationship Id="rId6" Type="http://schemas.openxmlformats.org/officeDocument/2006/relationships/image" Target="../media/image53.png"/><Relationship Id="rId7" Type="http://schemas.openxmlformats.org/officeDocument/2006/relationships/image" Target="../media/image49.png"/><Relationship Id="rId8" Type="http://schemas.openxmlformats.org/officeDocument/2006/relationships/image" Target="../media/image52.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2.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43.png"/><Relationship Id="rId4" Type="http://schemas.openxmlformats.org/officeDocument/2006/relationships/image" Target="../media/image46.jpg"/><Relationship Id="rId11" Type="http://schemas.openxmlformats.org/officeDocument/2006/relationships/image" Target="../media/image56.png"/><Relationship Id="rId10" Type="http://schemas.openxmlformats.org/officeDocument/2006/relationships/image" Target="../media/image57.jpg"/><Relationship Id="rId12" Type="http://schemas.openxmlformats.org/officeDocument/2006/relationships/image" Target="../media/image54.jpg"/><Relationship Id="rId9" Type="http://schemas.openxmlformats.org/officeDocument/2006/relationships/image" Target="../media/image58.png"/><Relationship Id="rId5" Type="http://schemas.openxmlformats.org/officeDocument/2006/relationships/image" Target="../media/image44.png"/><Relationship Id="rId6" Type="http://schemas.openxmlformats.org/officeDocument/2006/relationships/image" Target="../media/image50.png"/><Relationship Id="rId7" Type="http://schemas.openxmlformats.org/officeDocument/2006/relationships/image" Target="../media/image51.png"/><Relationship Id="rId8" Type="http://schemas.openxmlformats.org/officeDocument/2006/relationships/image" Target="../media/image48.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2.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2.jpg"/><Relationship Id="rId4" Type="http://schemas.openxmlformats.org/officeDocument/2006/relationships/hyperlink" Target="mailto:nangulanelulu.uaandja@nipdb.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7" name="Shape 97"/>
        <p:cNvGrpSpPr/>
        <p:nvPr/>
      </p:nvGrpSpPr>
      <p:grpSpPr>
        <a:xfrm>
          <a:off x="0" y="0"/>
          <a:ext cx="0" cy="0"/>
          <a:chOff x="0" y="0"/>
          <a:chExt cx="0" cy="0"/>
        </a:xfrm>
      </p:grpSpPr>
      <p:grpSp>
        <p:nvGrpSpPr>
          <p:cNvPr id="98" name="Google Shape;98;p14"/>
          <p:cNvGrpSpPr/>
          <p:nvPr/>
        </p:nvGrpSpPr>
        <p:grpSpPr>
          <a:xfrm>
            <a:off x="0" y="0"/>
            <a:ext cx="12192469" cy="6858138"/>
            <a:chOff x="0" y="0"/>
            <a:chExt cx="12192469" cy="6858138"/>
          </a:xfrm>
        </p:grpSpPr>
        <p:pic>
          <p:nvPicPr>
            <p:cNvPr id="99" name="Google Shape;99;p14"/>
            <p:cNvPicPr preferRelativeResize="0"/>
            <p:nvPr/>
          </p:nvPicPr>
          <p:blipFill rotWithShape="1">
            <a:blip r:embed="rId3">
              <a:alphaModFix/>
            </a:blip>
            <a:srcRect b="0" l="0" r="0" t="0"/>
            <a:stretch/>
          </p:blipFill>
          <p:spPr>
            <a:xfrm>
              <a:off x="3802938" y="0"/>
              <a:ext cx="8389061" cy="6858000"/>
            </a:xfrm>
            <a:prstGeom prst="rect">
              <a:avLst/>
            </a:prstGeom>
            <a:noFill/>
            <a:ln>
              <a:noFill/>
            </a:ln>
          </p:spPr>
        </p:pic>
        <p:sp>
          <p:nvSpPr>
            <p:cNvPr id="100" name="Google Shape;100;p14"/>
            <p:cNvSpPr/>
            <p:nvPr/>
          </p:nvSpPr>
          <p:spPr>
            <a:xfrm>
              <a:off x="3912069" y="0"/>
              <a:ext cx="8280400" cy="6612255"/>
            </a:xfrm>
            <a:custGeom>
              <a:rect b="b" l="l" r="r" t="t"/>
              <a:pathLst>
                <a:path extrusionOk="0" h="6612255" w="8280400">
                  <a:moveTo>
                    <a:pt x="0" y="6611759"/>
                  </a:moveTo>
                  <a:lnTo>
                    <a:pt x="8279930" y="6611759"/>
                  </a:lnTo>
                  <a:lnTo>
                    <a:pt x="8279930" y="0"/>
                  </a:lnTo>
                  <a:lnTo>
                    <a:pt x="0" y="0"/>
                  </a:lnTo>
                  <a:lnTo>
                    <a:pt x="0" y="6611759"/>
                  </a:lnTo>
                  <a:close/>
                </a:path>
              </a:pathLst>
            </a:custGeom>
            <a:solidFill>
              <a:srgbClr val="F7D10D">
                <a:alpha val="7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1" name="Google Shape;101;p14"/>
            <p:cNvSpPr/>
            <p:nvPr/>
          </p:nvSpPr>
          <p:spPr>
            <a:xfrm>
              <a:off x="0" y="6611759"/>
              <a:ext cx="12192000" cy="246379"/>
            </a:xfrm>
            <a:custGeom>
              <a:rect b="b" l="l" r="r" t="t"/>
              <a:pathLst>
                <a:path extrusionOk="0" h="246379" w="12192000">
                  <a:moveTo>
                    <a:pt x="12192000" y="0"/>
                  </a:moveTo>
                  <a:lnTo>
                    <a:pt x="0" y="0"/>
                  </a:lnTo>
                  <a:lnTo>
                    <a:pt x="0" y="246240"/>
                  </a:lnTo>
                  <a:lnTo>
                    <a:pt x="12192000" y="246240"/>
                  </a:lnTo>
                  <a:lnTo>
                    <a:pt x="12192000" y="0"/>
                  </a:lnTo>
                  <a:close/>
                </a:path>
              </a:pathLst>
            </a:custGeom>
            <a:solidFill>
              <a:srgbClr val="10497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02" name="Google Shape;102;p14"/>
            <p:cNvPicPr preferRelativeResize="0"/>
            <p:nvPr/>
          </p:nvPicPr>
          <p:blipFill rotWithShape="1">
            <a:blip r:embed="rId4">
              <a:alphaModFix/>
            </a:blip>
            <a:srcRect b="0" l="0" r="0" t="0"/>
            <a:stretch/>
          </p:blipFill>
          <p:spPr>
            <a:xfrm>
              <a:off x="0" y="0"/>
              <a:ext cx="7353300" cy="6858000"/>
            </a:xfrm>
            <a:prstGeom prst="rect">
              <a:avLst/>
            </a:prstGeom>
            <a:noFill/>
            <a:ln>
              <a:noFill/>
            </a:ln>
          </p:spPr>
        </p:pic>
        <p:sp>
          <p:nvSpPr>
            <p:cNvPr id="103" name="Google Shape;103;p14"/>
            <p:cNvSpPr/>
            <p:nvPr/>
          </p:nvSpPr>
          <p:spPr>
            <a:xfrm>
              <a:off x="0" y="0"/>
              <a:ext cx="5144770" cy="6858000"/>
            </a:xfrm>
            <a:custGeom>
              <a:rect b="b" l="l" r="r" t="t"/>
              <a:pathLst>
                <a:path extrusionOk="0" h="6858000" w="5144770">
                  <a:moveTo>
                    <a:pt x="4730038" y="0"/>
                  </a:moveTo>
                  <a:lnTo>
                    <a:pt x="0" y="0"/>
                  </a:lnTo>
                  <a:lnTo>
                    <a:pt x="0" y="6858000"/>
                  </a:lnTo>
                  <a:lnTo>
                    <a:pt x="4097870" y="6858000"/>
                  </a:lnTo>
                  <a:lnTo>
                    <a:pt x="4119948" y="6819160"/>
                  </a:lnTo>
                  <a:lnTo>
                    <a:pt x="4141813" y="6780085"/>
                  </a:lnTo>
                  <a:lnTo>
                    <a:pt x="4163466" y="6740779"/>
                  </a:lnTo>
                  <a:lnTo>
                    <a:pt x="4184906" y="6701242"/>
                  </a:lnTo>
                  <a:lnTo>
                    <a:pt x="4206132" y="6661477"/>
                  </a:lnTo>
                  <a:lnTo>
                    <a:pt x="4227142" y="6621487"/>
                  </a:lnTo>
                  <a:lnTo>
                    <a:pt x="4247937" y="6581273"/>
                  </a:lnTo>
                  <a:lnTo>
                    <a:pt x="4268515" y="6540838"/>
                  </a:lnTo>
                  <a:lnTo>
                    <a:pt x="4288877" y="6500184"/>
                  </a:lnTo>
                  <a:lnTo>
                    <a:pt x="4309020" y="6459314"/>
                  </a:lnTo>
                  <a:lnTo>
                    <a:pt x="4328944" y="6418229"/>
                  </a:lnTo>
                  <a:lnTo>
                    <a:pt x="4348648" y="6376932"/>
                  </a:lnTo>
                  <a:lnTo>
                    <a:pt x="4368133" y="6335426"/>
                  </a:lnTo>
                  <a:lnTo>
                    <a:pt x="4387396" y="6293712"/>
                  </a:lnTo>
                  <a:lnTo>
                    <a:pt x="4406436" y="6251792"/>
                  </a:lnTo>
                  <a:lnTo>
                    <a:pt x="4425255" y="6209670"/>
                  </a:lnTo>
                  <a:lnTo>
                    <a:pt x="4443849" y="6167347"/>
                  </a:lnTo>
                  <a:lnTo>
                    <a:pt x="4462220" y="6124825"/>
                  </a:lnTo>
                  <a:lnTo>
                    <a:pt x="4480365" y="6082107"/>
                  </a:lnTo>
                  <a:lnTo>
                    <a:pt x="4498284" y="6039195"/>
                  </a:lnTo>
                  <a:lnTo>
                    <a:pt x="4515977" y="5996092"/>
                  </a:lnTo>
                  <a:lnTo>
                    <a:pt x="4533442" y="5952799"/>
                  </a:lnTo>
                  <a:lnTo>
                    <a:pt x="4550678" y="5909318"/>
                  </a:lnTo>
                  <a:lnTo>
                    <a:pt x="4567686" y="5865653"/>
                  </a:lnTo>
                  <a:lnTo>
                    <a:pt x="4584464" y="5821805"/>
                  </a:lnTo>
                  <a:lnTo>
                    <a:pt x="4601011" y="5777777"/>
                  </a:lnTo>
                  <a:lnTo>
                    <a:pt x="4617327" y="5733570"/>
                  </a:lnTo>
                  <a:lnTo>
                    <a:pt x="4633411" y="5689188"/>
                  </a:lnTo>
                  <a:lnTo>
                    <a:pt x="4649261" y="5644632"/>
                  </a:lnTo>
                  <a:lnTo>
                    <a:pt x="4664878" y="5599905"/>
                  </a:lnTo>
                  <a:lnTo>
                    <a:pt x="4680261" y="5555008"/>
                  </a:lnTo>
                  <a:lnTo>
                    <a:pt x="4695408" y="5509945"/>
                  </a:lnTo>
                  <a:lnTo>
                    <a:pt x="4710319" y="5464717"/>
                  </a:lnTo>
                  <a:lnTo>
                    <a:pt x="4724993" y="5419327"/>
                  </a:lnTo>
                  <a:lnTo>
                    <a:pt x="4739429" y="5373776"/>
                  </a:lnTo>
                  <a:lnTo>
                    <a:pt x="4753627" y="5328068"/>
                  </a:lnTo>
                  <a:lnTo>
                    <a:pt x="4767585" y="5282204"/>
                  </a:lnTo>
                  <a:lnTo>
                    <a:pt x="4781304" y="5236187"/>
                  </a:lnTo>
                  <a:lnTo>
                    <a:pt x="4794782" y="5190019"/>
                  </a:lnTo>
                  <a:lnTo>
                    <a:pt x="4808018" y="5143702"/>
                  </a:lnTo>
                  <a:lnTo>
                    <a:pt x="4821011" y="5097239"/>
                  </a:lnTo>
                  <a:lnTo>
                    <a:pt x="4833762" y="5050631"/>
                  </a:lnTo>
                  <a:lnTo>
                    <a:pt x="4846268" y="5003882"/>
                  </a:lnTo>
                  <a:lnTo>
                    <a:pt x="4858530" y="4956992"/>
                  </a:lnTo>
                  <a:lnTo>
                    <a:pt x="4870546" y="4909966"/>
                  </a:lnTo>
                  <a:lnTo>
                    <a:pt x="4882316" y="4862804"/>
                  </a:lnTo>
                  <a:lnTo>
                    <a:pt x="4893839" y="4815509"/>
                  </a:lnTo>
                  <a:lnTo>
                    <a:pt x="4905114" y="4768083"/>
                  </a:lnTo>
                  <a:lnTo>
                    <a:pt x="4916140" y="4720529"/>
                  </a:lnTo>
                  <a:lnTo>
                    <a:pt x="4926916" y="4672849"/>
                  </a:lnTo>
                  <a:lnTo>
                    <a:pt x="4937443" y="4625045"/>
                  </a:lnTo>
                  <a:lnTo>
                    <a:pt x="4947718" y="4577119"/>
                  </a:lnTo>
                  <a:lnTo>
                    <a:pt x="4957742" y="4529074"/>
                  </a:lnTo>
                  <a:lnTo>
                    <a:pt x="4967513" y="4480911"/>
                  </a:lnTo>
                  <a:lnTo>
                    <a:pt x="4977030" y="4432634"/>
                  </a:lnTo>
                  <a:lnTo>
                    <a:pt x="4986294" y="4384245"/>
                  </a:lnTo>
                  <a:lnTo>
                    <a:pt x="4995302" y="4335744"/>
                  </a:lnTo>
                  <a:lnTo>
                    <a:pt x="5004055" y="4287136"/>
                  </a:lnTo>
                  <a:lnTo>
                    <a:pt x="5012551" y="4238422"/>
                  </a:lnTo>
                  <a:lnTo>
                    <a:pt x="5020790" y="4189605"/>
                  </a:lnTo>
                  <a:lnTo>
                    <a:pt x="5028771" y="4140686"/>
                  </a:lnTo>
                  <a:lnTo>
                    <a:pt x="5036492" y="4091668"/>
                  </a:lnTo>
                  <a:lnTo>
                    <a:pt x="5043955" y="4042553"/>
                  </a:lnTo>
                  <a:lnTo>
                    <a:pt x="5051156" y="3993344"/>
                  </a:lnTo>
                  <a:lnTo>
                    <a:pt x="5058097" y="3944043"/>
                  </a:lnTo>
                  <a:lnTo>
                    <a:pt x="5064775" y="3894651"/>
                  </a:lnTo>
                  <a:lnTo>
                    <a:pt x="5071191" y="3845172"/>
                  </a:lnTo>
                  <a:lnTo>
                    <a:pt x="5077343" y="3795607"/>
                  </a:lnTo>
                  <a:lnTo>
                    <a:pt x="5083230" y="3745959"/>
                  </a:lnTo>
                  <a:lnTo>
                    <a:pt x="5088853" y="3696230"/>
                  </a:lnTo>
                  <a:lnTo>
                    <a:pt x="5094209" y="3646423"/>
                  </a:lnTo>
                  <a:lnTo>
                    <a:pt x="5099299" y="3596539"/>
                  </a:lnTo>
                  <a:lnTo>
                    <a:pt x="5104121" y="3546581"/>
                  </a:lnTo>
                  <a:lnTo>
                    <a:pt x="5108675" y="3496551"/>
                  </a:lnTo>
                  <a:lnTo>
                    <a:pt x="5112960" y="3446451"/>
                  </a:lnTo>
                  <a:lnTo>
                    <a:pt x="5116974" y="3396284"/>
                  </a:lnTo>
                  <a:lnTo>
                    <a:pt x="5120719" y="3346051"/>
                  </a:lnTo>
                  <a:lnTo>
                    <a:pt x="5124191" y="3295756"/>
                  </a:lnTo>
                  <a:lnTo>
                    <a:pt x="5127392" y="3245401"/>
                  </a:lnTo>
                  <a:lnTo>
                    <a:pt x="5130320" y="3194986"/>
                  </a:lnTo>
                  <a:lnTo>
                    <a:pt x="5132973" y="3144516"/>
                  </a:lnTo>
                  <a:lnTo>
                    <a:pt x="5135352" y="3093992"/>
                  </a:lnTo>
                  <a:lnTo>
                    <a:pt x="5137456" y="3043417"/>
                  </a:lnTo>
                  <a:lnTo>
                    <a:pt x="5139284" y="2992792"/>
                  </a:lnTo>
                  <a:lnTo>
                    <a:pt x="5140834" y="2942120"/>
                  </a:lnTo>
                  <a:lnTo>
                    <a:pt x="5142107" y="2891403"/>
                  </a:lnTo>
                  <a:lnTo>
                    <a:pt x="5143101" y="2840644"/>
                  </a:lnTo>
                  <a:lnTo>
                    <a:pt x="5143816" y="2789844"/>
                  </a:lnTo>
                  <a:lnTo>
                    <a:pt x="5144251" y="2739007"/>
                  </a:lnTo>
                  <a:lnTo>
                    <a:pt x="5144405" y="2688133"/>
                  </a:lnTo>
                  <a:lnTo>
                    <a:pt x="5144278" y="2637227"/>
                  </a:lnTo>
                  <a:lnTo>
                    <a:pt x="5143868" y="2586289"/>
                  </a:lnTo>
                  <a:lnTo>
                    <a:pt x="5143175" y="2535322"/>
                  </a:lnTo>
                  <a:lnTo>
                    <a:pt x="5142197" y="2484328"/>
                  </a:lnTo>
                  <a:lnTo>
                    <a:pt x="5140935" y="2433310"/>
                  </a:lnTo>
                  <a:lnTo>
                    <a:pt x="5139387" y="2382269"/>
                  </a:lnTo>
                  <a:lnTo>
                    <a:pt x="5137553" y="2331209"/>
                  </a:lnTo>
                  <a:lnTo>
                    <a:pt x="5135432" y="2280131"/>
                  </a:lnTo>
                  <a:lnTo>
                    <a:pt x="5133023" y="2229038"/>
                  </a:lnTo>
                  <a:lnTo>
                    <a:pt x="5130325" y="2177932"/>
                  </a:lnTo>
                  <a:lnTo>
                    <a:pt x="5127338" y="2126814"/>
                  </a:lnTo>
                  <a:lnTo>
                    <a:pt x="5124060" y="2075688"/>
                  </a:lnTo>
                  <a:lnTo>
                    <a:pt x="5120491" y="2024556"/>
                  </a:lnTo>
                  <a:lnTo>
                    <a:pt x="5116631" y="1973420"/>
                  </a:lnTo>
                  <a:lnTo>
                    <a:pt x="5112477" y="1922281"/>
                  </a:lnTo>
                  <a:lnTo>
                    <a:pt x="5108031" y="1871144"/>
                  </a:lnTo>
                  <a:lnTo>
                    <a:pt x="5103290" y="1820008"/>
                  </a:lnTo>
                  <a:lnTo>
                    <a:pt x="5098254" y="1768878"/>
                  </a:lnTo>
                  <a:lnTo>
                    <a:pt x="5092922" y="1717755"/>
                  </a:lnTo>
                  <a:lnTo>
                    <a:pt x="5087294" y="1666642"/>
                  </a:lnTo>
                  <a:lnTo>
                    <a:pt x="5081368" y="1615540"/>
                  </a:lnTo>
                  <a:lnTo>
                    <a:pt x="5075144" y="1564452"/>
                  </a:lnTo>
                  <a:lnTo>
                    <a:pt x="5068621" y="1513381"/>
                  </a:lnTo>
                  <a:lnTo>
                    <a:pt x="5061799" y="1462328"/>
                  </a:lnTo>
                  <a:lnTo>
                    <a:pt x="5054676" y="1411295"/>
                  </a:lnTo>
                  <a:lnTo>
                    <a:pt x="5047251" y="1360286"/>
                  </a:lnTo>
                  <a:lnTo>
                    <a:pt x="5039525" y="1309302"/>
                  </a:lnTo>
                  <a:lnTo>
                    <a:pt x="5031496" y="1258346"/>
                  </a:lnTo>
                  <a:lnTo>
                    <a:pt x="5023163" y="1207419"/>
                  </a:lnTo>
                  <a:lnTo>
                    <a:pt x="5014526" y="1156524"/>
                  </a:lnTo>
                  <a:lnTo>
                    <a:pt x="5005583" y="1105664"/>
                  </a:lnTo>
                  <a:lnTo>
                    <a:pt x="4996335" y="1054840"/>
                  </a:lnTo>
                  <a:lnTo>
                    <a:pt x="4986779" y="1004056"/>
                  </a:lnTo>
                  <a:lnTo>
                    <a:pt x="4976916" y="953312"/>
                  </a:lnTo>
                  <a:lnTo>
                    <a:pt x="4966745" y="902612"/>
                  </a:lnTo>
                  <a:lnTo>
                    <a:pt x="4956265" y="851957"/>
                  </a:lnTo>
                  <a:lnTo>
                    <a:pt x="4945474" y="801350"/>
                  </a:lnTo>
                  <a:lnTo>
                    <a:pt x="4934373" y="750794"/>
                  </a:lnTo>
                  <a:lnTo>
                    <a:pt x="4922961" y="700289"/>
                  </a:lnTo>
                  <a:lnTo>
                    <a:pt x="4911236" y="649840"/>
                  </a:lnTo>
                  <a:lnTo>
                    <a:pt x="4899198" y="599447"/>
                  </a:lnTo>
                  <a:lnTo>
                    <a:pt x="4886846" y="549114"/>
                  </a:lnTo>
                  <a:lnTo>
                    <a:pt x="4874180" y="498842"/>
                  </a:lnTo>
                  <a:lnTo>
                    <a:pt x="4861198" y="448634"/>
                  </a:lnTo>
                  <a:lnTo>
                    <a:pt x="4847900" y="398491"/>
                  </a:lnTo>
                  <a:lnTo>
                    <a:pt x="4834285" y="348417"/>
                  </a:lnTo>
                  <a:lnTo>
                    <a:pt x="4820352" y="298414"/>
                  </a:lnTo>
                  <a:lnTo>
                    <a:pt x="4806101" y="248483"/>
                  </a:lnTo>
                  <a:lnTo>
                    <a:pt x="4791530" y="198627"/>
                  </a:lnTo>
                  <a:lnTo>
                    <a:pt x="4776639" y="148849"/>
                  </a:lnTo>
                  <a:lnTo>
                    <a:pt x="4761428" y="99150"/>
                  </a:lnTo>
                  <a:lnTo>
                    <a:pt x="4745894" y="49533"/>
                  </a:lnTo>
                  <a:lnTo>
                    <a:pt x="4730038" y="0"/>
                  </a:lnTo>
                  <a:close/>
                </a:path>
              </a:pathLst>
            </a:custGeom>
            <a:solidFill>
              <a:srgbClr val="F7D10D"/>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4" name="Google Shape;104;p14"/>
            <p:cNvSpPr/>
            <p:nvPr/>
          </p:nvSpPr>
          <p:spPr>
            <a:xfrm>
              <a:off x="0" y="0"/>
              <a:ext cx="4623435" cy="6858000"/>
            </a:xfrm>
            <a:custGeom>
              <a:rect b="b" l="l" r="r" t="t"/>
              <a:pathLst>
                <a:path extrusionOk="0" h="6858000" w="4623435">
                  <a:moveTo>
                    <a:pt x="4018838" y="0"/>
                  </a:moveTo>
                  <a:lnTo>
                    <a:pt x="0" y="0"/>
                  </a:lnTo>
                  <a:lnTo>
                    <a:pt x="0" y="6858000"/>
                  </a:lnTo>
                  <a:lnTo>
                    <a:pt x="4008970" y="6858000"/>
                  </a:lnTo>
                  <a:lnTo>
                    <a:pt x="4026348" y="6817841"/>
                  </a:lnTo>
                  <a:lnTo>
                    <a:pt x="4043474" y="6777351"/>
                  </a:lnTo>
                  <a:lnTo>
                    <a:pt x="4060349" y="6736535"/>
                  </a:lnTo>
                  <a:lnTo>
                    <a:pt x="4076972" y="6695397"/>
                  </a:lnTo>
                  <a:lnTo>
                    <a:pt x="4093344" y="6653942"/>
                  </a:lnTo>
                  <a:lnTo>
                    <a:pt x="4109465" y="6612173"/>
                  </a:lnTo>
                  <a:lnTo>
                    <a:pt x="4125335" y="6570096"/>
                  </a:lnTo>
                  <a:lnTo>
                    <a:pt x="4140953" y="6527715"/>
                  </a:lnTo>
                  <a:lnTo>
                    <a:pt x="4156321" y="6485035"/>
                  </a:lnTo>
                  <a:lnTo>
                    <a:pt x="4171438" y="6442060"/>
                  </a:lnTo>
                  <a:lnTo>
                    <a:pt x="4186304" y="6398795"/>
                  </a:lnTo>
                  <a:lnTo>
                    <a:pt x="4200919" y="6355244"/>
                  </a:lnTo>
                  <a:lnTo>
                    <a:pt x="4215284" y="6311412"/>
                  </a:lnTo>
                  <a:lnTo>
                    <a:pt x="4229398" y="6267303"/>
                  </a:lnTo>
                  <a:lnTo>
                    <a:pt x="4243262" y="6222922"/>
                  </a:lnTo>
                  <a:lnTo>
                    <a:pt x="4256876" y="6178274"/>
                  </a:lnTo>
                  <a:lnTo>
                    <a:pt x="4270240" y="6133362"/>
                  </a:lnTo>
                  <a:lnTo>
                    <a:pt x="4283353" y="6088192"/>
                  </a:lnTo>
                  <a:lnTo>
                    <a:pt x="4296217" y="6042767"/>
                  </a:lnTo>
                  <a:lnTo>
                    <a:pt x="4308830" y="5997093"/>
                  </a:lnTo>
                  <a:lnTo>
                    <a:pt x="4321194" y="5951175"/>
                  </a:lnTo>
                  <a:lnTo>
                    <a:pt x="4333308" y="5905015"/>
                  </a:lnTo>
                  <a:lnTo>
                    <a:pt x="4345173" y="5858620"/>
                  </a:lnTo>
                  <a:lnTo>
                    <a:pt x="4356787" y="5811994"/>
                  </a:lnTo>
                  <a:lnTo>
                    <a:pt x="4368153" y="5765140"/>
                  </a:lnTo>
                  <a:lnTo>
                    <a:pt x="4379269" y="5718064"/>
                  </a:lnTo>
                  <a:lnTo>
                    <a:pt x="4390136" y="5670771"/>
                  </a:lnTo>
                  <a:lnTo>
                    <a:pt x="4400754" y="5623264"/>
                  </a:lnTo>
                  <a:lnTo>
                    <a:pt x="4411122" y="5575549"/>
                  </a:lnTo>
                  <a:lnTo>
                    <a:pt x="4421242" y="5527629"/>
                  </a:lnTo>
                  <a:lnTo>
                    <a:pt x="4431113" y="5479510"/>
                  </a:lnTo>
                  <a:lnTo>
                    <a:pt x="4440735" y="5431195"/>
                  </a:lnTo>
                  <a:lnTo>
                    <a:pt x="4450108" y="5382690"/>
                  </a:lnTo>
                  <a:lnTo>
                    <a:pt x="4459233" y="5333999"/>
                  </a:lnTo>
                  <a:lnTo>
                    <a:pt x="4468109" y="5285126"/>
                  </a:lnTo>
                  <a:lnTo>
                    <a:pt x="4476737" y="5236076"/>
                  </a:lnTo>
                  <a:lnTo>
                    <a:pt x="4485116" y="5186854"/>
                  </a:lnTo>
                  <a:lnTo>
                    <a:pt x="4493248" y="5137464"/>
                  </a:lnTo>
                  <a:lnTo>
                    <a:pt x="4501131" y="5087910"/>
                  </a:lnTo>
                  <a:lnTo>
                    <a:pt x="4508766" y="5038198"/>
                  </a:lnTo>
                  <a:lnTo>
                    <a:pt x="4516153" y="4988331"/>
                  </a:lnTo>
                  <a:lnTo>
                    <a:pt x="4523293" y="4938314"/>
                  </a:lnTo>
                  <a:lnTo>
                    <a:pt x="4530184" y="4888152"/>
                  </a:lnTo>
                  <a:lnTo>
                    <a:pt x="4536828" y="4837849"/>
                  </a:lnTo>
                  <a:lnTo>
                    <a:pt x="4543225" y="4787410"/>
                  </a:lnTo>
                  <a:lnTo>
                    <a:pt x="4549373" y="4736839"/>
                  </a:lnTo>
                  <a:lnTo>
                    <a:pt x="4555275" y="4686141"/>
                  </a:lnTo>
                  <a:lnTo>
                    <a:pt x="4560929" y="4635321"/>
                  </a:lnTo>
                  <a:lnTo>
                    <a:pt x="4566336" y="4584382"/>
                  </a:lnTo>
                  <a:lnTo>
                    <a:pt x="4571496" y="4533330"/>
                  </a:lnTo>
                  <a:lnTo>
                    <a:pt x="4576409" y="4482169"/>
                  </a:lnTo>
                  <a:lnTo>
                    <a:pt x="4581075" y="4430903"/>
                  </a:lnTo>
                  <a:lnTo>
                    <a:pt x="4589667" y="4328075"/>
                  </a:lnTo>
                  <a:lnTo>
                    <a:pt x="4597272" y="4224885"/>
                  </a:lnTo>
                  <a:lnTo>
                    <a:pt x="4603892" y="4121366"/>
                  </a:lnTo>
                  <a:lnTo>
                    <a:pt x="4609526" y="4017556"/>
                  </a:lnTo>
                  <a:lnTo>
                    <a:pt x="4614176" y="3913492"/>
                  </a:lnTo>
                  <a:lnTo>
                    <a:pt x="4617843" y="3809208"/>
                  </a:lnTo>
                  <a:lnTo>
                    <a:pt x="4620527" y="3704742"/>
                  </a:lnTo>
                  <a:lnTo>
                    <a:pt x="4622228" y="3600130"/>
                  </a:lnTo>
                  <a:lnTo>
                    <a:pt x="4622949" y="3495408"/>
                  </a:lnTo>
                  <a:lnTo>
                    <a:pt x="4622689" y="3390611"/>
                  </a:lnTo>
                  <a:lnTo>
                    <a:pt x="4621449" y="3285778"/>
                  </a:lnTo>
                  <a:lnTo>
                    <a:pt x="4619230" y="3180943"/>
                  </a:lnTo>
                  <a:lnTo>
                    <a:pt x="4616033" y="3076143"/>
                  </a:lnTo>
                  <a:lnTo>
                    <a:pt x="4611858" y="2971414"/>
                  </a:lnTo>
                  <a:lnTo>
                    <a:pt x="4606707" y="2866793"/>
                  </a:lnTo>
                  <a:lnTo>
                    <a:pt x="4600579" y="2762315"/>
                  </a:lnTo>
                  <a:lnTo>
                    <a:pt x="4593476" y="2658017"/>
                  </a:lnTo>
                  <a:lnTo>
                    <a:pt x="4585399" y="2553936"/>
                  </a:lnTo>
                  <a:lnTo>
                    <a:pt x="4576348" y="2450106"/>
                  </a:lnTo>
                  <a:lnTo>
                    <a:pt x="4566324" y="2346566"/>
                  </a:lnTo>
                  <a:lnTo>
                    <a:pt x="4555327" y="2243350"/>
                  </a:lnTo>
                  <a:lnTo>
                    <a:pt x="4543359" y="2140496"/>
                  </a:lnTo>
                  <a:lnTo>
                    <a:pt x="4530420" y="2038038"/>
                  </a:lnTo>
                  <a:lnTo>
                    <a:pt x="4523587" y="1986970"/>
                  </a:lnTo>
                  <a:lnTo>
                    <a:pt x="4516511" y="1936015"/>
                  </a:lnTo>
                  <a:lnTo>
                    <a:pt x="4509193" y="1885177"/>
                  </a:lnTo>
                  <a:lnTo>
                    <a:pt x="4501633" y="1834461"/>
                  </a:lnTo>
                  <a:lnTo>
                    <a:pt x="4493831" y="1783872"/>
                  </a:lnTo>
                  <a:lnTo>
                    <a:pt x="4485786" y="1733414"/>
                  </a:lnTo>
                  <a:lnTo>
                    <a:pt x="4477500" y="1683091"/>
                  </a:lnTo>
                  <a:lnTo>
                    <a:pt x="4468972" y="1632909"/>
                  </a:lnTo>
                  <a:lnTo>
                    <a:pt x="4460202" y="1582871"/>
                  </a:lnTo>
                  <a:lnTo>
                    <a:pt x="4451190" y="1532982"/>
                  </a:lnTo>
                  <a:lnTo>
                    <a:pt x="4441937" y="1483247"/>
                  </a:lnTo>
                  <a:lnTo>
                    <a:pt x="4432442" y="1433670"/>
                  </a:lnTo>
                  <a:lnTo>
                    <a:pt x="4422706" y="1384256"/>
                  </a:lnTo>
                  <a:lnTo>
                    <a:pt x="4412728" y="1335010"/>
                  </a:lnTo>
                  <a:lnTo>
                    <a:pt x="4402510" y="1285935"/>
                  </a:lnTo>
                  <a:lnTo>
                    <a:pt x="4392050" y="1237037"/>
                  </a:lnTo>
                  <a:lnTo>
                    <a:pt x="4381349" y="1188319"/>
                  </a:lnTo>
                  <a:lnTo>
                    <a:pt x="4370408" y="1139787"/>
                  </a:lnTo>
                  <a:lnTo>
                    <a:pt x="4359225" y="1091445"/>
                  </a:lnTo>
                  <a:lnTo>
                    <a:pt x="4347802" y="1043297"/>
                  </a:lnTo>
                  <a:lnTo>
                    <a:pt x="4336138" y="995348"/>
                  </a:lnTo>
                  <a:lnTo>
                    <a:pt x="4324233" y="947603"/>
                  </a:lnTo>
                  <a:lnTo>
                    <a:pt x="4312088" y="900066"/>
                  </a:lnTo>
                  <a:lnTo>
                    <a:pt x="4299703" y="852742"/>
                  </a:lnTo>
                  <a:lnTo>
                    <a:pt x="4287078" y="805635"/>
                  </a:lnTo>
                  <a:lnTo>
                    <a:pt x="4274212" y="758749"/>
                  </a:lnTo>
                  <a:lnTo>
                    <a:pt x="4261106" y="712090"/>
                  </a:lnTo>
                  <a:lnTo>
                    <a:pt x="4247760" y="665661"/>
                  </a:lnTo>
                  <a:lnTo>
                    <a:pt x="4234175" y="619468"/>
                  </a:lnTo>
                  <a:lnTo>
                    <a:pt x="4220349" y="573514"/>
                  </a:lnTo>
                  <a:lnTo>
                    <a:pt x="4206284" y="527805"/>
                  </a:lnTo>
                  <a:lnTo>
                    <a:pt x="4191979" y="482344"/>
                  </a:lnTo>
                  <a:lnTo>
                    <a:pt x="4177435" y="437137"/>
                  </a:lnTo>
                  <a:lnTo>
                    <a:pt x="4162651" y="392188"/>
                  </a:lnTo>
                  <a:lnTo>
                    <a:pt x="4147628" y="347501"/>
                  </a:lnTo>
                  <a:lnTo>
                    <a:pt x="4132366" y="303082"/>
                  </a:lnTo>
                  <a:lnTo>
                    <a:pt x="4116864" y="258933"/>
                  </a:lnTo>
                  <a:lnTo>
                    <a:pt x="4101124" y="215061"/>
                  </a:lnTo>
                  <a:lnTo>
                    <a:pt x="4085144" y="171470"/>
                  </a:lnTo>
                  <a:lnTo>
                    <a:pt x="4068926" y="128163"/>
                  </a:lnTo>
                  <a:lnTo>
                    <a:pt x="4052469" y="85146"/>
                  </a:lnTo>
                  <a:lnTo>
                    <a:pt x="4035773" y="42424"/>
                  </a:lnTo>
                  <a:lnTo>
                    <a:pt x="4018838"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05" name="Google Shape;105;p14"/>
            <p:cNvPicPr preferRelativeResize="0"/>
            <p:nvPr/>
          </p:nvPicPr>
          <p:blipFill rotWithShape="1">
            <a:blip r:embed="rId5">
              <a:alphaModFix/>
            </a:blip>
            <a:srcRect b="0" l="0" r="0" t="0"/>
            <a:stretch/>
          </p:blipFill>
          <p:spPr>
            <a:xfrm>
              <a:off x="787908" y="2874276"/>
              <a:ext cx="2630423" cy="1109458"/>
            </a:xfrm>
            <a:prstGeom prst="rect">
              <a:avLst/>
            </a:prstGeom>
            <a:noFill/>
            <a:ln>
              <a:noFill/>
            </a:ln>
          </p:spPr>
        </p:pic>
      </p:grpSp>
      <p:sp>
        <p:nvSpPr>
          <p:cNvPr id="106" name="Google Shape;106;p14"/>
          <p:cNvSpPr txBox="1"/>
          <p:nvPr>
            <p:ph type="title"/>
          </p:nvPr>
        </p:nvSpPr>
        <p:spPr>
          <a:xfrm>
            <a:off x="6083300" y="1890350"/>
            <a:ext cx="5477400" cy="2265300"/>
          </a:xfrm>
          <a:prstGeom prst="rect">
            <a:avLst/>
          </a:prstGeom>
          <a:noFill/>
          <a:ln>
            <a:noFill/>
          </a:ln>
        </p:spPr>
        <p:txBody>
          <a:bodyPr anchorCtr="0" anchor="t" bIns="0" lIns="0" spcFirstLastPara="1" rIns="0" wrap="square" tIns="78725">
            <a:spAutoFit/>
          </a:bodyPr>
          <a:lstStyle/>
          <a:p>
            <a:pPr indent="0" lvl="0" marL="12700" marR="5080" rtl="0" algn="l">
              <a:lnSpc>
                <a:spcPct val="111363"/>
              </a:lnSpc>
              <a:spcBef>
                <a:spcPts val="0"/>
              </a:spcBef>
              <a:spcAft>
                <a:spcPts val="0"/>
              </a:spcAft>
              <a:buSzPts val="1400"/>
              <a:buNone/>
            </a:pPr>
            <a:r>
              <a:rPr lang="en-NA" sz="4400"/>
              <a:t>THE POTENTIAL FOR INVESTMENTS IN THE SERVICE SECTOR</a:t>
            </a:r>
            <a:endParaRPr sz="4400"/>
          </a:p>
        </p:txBody>
      </p:sp>
      <p:sp>
        <p:nvSpPr>
          <p:cNvPr id="107" name="Google Shape;107;p14"/>
          <p:cNvSpPr/>
          <p:nvPr/>
        </p:nvSpPr>
        <p:spPr>
          <a:xfrm>
            <a:off x="6096000" y="4348327"/>
            <a:ext cx="5197475" cy="34290"/>
          </a:xfrm>
          <a:custGeom>
            <a:rect b="b" l="l" r="r" t="t"/>
            <a:pathLst>
              <a:path extrusionOk="0" h="34289" w="5197475">
                <a:moveTo>
                  <a:pt x="5197119" y="0"/>
                </a:moveTo>
                <a:lnTo>
                  <a:pt x="0" y="0"/>
                </a:lnTo>
                <a:lnTo>
                  <a:pt x="0" y="33870"/>
                </a:lnTo>
                <a:lnTo>
                  <a:pt x="5197119" y="33870"/>
                </a:lnTo>
                <a:lnTo>
                  <a:pt x="5197119"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8" name="Google Shape;108;p14"/>
          <p:cNvSpPr txBox="1"/>
          <p:nvPr/>
        </p:nvSpPr>
        <p:spPr>
          <a:xfrm>
            <a:off x="6083300" y="4540625"/>
            <a:ext cx="4836300" cy="1600200"/>
          </a:xfrm>
          <a:prstGeom prst="rect">
            <a:avLst/>
          </a:prstGeom>
          <a:noFill/>
          <a:ln>
            <a:noFill/>
          </a:ln>
        </p:spPr>
        <p:txBody>
          <a:bodyPr anchorCtr="0" anchor="t" bIns="0" lIns="0" spcFirstLastPara="1" rIns="0" wrap="square" tIns="12050">
            <a:spAutoFit/>
          </a:bodyPr>
          <a:lstStyle/>
          <a:p>
            <a:pPr indent="-635" lvl="0" marL="12700" marR="5080" rtl="0" algn="l">
              <a:lnSpc>
                <a:spcPct val="100000"/>
              </a:lnSpc>
              <a:spcBef>
                <a:spcPts val="95"/>
              </a:spcBef>
              <a:spcAft>
                <a:spcPts val="0"/>
              </a:spcAft>
              <a:buClr>
                <a:srgbClr val="000000"/>
              </a:buClr>
              <a:buSzPts val="2000"/>
              <a:buFont typeface="Arial"/>
              <a:buNone/>
            </a:pPr>
            <a:r>
              <a:rPr b="1" i="0" lang="en-NA" sz="2000" u="none" cap="none" strike="noStrike">
                <a:solidFill>
                  <a:srgbClr val="20497A"/>
                </a:solidFill>
                <a:latin typeface="Century Gothic"/>
                <a:ea typeface="Century Gothic"/>
                <a:cs typeface="Century Gothic"/>
                <a:sym typeface="Century Gothic"/>
              </a:rPr>
              <a:t>Nangula Nelulu Uaandja</a:t>
            </a:r>
            <a:endParaRPr b="1" i="0" sz="2000" u="none" cap="none" strike="noStrike">
              <a:solidFill>
                <a:srgbClr val="20497A"/>
              </a:solidFill>
              <a:latin typeface="Century Gothic"/>
              <a:ea typeface="Century Gothic"/>
              <a:cs typeface="Century Gothic"/>
              <a:sym typeface="Century Gothic"/>
            </a:endParaRPr>
          </a:p>
          <a:p>
            <a:pPr indent="0" lvl="0" marL="0" marR="5080" rtl="0" algn="l">
              <a:lnSpc>
                <a:spcPct val="100000"/>
              </a:lnSpc>
              <a:spcBef>
                <a:spcPts val="95"/>
              </a:spcBef>
              <a:spcAft>
                <a:spcPts val="0"/>
              </a:spcAft>
              <a:buClr>
                <a:srgbClr val="000000"/>
              </a:buClr>
              <a:buSzPts val="2000"/>
              <a:buFont typeface="Arial"/>
              <a:buNone/>
            </a:pPr>
            <a:r>
              <a:rPr lang="en-NA" sz="2000">
                <a:solidFill>
                  <a:srgbClr val="20497A"/>
                </a:solidFill>
                <a:latin typeface="Century Gothic"/>
                <a:ea typeface="Century Gothic"/>
                <a:cs typeface="Century Gothic"/>
                <a:sym typeface="Century Gothic"/>
              </a:rPr>
              <a:t>October</a:t>
            </a:r>
            <a:r>
              <a:rPr b="0" i="0" lang="en-NA" sz="2000" u="none" cap="none" strike="noStrike">
                <a:solidFill>
                  <a:srgbClr val="20497A"/>
                </a:solidFill>
                <a:latin typeface="Century Gothic"/>
                <a:ea typeface="Century Gothic"/>
                <a:cs typeface="Century Gothic"/>
                <a:sym typeface="Century Gothic"/>
              </a:rPr>
              <a:t> 2021</a:t>
            </a:r>
            <a:endParaRPr b="0" i="0" sz="2000" u="none" cap="none" strike="noStrike">
              <a:solidFill>
                <a:srgbClr val="20497A"/>
              </a:solidFill>
              <a:latin typeface="Century Gothic"/>
              <a:ea typeface="Century Gothic"/>
              <a:cs typeface="Century Gothic"/>
              <a:sym typeface="Century Gothic"/>
            </a:endParaRPr>
          </a:p>
          <a:p>
            <a:pPr indent="0" lvl="0" marL="0" marR="5080" rtl="0" algn="l">
              <a:lnSpc>
                <a:spcPct val="100000"/>
              </a:lnSpc>
              <a:spcBef>
                <a:spcPts val="95"/>
              </a:spcBef>
              <a:spcAft>
                <a:spcPts val="0"/>
              </a:spcAft>
              <a:buClr>
                <a:srgbClr val="000000"/>
              </a:buClr>
              <a:buSzPts val="2000"/>
              <a:buFont typeface="Arial"/>
              <a:buNone/>
            </a:pPr>
            <a:r>
              <a:t/>
            </a:r>
            <a:endParaRPr sz="2000">
              <a:solidFill>
                <a:srgbClr val="20497A"/>
              </a:solidFill>
              <a:latin typeface="Century Gothic"/>
              <a:ea typeface="Century Gothic"/>
              <a:cs typeface="Century Gothic"/>
              <a:sym typeface="Century Gothic"/>
            </a:endParaRPr>
          </a:p>
          <a:p>
            <a:pPr indent="0" lvl="0" marL="0" marR="5080" rtl="0" algn="l">
              <a:lnSpc>
                <a:spcPct val="100000"/>
              </a:lnSpc>
              <a:spcBef>
                <a:spcPts val="95"/>
              </a:spcBef>
              <a:spcAft>
                <a:spcPts val="0"/>
              </a:spcAft>
              <a:buClr>
                <a:srgbClr val="000000"/>
              </a:buClr>
              <a:buSzPts val="2000"/>
              <a:buFont typeface="Arial"/>
              <a:buNone/>
            </a:pPr>
            <a:r>
              <a:t/>
            </a:r>
            <a:endParaRPr sz="2000">
              <a:solidFill>
                <a:srgbClr val="20497A"/>
              </a:solidFill>
              <a:latin typeface="Century Gothic"/>
              <a:ea typeface="Century Gothic"/>
              <a:cs typeface="Century Gothic"/>
              <a:sym typeface="Century Gothic"/>
            </a:endParaRPr>
          </a:p>
          <a:p>
            <a:pPr indent="0" lvl="0" marL="0" marR="5080" rtl="0" algn="l">
              <a:lnSpc>
                <a:spcPct val="100000"/>
              </a:lnSpc>
              <a:spcBef>
                <a:spcPts val="95"/>
              </a:spcBef>
              <a:spcAft>
                <a:spcPts val="0"/>
              </a:spcAft>
              <a:buClr>
                <a:srgbClr val="000000"/>
              </a:buClr>
              <a:buSzPts val="2000"/>
              <a:buFont typeface="Arial"/>
              <a:buNone/>
            </a:pPr>
            <a:r>
              <a:rPr lang="en-NA" sz="2000">
                <a:solidFill>
                  <a:srgbClr val="20497A"/>
                </a:solidFill>
                <a:latin typeface="Century Gothic"/>
                <a:ea typeface="Century Gothic"/>
                <a:cs typeface="Century Gothic"/>
                <a:sym typeface="Century Gothic"/>
              </a:rPr>
              <a:t>Economic Association of Namibia</a:t>
            </a:r>
            <a:endParaRPr sz="2000">
              <a:solidFill>
                <a:srgbClr val="20497A"/>
              </a:solidFill>
              <a:latin typeface="Century Gothic"/>
              <a:ea typeface="Century Gothic"/>
              <a:cs typeface="Century Gothic"/>
              <a:sym typeface="Century Gothic"/>
            </a:endParaRPr>
          </a:p>
        </p:txBody>
      </p:sp>
      <p:sp>
        <p:nvSpPr>
          <p:cNvPr id="109" name="Google Shape;109;p14"/>
          <p:cNvSpPr txBox="1"/>
          <p:nvPr/>
        </p:nvSpPr>
        <p:spPr>
          <a:xfrm>
            <a:off x="6083292" y="5658623"/>
            <a:ext cx="32130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3"/>
          <p:cNvSpPr txBox="1"/>
          <p:nvPr>
            <p:ph type="title"/>
          </p:nvPr>
        </p:nvSpPr>
        <p:spPr>
          <a:xfrm>
            <a:off x="743587" y="182985"/>
            <a:ext cx="10019100" cy="6927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NA" sz="4500"/>
              <a:t>SERVICES &amp; Employment</a:t>
            </a:r>
            <a:endParaRPr sz="4500"/>
          </a:p>
        </p:txBody>
      </p:sp>
      <p:sp>
        <p:nvSpPr>
          <p:cNvPr id="214" name="Google Shape;214;p23"/>
          <p:cNvSpPr txBox="1"/>
          <p:nvPr>
            <p:ph idx="1" type="body"/>
          </p:nvPr>
        </p:nvSpPr>
        <p:spPr>
          <a:xfrm>
            <a:off x="743584" y="998529"/>
            <a:ext cx="11028600" cy="16623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b="1" lang="en-NA">
                <a:solidFill>
                  <a:schemeClr val="dk2"/>
                </a:solidFill>
                <a:latin typeface="Century Gothic"/>
                <a:ea typeface="Century Gothic"/>
                <a:cs typeface="Century Gothic"/>
                <a:sym typeface="Century Gothic"/>
              </a:rPr>
              <a:t>Share of economic sectors in employment</a:t>
            </a:r>
            <a:endParaRPr b="1">
              <a:solidFill>
                <a:schemeClr val="dk2"/>
              </a:solidFill>
              <a:latin typeface="Century Gothic"/>
              <a:ea typeface="Century Gothic"/>
              <a:cs typeface="Century Gothic"/>
              <a:sym typeface="Century Gothic"/>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grpSp>
        <p:nvGrpSpPr>
          <p:cNvPr id="215" name="Google Shape;215;p23"/>
          <p:cNvGrpSpPr/>
          <p:nvPr/>
        </p:nvGrpSpPr>
        <p:grpSpPr>
          <a:xfrm>
            <a:off x="1" y="5378621"/>
            <a:ext cx="12192424" cy="1508575"/>
            <a:chOff x="0" y="5350046"/>
            <a:chExt cx="12192424" cy="1508575"/>
          </a:xfrm>
        </p:grpSpPr>
        <p:sp>
          <p:nvSpPr>
            <p:cNvPr id="216" name="Google Shape;216;p23"/>
            <p:cNvSpPr/>
            <p:nvPr/>
          </p:nvSpPr>
          <p:spPr>
            <a:xfrm>
              <a:off x="0" y="6611759"/>
              <a:ext cx="12192000" cy="246379"/>
            </a:xfrm>
            <a:custGeom>
              <a:rect b="b" l="l" r="r" t="t"/>
              <a:pathLst>
                <a:path extrusionOk="0" h="246379" w="12192000">
                  <a:moveTo>
                    <a:pt x="12192000" y="0"/>
                  </a:moveTo>
                  <a:lnTo>
                    <a:pt x="0" y="0"/>
                  </a:lnTo>
                  <a:lnTo>
                    <a:pt x="0" y="246240"/>
                  </a:lnTo>
                  <a:lnTo>
                    <a:pt x="12192000" y="246240"/>
                  </a:lnTo>
                  <a:lnTo>
                    <a:pt x="12192000" y="0"/>
                  </a:lnTo>
                  <a:close/>
                </a:path>
              </a:pathLst>
            </a:custGeom>
            <a:solidFill>
              <a:srgbClr val="10497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chemeClr val="dk1"/>
                </a:solidFill>
                <a:latin typeface="Calibri"/>
                <a:ea typeface="Calibri"/>
                <a:cs typeface="Calibri"/>
                <a:sym typeface="Calibri"/>
              </a:endParaRPr>
            </a:p>
          </p:txBody>
        </p:sp>
        <p:sp>
          <p:nvSpPr>
            <p:cNvPr id="217" name="Google Shape;217;p23"/>
            <p:cNvSpPr/>
            <p:nvPr/>
          </p:nvSpPr>
          <p:spPr>
            <a:xfrm>
              <a:off x="9665573" y="5350046"/>
              <a:ext cx="2526665" cy="1508125"/>
            </a:xfrm>
            <a:custGeom>
              <a:rect b="b" l="l" r="r" t="t"/>
              <a:pathLst>
                <a:path extrusionOk="0" h="1508125" w="2526665">
                  <a:moveTo>
                    <a:pt x="2521653" y="0"/>
                  </a:moveTo>
                  <a:lnTo>
                    <a:pt x="2477176" y="5314"/>
                  </a:lnTo>
                  <a:lnTo>
                    <a:pt x="2432555" y="11353"/>
                  </a:lnTo>
                  <a:lnTo>
                    <a:pt x="2387803" y="18111"/>
                  </a:lnTo>
                  <a:lnTo>
                    <a:pt x="2342931" y="25587"/>
                  </a:lnTo>
                  <a:lnTo>
                    <a:pt x="2297954" y="33774"/>
                  </a:lnTo>
                  <a:lnTo>
                    <a:pt x="2252883" y="42671"/>
                  </a:lnTo>
                  <a:lnTo>
                    <a:pt x="2207730" y="52272"/>
                  </a:lnTo>
                  <a:lnTo>
                    <a:pt x="2162510" y="62574"/>
                  </a:lnTo>
                  <a:lnTo>
                    <a:pt x="2117233" y="73574"/>
                  </a:lnTo>
                  <a:lnTo>
                    <a:pt x="2071913" y="85267"/>
                  </a:lnTo>
                  <a:lnTo>
                    <a:pt x="2026562" y="97649"/>
                  </a:lnTo>
                  <a:lnTo>
                    <a:pt x="1981193" y="110716"/>
                  </a:lnTo>
                  <a:lnTo>
                    <a:pt x="1935819" y="124466"/>
                  </a:lnTo>
                  <a:lnTo>
                    <a:pt x="1890452" y="138893"/>
                  </a:lnTo>
                  <a:lnTo>
                    <a:pt x="1845104" y="153994"/>
                  </a:lnTo>
                  <a:lnTo>
                    <a:pt x="1799789" y="169766"/>
                  </a:lnTo>
                  <a:lnTo>
                    <a:pt x="1754518" y="186204"/>
                  </a:lnTo>
                  <a:lnTo>
                    <a:pt x="1709305" y="203304"/>
                  </a:lnTo>
                  <a:lnTo>
                    <a:pt x="1664161" y="221062"/>
                  </a:lnTo>
                  <a:lnTo>
                    <a:pt x="1619101" y="239476"/>
                  </a:lnTo>
                  <a:lnTo>
                    <a:pt x="1574135" y="258540"/>
                  </a:lnTo>
                  <a:lnTo>
                    <a:pt x="1529277" y="278252"/>
                  </a:lnTo>
                  <a:lnTo>
                    <a:pt x="1484540" y="298606"/>
                  </a:lnTo>
                  <a:lnTo>
                    <a:pt x="1439936" y="319600"/>
                  </a:lnTo>
                  <a:lnTo>
                    <a:pt x="1395477" y="341229"/>
                  </a:lnTo>
                  <a:lnTo>
                    <a:pt x="1351176" y="363490"/>
                  </a:lnTo>
                  <a:lnTo>
                    <a:pt x="1307046" y="386379"/>
                  </a:lnTo>
                  <a:lnTo>
                    <a:pt x="1263099" y="409892"/>
                  </a:lnTo>
                  <a:lnTo>
                    <a:pt x="1219348" y="434024"/>
                  </a:lnTo>
                  <a:lnTo>
                    <a:pt x="1175805" y="458773"/>
                  </a:lnTo>
                  <a:lnTo>
                    <a:pt x="1132484" y="484134"/>
                  </a:lnTo>
                  <a:lnTo>
                    <a:pt x="1089396" y="510104"/>
                  </a:lnTo>
                  <a:lnTo>
                    <a:pt x="1046554" y="536678"/>
                  </a:lnTo>
                  <a:lnTo>
                    <a:pt x="1003971" y="563853"/>
                  </a:lnTo>
                  <a:lnTo>
                    <a:pt x="961660" y="591625"/>
                  </a:lnTo>
                  <a:lnTo>
                    <a:pt x="919632" y="619990"/>
                  </a:lnTo>
                  <a:lnTo>
                    <a:pt x="877901" y="648945"/>
                  </a:lnTo>
                  <a:lnTo>
                    <a:pt x="836480" y="678484"/>
                  </a:lnTo>
                  <a:lnTo>
                    <a:pt x="795380" y="708605"/>
                  </a:lnTo>
                  <a:lnTo>
                    <a:pt x="754614" y="739304"/>
                  </a:lnTo>
                  <a:lnTo>
                    <a:pt x="714195" y="770577"/>
                  </a:lnTo>
                  <a:lnTo>
                    <a:pt x="674136" y="802419"/>
                  </a:lnTo>
                  <a:lnTo>
                    <a:pt x="634449" y="834828"/>
                  </a:lnTo>
                  <a:lnTo>
                    <a:pt x="595147" y="867798"/>
                  </a:lnTo>
                  <a:lnTo>
                    <a:pt x="556242" y="901328"/>
                  </a:lnTo>
                  <a:lnTo>
                    <a:pt x="517746" y="935411"/>
                  </a:lnTo>
                  <a:lnTo>
                    <a:pt x="479674" y="970046"/>
                  </a:lnTo>
                  <a:lnTo>
                    <a:pt x="442036" y="1005227"/>
                  </a:lnTo>
                  <a:lnTo>
                    <a:pt x="404846" y="1040951"/>
                  </a:lnTo>
                  <a:lnTo>
                    <a:pt x="368116" y="1077214"/>
                  </a:lnTo>
                  <a:lnTo>
                    <a:pt x="331859" y="1114013"/>
                  </a:lnTo>
                  <a:lnTo>
                    <a:pt x="296087" y="1151343"/>
                  </a:lnTo>
                  <a:lnTo>
                    <a:pt x="260813" y="1189200"/>
                  </a:lnTo>
                  <a:lnTo>
                    <a:pt x="226050" y="1227581"/>
                  </a:lnTo>
                  <a:lnTo>
                    <a:pt x="191810" y="1266482"/>
                  </a:lnTo>
                  <a:lnTo>
                    <a:pt x="158106" y="1305899"/>
                  </a:lnTo>
                  <a:lnTo>
                    <a:pt x="124950" y="1345828"/>
                  </a:lnTo>
                  <a:lnTo>
                    <a:pt x="92355" y="1386265"/>
                  </a:lnTo>
                  <a:lnTo>
                    <a:pt x="60334" y="1427207"/>
                  </a:lnTo>
                  <a:lnTo>
                    <a:pt x="28899" y="1468649"/>
                  </a:lnTo>
                  <a:lnTo>
                    <a:pt x="0" y="1507953"/>
                  </a:lnTo>
                  <a:lnTo>
                    <a:pt x="2526426" y="1507953"/>
                  </a:lnTo>
                  <a:lnTo>
                    <a:pt x="2526426" y="6528"/>
                  </a:lnTo>
                  <a:lnTo>
                    <a:pt x="2521653" y="0"/>
                  </a:lnTo>
                  <a:close/>
                </a:path>
              </a:pathLst>
            </a:custGeom>
            <a:solidFill>
              <a:srgbClr val="F1D04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chemeClr val="dk1"/>
                </a:solidFill>
                <a:latin typeface="Calibri"/>
                <a:ea typeface="Calibri"/>
                <a:cs typeface="Calibri"/>
                <a:sym typeface="Calibri"/>
              </a:endParaRPr>
            </a:p>
          </p:txBody>
        </p:sp>
        <p:sp>
          <p:nvSpPr>
            <p:cNvPr id="218" name="Google Shape;218;p23"/>
            <p:cNvSpPr/>
            <p:nvPr/>
          </p:nvSpPr>
          <p:spPr>
            <a:xfrm>
              <a:off x="10015645" y="5384787"/>
              <a:ext cx="2176779" cy="1473834"/>
            </a:xfrm>
            <a:custGeom>
              <a:rect b="b" l="l" r="r" t="t"/>
              <a:pathLst>
                <a:path extrusionOk="0" h="1473834" w="2176779">
                  <a:moveTo>
                    <a:pt x="2176354" y="0"/>
                  </a:moveTo>
                  <a:lnTo>
                    <a:pt x="2107889" y="16788"/>
                  </a:lnTo>
                  <a:lnTo>
                    <a:pt x="2064465" y="28612"/>
                  </a:lnTo>
                  <a:lnTo>
                    <a:pt x="2020812" y="41337"/>
                  </a:lnTo>
                  <a:lnTo>
                    <a:pt x="1976950" y="54947"/>
                  </a:lnTo>
                  <a:lnTo>
                    <a:pt x="1932900" y="69427"/>
                  </a:lnTo>
                  <a:lnTo>
                    <a:pt x="1888681" y="84762"/>
                  </a:lnTo>
                  <a:lnTo>
                    <a:pt x="1844313" y="100936"/>
                  </a:lnTo>
                  <a:lnTo>
                    <a:pt x="1799816" y="117935"/>
                  </a:lnTo>
                  <a:lnTo>
                    <a:pt x="1755210" y="135743"/>
                  </a:lnTo>
                  <a:lnTo>
                    <a:pt x="1710515" y="154345"/>
                  </a:lnTo>
                  <a:lnTo>
                    <a:pt x="1665751" y="173725"/>
                  </a:lnTo>
                  <a:lnTo>
                    <a:pt x="1620938" y="193869"/>
                  </a:lnTo>
                  <a:lnTo>
                    <a:pt x="1576096" y="214761"/>
                  </a:lnTo>
                  <a:lnTo>
                    <a:pt x="1531245" y="236386"/>
                  </a:lnTo>
                  <a:lnTo>
                    <a:pt x="1486405" y="258729"/>
                  </a:lnTo>
                  <a:lnTo>
                    <a:pt x="1441596" y="281774"/>
                  </a:lnTo>
                  <a:lnTo>
                    <a:pt x="1396838" y="305507"/>
                  </a:lnTo>
                  <a:lnTo>
                    <a:pt x="1352150" y="329911"/>
                  </a:lnTo>
                  <a:lnTo>
                    <a:pt x="1307553" y="354972"/>
                  </a:lnTo>
                  <a:lnTo>
                    <a:pt x="1263067" y="380675"/>
                  </a:lnTo>
                  <a:lnTo>
                    <a:pt x="1218711" y="407004"/>
                  </a:lnTo>
                  <a:lnTo>
                    <a:pt x="1174506" y="433944"/>
                  </a:lnTo>
                  <a:lnTo>
                    <a:pt x="1130472" y="461480"/>
                  </a:lnTo>
                  <a:lnTo>
                    <a:pt x="1086628" y="489596"/>
                  </a:lnTo>
                  <a:lnTo>
                    <a:pt x="1042994" y="518278"/>
                  </a:lnTo>
                  <a:lnTo>
                    <a:pt x="999591" y="547510"/>
                  </a:lnTo>
                  <a:lnTo>
                    <a:pt x="956439" y="577276"/>
                  </a:lnTo>
                  <a:lnTo>
                    <a:pt x="913557" y="607562"/>
                  </a:lnTo>
                  <a:lnTo>
                    <a:pt x="870965" y="638353"/>
                  </a:lnTo>
                  <a:lnTo>
                    <a:pt x="828683" y="669633"/>
                  </a:lnTo>
                  <a:lnTo>
                    <a:pt x="786732" y="701386"/>
                  </a:lnTo>
                  <a:lnTo>
                    <a:pt x="745131" y="733599"/>
                  </a:lnTo>
                  <a:lnTo>
                    <a:pt x="703901" y="766254"/>
                  </a:lnTo>
                  <a:lnTo>
                    <a:pt x="663060" y="799338"/>
                  </a:lnTo>
                  <a:lnTo>
                    <a:pt x="622630" y="832835"/>
                  </a:lnTo>
                  <a:lnTo>
                    <a:pt x="582630" y="866729"/>
                  </a:lnTo>
                  <a:lnTo>
                    <a:pt x="543080" y="901006"/>
                  </a:lnTo>
                  <a:lnTo>
                    <a:pt x="503999" y="935651"/>
                  </a:lnTo>
                  <a:lnTo>
                    <a:pt x="465409" y="970647"/>
                  </a:lnTo>
                  <a:lnTo>
                    <a:pt x="427329" y="1005980"/>
                  </a:lnTo>
                  <a:lnTo>
                    <a:pt x="389779" y="1041634"/>
                  </a:lnTo>
                  <a:lnTo>
                    <a:pt x="352779" y="1077595"/>
                  </a:lnTo>
                  <a:lnTo>
                    <a:pt x="316348" y="1113846"/>
                  </a:lnTo>
                  <a:lnTo>
                    <a:pt x="280507" y="1150374"/>
                  </a:lnTo>
                  <a:lnTo>
                    <a:pt x="245276" y="1187162"/>
                  </a:lnTo>
                  <a:lnTo>
                    <a:pt x="210675" y="1224195"/>
                  </a:lnTo>
                  <a:lnTo>
                    <a:pt x="176724" y="1261459"/>
                  </a:lnTo>
                  <a:lnTo>
                    <a:pt x="143442" y="1298937"/>
                  </a:lnTo>
                  <a:lnTo>
                    <a:pt x="110850" y="1336615"/>
                  </a:lnTo>
                  <a:lnTo>
                    <a:pt x="78967" y="1374477"/>
                  </a:lnTo>
                  <a:lnTo>
                    <a:pt x="47814" y="1412509"/>
                  </a:lnTo>
                  <a:lnTo>
                    <a:pt x="17411" y="1450694"/>
                  </a:lnTo>
                  <a:lnTo>
                    <a:pt x="0" y="1473211"/>
                  </a:lnTo>
                  <a:lnTo>
                    <a:pt x="2176354" y="1473211"/>
                  </a:lnTo>
                  <a:lnTo>
                    <a:pt x="2176354"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chemeClr val="dk1"/>
                </a:solidFill>
                <a:latin typeface="Calibri"/>
                <a:ea typeface="Calibri"/>
                <a:cs typeface="Calibri"/>
                <a:sym typeface="Calibri"/>
              </a:endParaRPr>
            </a:p>
          </p:txBody>
        </p:sp>
        <p:pic>
          <p:nvPicPr>
            <p:cNvPr id="219" name="Google Shape;219;p23"/>
            <p:cNvPicPr preferRelativeResize="0"/>
            <p:nvPr/>
          </p:nvPicPr>
          <p:blipFill rotWithShape="1">
            <a:blip r:embed="rId3">
              <a:alphaModFix/>
            </a:blip>
            <a:srcRect b="0" l="0" r="0" t="0"/>
            <a:stretch/>
          </p:blipFill>
          <p:spPr>
            <a:xfrm>
              <a:off x="10844110" y="6183236"/>
              <a:ext cx="1191755" cy="502906"/>
            </a:xfrm>
            <a:prstGeom prst="rect">
              <a:avLst/>
            </a:prstGeom>
            <a:noFill/>
            <a:ln>
              <a:noFill/>
            </a:ln>
          </p:spPr>
        </p:pic>
      </p:grpSp>
      <p:sp>
        <p:nvSpPr>
          <p:cNvPr id="220" name="Google Shape;220;p23"/>
          <p:cNvSpPr txBox="1"/>
          <p:nvPr/>
        </p:nvSpPr>
        <p:spPr>
          <a:xfrm>
            <a:off x="102350" y="6262100"/>
            <a:ext cx="9601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NA" sz="900">
                <a:solidFill>
                  <a:srgbClr val="333333"/>
                </a:solidFill>
                <a:highlight>
                  <a:srgbClr val="FFFFFF"/>
                </a:highlight>
              </a:rPr>
              <a:t>“Nayyar, Gaurav; Hallward-Driemeier, Mary; Davies, Elwyn. 2021. At Your Service? : The Promise of Services-Led Development. Washington, DC: World Bank. © World Bank. https://openknowledge.worldbank.org/handle/10986/35599 License: CC BY 3.0 IGO.”</a:t>
            </a:r>
            <a:endParaRPr>
              <a:latin typeface="Calibri"/>
              <a:ea typeface="Calibri"/>
              <a:cs typeface="Calibri"/>
              <a:sym typeface="Calibri"/>
            </a:endParaRPr>
          </a:p>
        </p:txBody>
      </p:sp>
      <p:pic>
        <p:nvPicPr>
          <p:cNvPr id="221" name="Google Shape;221;p23"/>
          <p:cNvPicPr preferRelativeResize="0"/>
          <p:nvPr/>
        </p:nvPicPr>
        <p:blipFill>
          <a:blip r:embed="rId4">
            <a:alphaModFix/>
          </a:blip>
          <a:stretch>
            <a:fillRect/>
          </a:stretch>
        </p:blipFill>
        <p:spPr>
          <a:xfrm>
            <a:off x="1790725" y="1488566"/>
            <a:ext cx="7924799" cy="477354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4"/>
          <p:cNvSpPr txBox="1"/>
          <p:nvPr>
            <p:ph type="title"/>
          </p:nvPr>
        </p:nvSpPr>
        <p:spPr>
          <a:xfrm>
            <a:off x="743587" y="182985"/>
            <a:ext cx="10019100" cy="6927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NA" sz="4500"/>
              <a:t>SERVICES &amp; Productivity</a:t>
            </a:r>
            <a:endParaRPr sz="4500"/>
          </a:p>
        </p:txBody>
      </p:sp>
      <p:sp>
        <p:nvSpPr>
          <p:cNvPr id="228" name="Google Shape;228;p24"/>
          <p:cNvSpPr txBox="1"/>
          <p:nvPr>
            <p:ph idx="1" type="body"/>
          </p:nvPr>
        </p:nvSpPr>
        <p:spPr>
          <a:xfrm>
            <a:off x="743584" y="998529"/>
            <a:ext cx="11028600" cy="16623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b="1" lang="en-NA">
                <a:solidFill>
                  <a:schemeClr val="dk2"/>
                </a:solidFill>
                <a:latin typeface="Century Gothic"/>
                <a:ea typeface="Century Gothic"/>
                <a:cs typeface="Century Gothic"/>
                <a:sym typeface="Century Gothic"/>
              </a:rPr>
              <a:t>Productivity of service sectors relative to manufacturing</a:t>
            </a:r>
            <a:endParaRPr b="1">
              <a:solidFill>
                <a:schemeClr val="dk2"/>
              </a:solidFill>
              <a:latin typeface="Century Gothic"/>
              <a:ea typeface="Century Gothic"/>
              <a:cs typeface="Century Gothic"/>
              <a:sym typeface="Century Gothic"/>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grpSp>
        <p:nvGrpSpPr>
          <p:cNvPr id="229" name="Google Shape;229;p24"/>
          <p:cNvGrpSpPr/>
          <p:nvPr/>
        </p:nvGrpSpPr>
        <p:grpSpPr>
          <a:xfrm>
            <a:off x="1" y="5378621"/>
            <a:ext cx="12192424" cy="1508575"/>
            <a:chOff x="0" y="5350046"/>
            <a:chExt cx="12192424" cy="1508575"/>
          </a:xfrm>
        </p:grpSpPr>
        <p:sp>
          <p:nvSpPr>
            <p:cNvPr id="230" name="Google Shape;230;p24"/>
            <p:cNvSpPr/>
            <p:nvPr/>
          </p:nvSpPr>
          <p:spPr>
            <a:xfrm>
              <a:off x="0" y="6611759"/>
              <a:ext cx="12192000" cy="246379"/>
            </a:xfrm>
            <a:custGeom>
              <a:rect b="b" l="l" r="r" t="t"/>
              <a:pathLst>
                <a:path extrusionOk="0" h="246379" w="12192000">
                  <a:moveTo>
                    <a:pt x="12192000" y="0"/>
                  </a:moveTo>
                  <a:lnTo>
                    <a:pt x="0" y="0"/>
                  </a:lnTo>
                  <a:lnTo>
                    <a:pt x="0" y="246240"/>
                  </a:lnTo>
                  <a:lnTo>
                    <a:pt x="12192000" y="246240"/>
                  </a:lnTo>
                  <a:lnTo>
                    <a:pt x="12192000" y="0"/>
                  </a:lnTo>
                  <a:close/>
                </a:path>
              </a:pathLst>
            </a:custGeom>
            <a:solidFill>
              <a:srgbClr val="10497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chemeClr val="dk1"/>
                </a:solidFill>
                <a:latin typeface="Calibri"/>
                <a:ea typeface="Calibri"/>
                <a:cs typeface="Calibri"/>
                <a:sym typeface="Calibri"/>
              </a:endParaRPr>
            </a:p>
          </p:txBody>
        </p:sp>
        <p:sp>
          <p:nvSpPr>
            <p:cNvPr id="231" name="Google Shape;231;p24"/>
            <p:cNvSpPr/>
            <p:nvPr/>
          </p:nvSpPr>
          <p:spPr>
            <a:xfrm>
              <a:off x="9665573" y="5350046"/>
              <a:ext cx="2526665" cy="1508125"/>
            </a:xfrm>
            <a:custGeom>
              <a:rect b="b" l="l" r="r" t="t"/>
              <a:pathLst>
                <a:path extrusionOk="0" h="1508125" w="2526665">
                  <a:moveTo>
                    <a:pt x="2521653" y="0"/>
                  </a:moveTo>
                  <a:lnTo>
                    <a:pt x="2477176" y="5314"/>
                  </a:lnTo>
                  <a:lnTo>
                    <a:pt x="2432555" y="11353"/>
                  </a:lnTo>
                  <a:lnTo>
                    <a:pt x="2387803" y="18111"/>
                  </a:lnTo>
                  <a:lnTo>
                    <a:pt x="2342931" y="25587"/>
                  </a:lnTo>
                  <a:lnTo>
                    <a:pt x="2297954" y="33774"/>
                  </a:lnTo>
                  <a:lnTo>
                    <a:pt x="2252883" y="42671"/>
                  </a:lnTo>
                  <a:lnTo>
                    <a:pt x="2207730" y="52272"/>
                  </a:lnTo>
                  <a:lnTo>
                    <a:pt x="2162510" y="62574"/>
                  </a:lnTo>
                  <a:lnTo>
                    <a:pt x="2117233" y="73574"/>
                  </a:lnTo>
                  <a:lnTo>
                    <a:pt x="2071913" y="85267"/>
                  </a:lnTo>
                  <a:lnTo>
                    <a:pt x="2026562" y="97649"/>
                  </a:lnTo>
                  <a:lnTo>
                    <a:pt x="1981193" y="110716"/>
                  </a:lnTo>
                  <a:lnTo>
                    <a:pt x="1935819" y="124466"/>
                  </a:lnTo>
                  <a:lnTo>
                    <a:pt x="1890452" y="138893"/>
                  </a:lnTo>
                  <a:lnTo>
                    <a:pt x="1845104" y="153994"/>
                  </a:lnTo>
                  <a:lnTo>
                    <a:pt x="1799789" y="169766"/>
                  </a:lnTo>
                  <a:lnTo>
                    <a:pt x="1754518" y="186204"/>
                  </a:lnTo>
                  <a:lnTo>
                    <a:pt x="1709305" y="203304"/>
                  </a:lnTo>
                  <a:lnTo>
                    <a:pt x="1664161" y="221062"/>
                  </a:lnTo>
                  <a:lnTo>
                    <a:pt x="1619101" y="239476"/>
                  </a:lnTo>
                  <a:lnTo>
                    <a:pt x="1574135" y="258540"/>
                  </a:lnTo>
                  <a:lnTo>
                    <a:pt x="1529277" y="278252"/>
                  </a:lnTo>
                  <a:lnTo>
                    <a:pt x="1484540" y="298606"/>
                  </a:lnTo>
                  <a:lnTo>
                    <a:pt x="1439936" y="319600"/>
                  </a:lnTo>
                  <a:lnTo>
                    <a:pt x="1395477" y="341229"/>
                  </a:lnTo>
                  <a:lnTo>
                    <a:pt x="1351176" y="363490"/>
                  </a:lnTo>
                  <a:lnTo>
                    <a:pt x="1307046" y="386379"/>
                  </a:lnTo>
                  <a:lnTo>
                    <a:pt x="1263099" y="409892"/>
                  </a:lnTo>
                  <a:lnTo>
                    <a:pt x="1219348" y="434024"/>
                  </a:lnTo>
                  <a:lnTo>
                    <a:pt x="1175805" y="458773"/>
                  </a:lnTo>
                  <a:lnTo>
                    <a:pt x="1132484" y="484134"/>
                  </a:lnTo>
                  <a:lnTo>
                    <a:pt x="1089396" y="510104"/>
                  </a:lnTo>
                  <a:lnTo>
                    <a:pt x="1046554" y="536678"/>
                  </a:lnTo>
                  <a:lnTo>
                    <a:pt x="1003971" y="563853"/>
                  </a:lnTo>
                  <a:lnTo>
                    <a:pt x="961660" y="591625"/>
                  </a:lnTo>
                  <a:lnTo>
                    <a:pt x="919632" y="619990"/>
                  </a:lnTo>
                  <a:lnTo>
                    <a:pt x="877901" y="648945"/>
                  </a:lnTo>
                  <a:lnTo>
                    <a:pt x="836480" y="678484"/>
                  </a:lnTo>
                  <a:lnTo>
                    <a:pt x="795380" y="708605"/>
                  </a:lnTo>
                  <a:lnTo>
                    <a:pt x="754614" y="739304"/>
                  </a:lnTo>
                  <a:lnTo>
                    <a:pt x="714195" y="770577"/>
                  </a:lnTo>
                  <a:lnTo>
                    <a:pt x="674136" y="802419"/>
                  </a:lnTo>
                  <a:lnTo>
                    <a:pt x="634449" y="834828"/>
                  </a:lnTo>
                  <a:lnTo>
                    <a:pt x="595147" y="867798"/>
                  </a:lnTo>
                  <a:lnTo>
                    <a:pt x="556242" y="901328"/>
                  </a:lnTo>
                  <a:lnTo>
                    <a:pt x="517746" y="935411"/>
                  </a:lnTo>
                  <a:lnTo>
                    <a:pt x="479674" y="970046"/>
                  </a:lnTo>
                  <a:lnTo>
                    <a:pt x="442036" y="1005227"/>
                  </a:lnTo>
                  <a:lnTo>
                    <a:pt x="404846" y="1040951"/>
                  </a:lnTo>
                  <a:lnTo>
                    <a:pt x="368116" y="1077214"/>
                  </a:lnTo>
                  <a:lnTo>
                    <a:pt x="331859" y="1114013"/>
                  </a:lnTo>
                  <a:lnTo>
                    <a:pt x="296087" y="1151343"/>
                  </a:lnTo>
                  <a:lnTo>
                    <a:pt x="260813" y="1189200"/>
                  </a:lnTo>
                  <a:lnTo>
                    <a:pt x="226050" y="1227581"/>
                  </a:lnTo>
                  <a:lnTo>
                    <a:pt x="191810" y="1266482"/>
                  </a:lnTo>
                  <a:lnTo>
                    <a:pt x="158106" y="1305899"/>
                  </a:lnTo>
                  <a:lnTo>
                    <a:pt x="124950" y="1345828"/>
                  </a:lnTo>
                  <a:lnTo>
                    <a:pt x="92355" y="1386265"/>
                  </a:lnTo>
                  <a:lnTo>
                    <a:pt x="60334" y="1427207"/>
                  </a:lnTo>
                  <a:lnTo>
                    <a:pt x="28899" y="1468649"/>
                  </a:lnTo>
                  <a:lnTo>
                    <a:pt x="0" y="1507953"/>
                  </a:lnTo>
                  <a:lnTo>
                    <a:pt x="2526426" y="1507953"/>
                  </a:lnTo>
                  <a:lnTo>
                    <a:pt x="2526426" y="6528"/>
                  </a:lnTo>
                  <a:lnTo>
                    <a:pt x="2521653" y="0"/>
                  </a:lnTo>
                  <a:close/>
                </a:path>
              </a:pathLst>
            </a:custGeom>
            <a:solidFill>
              <a:srgbClr val="F1D04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chemeClr val="dk1"/>
                </a:solidFill>
                <a:latin typeface="Calibri"/>
                <a:ea typeface="Calibri"/>
                <a:cs typeface="Calibri"/>
                <a:sym typeface="Calibri"/>
              </a:endParaRPr>
            </a:p>
          </p:txBody>
        </p:sp>
        <p:sp>
          <p:nvSpPr>
            <p:cNvPr id="232" name="Google Shape;232;p24"/>
            <p:cNvSpPr/>
            <p:nvPr/>
          </p:nvSpPr>
          <p:spPr>
            <a:xfrm>
              <a:off x="10015645" y="5384787"/>
              <a:ext cx="2176779" cy="1473834"/>
            </a:xfrm>
            <a:custGeom>
              <a:rect b="b" l="l" r="r" t="t"/>
              <a:pathLst>
                <a:path extrusionOk="0" h="1473834" w="2176779">
                  <a:moveTo>
                    <a:pt x="2176354" y="0"/>
                  </a:moveTo>
                  <a:lnTo>
                    <a:pt x="2107889" y="16788"/>
                  </a:lnTo>
                  <a:lnTo>
                    <a:pt x="2064465" y="28612"/>
                  </a:lnTo>
                  <a:lnTo>
                    <a:pt x="2020812" y="41337"/>
                  </a:lnTo>
                  <a:lnTo>
                    <a:pt x="1976950" y="54947"/>
                  </a:lnTo>
                  <a:lnTo>
                    <a:pt x="1932900" y="69427"/>
                  </a:lnTo>
                  <a:lnTo>
                    <a:pt x="1888681" y="84762"/>
                  </a:lnTo>
                  <a:lnTo>
                    <a:pt x="1844313" y="100936"/>
                  </a:lnTo>
                  <a:lnTo>
                    <a:pt x="1799816" y="117935"/>
                  </a:lnTo>
                  <a:lnTo>
                    <a:pt x="1755210" y="135743"/>
                  </a:lnTo>
                  <a:lnTo>
                    <a:pt x="1710515" y="154345"/>
                  </a:lnTo>
                  <a:lnTo>
                    <a:pt x="1665751" y="173725"/>
                  </a:lnTo>
                  <a:lnTo>
                    <a:pt x="1620938" y="193869"/>
                  </a:lnTo>
                  <a:lnTo>
                    <a:pt x="1576096" y="214761"/>
                  </a:lnTo>
                  <a:lnTo>
                    <a:pt x="1531245" y="236386"/>
                  </a:lnTo>
                  <a:lnTo>
                    <a:pt x="1486405" y="258729"/>
                  </a:lnTo>
                  <a:lnTo>
                    <a:pt x="1441596" y="281774"/>
                  </a:lnTo>
                  <a:lnTo>
                    <a:pt x="1396838" y="305507"/>
                  </a:lnTo>
                  <a:lnTo>
                    <a:pt x="1352150" y="329911"/>
                  </a:lnTo>
                  <a:lnTo>
                    <a:pt x="1307553" y="354972"/>
                  </a:lnTo>
                  <a:lnTo>
                    <a:pt x="1263067" y="380675"/>
                  </a:lnTo>
                  <a:lnTo>
                    <a:pt x="1218711" y="407004"/>
                  </a:lnTo>
                  <a:lnTo>
                    <a:pt x="1174506" y="433944"/>
                  </a:lnTo>
                  <a:lnTo>
                    <a:pt x="1130472" y="461480"/>
                  </a:lnTo>
                  <a:lnTo>
                    <a:pt x="1086628" y="489596"/>
                  </a:lnTo>
                  <a:lnTo>
                    <a:pt x="1042994" y="518278"/>
                  </a:lnTo>
                  <a:lnTo>
                    <a:pt x="999591" y="547510"/>
                  </a:lnTo>
                  <a:lnTo>
                    <a:pt x="956439" y="577276"/>
                  </a:lnTo>
                  <a:lnTo>
                    <a:pt x="913557" y="607562"/>
                  </a:lnTo>
                  <a:lnTo>
                    <a:pt x="870965" y="638353"/>
                  </a:lnTo>
                  <a:lnTo>
                    <a:pt x="828683" y="669633"/>
                  </a:lnTo>
                  <a:lnTo>
                    <a:pt x="786732" y="701386"/>
                  </a:lnTo>
                  <a:lnTo>
                    <a:pt x="745131" y="733599"/>
                  </a:lnTo>
                  <a:lnTo>
                    <a:pt x="703901" y="766254"/>
                  </a:lnTo>
                  <a:lnTo>
                    <a:pt x="663060" y="799338"/>
                  </a:lnTo>
                  <a:lnTo>
                    <a:pt x="622630" y="832835"/>
                  </a:lnTo>
                  <a:lnTo>
                    <a:pt x="582630" y="866729"/>
                  </a:lnTo>
                  <a:lnTo>
                    <a:pt x="543080" y="901006"/>
                  </a:lnTo>
                  <a:lnTo>
                    <a:pt x="503999" y="935651"/>
                  </a:lnTo>
                  <a:lnTo>
                    <a:pt x="465409" y="970647"/>
                  </a:lnTo>
                  <a:lnTo>
                    <a:pt x="427329" y="1005980"/>
                  </a:lnTo>
                  <a:lnTo>
                    <a:pt x="389779" y="1041634"/>
                  </a:lnTo>
                  <a:lnTo>
                    <a:pt x="352779" y="1077595"/>
                  </a:lnTo>
                  <a:lnTo>
                    <a:pt x="316348" y="1113846"/>
                  </a:lnTo>
                  <a:lnTo>
                    <a:pt x="280507" y="1150374"/>
                  </a:lnTo>
                  <a:lnTo>
                    <a:pt x="245276" y="1187162"/>
                  </a:lnTo>
                  <a:lnTo>
                    <a:pt x="210675" y="1224195"/>
                  </a:lnTo>
                  <a:lnTo>
                    <a:pt x="176724" y="1261459"/>
                  </a:lnTo>
                  <a:lnTo>
                    <a:pt x="143442" y="1298937"/>
                  </a:lnTo>
                  <a:lnTo>
                    <a:pt x="110850" y="1336615"/>
                  </a:lnTo>
                  <a:lnTo>
                    <a:pt x="78967" y="1374477"/>
                  </a:lnTo>
                  <a:lnTo>
                    <a:pt x="47814" y="1412509"/>
                  </a:lnTo>
                  <a:lnTo>
                    <a:pt x="17411" y="1450694"/>
                  </a:lnTo>
                  <a:lnTo>
                    <a:pt x="0" y="1473211"/>
                  </a:lnTo>
                  <a:lnTo>
                    <a:pt x="2176354" y="1473211"/>
                  </a:lnTo>
                  <a:lnTo>
                    <a:pt x="2176354"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chemeClr val="dk1"/>
                </a:solidFill>
                <a:latin typeface="Calibri"/>
                <a:ea typeface="Calibri"/>
                <a:cs typeface="Calibri"/>
                <a:sym typeface="Calibri"/>
              </a:endParaRPr>
            </a:p>
          </p:txBody>
        </p:sp>
        <p:pic>
          <p:nvPicPr>
            <p:cNvPr id="233" name="Google Shape;233;p24"/>
            <p:cNvPicPr preferRelativeResize="0"/>
            <p:nvPr/>
          </p:nvPicPr>
          <p:blipFill rotWithShape="1">
            <a:blip r:embed="rId3">
              <a:alphaModFix/>
            </a:blip>
            <a:srcRect b="0" l="0" r="0" t="0"/>
            <a:stretch/>
          </p:blipFill>
          <p:spPr>
            <a:xfrm>
              <a:off x="10844110" y="6183236"/>
              <a:ext cx="1191755" cy="502906"/>
            </a:xfrm>
            <a:prstGeom prst="rect">
              <a:avLst/>
            </a:prstGeom>
            <a:noFill/>
            <a:ln>
              <a:noFill/>
            </a:ln>
          </p:spPr>
        </p:pic>
      </p:grpSp>
      <p:sp>
        <p:nvSpPr>
          <p:cNvPr id="234" name="Google Shape;234;p24"/>
          <p:cNvSpPr txBox="1"/>
          <p:nvPr/>
        </p:nvSpPr>
        <p:spPr>
          <a:xfrm>
            <a:off x="102350" y="6262100"/>
            <a:ext cx="9601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NA" sz="900">
                <a:solidFill>
                  <a:srgbClr val="333333"/>
                </a:solidFill>
                <a:highlight>
                  <a:srgbClr val="FFFFFF"/>
                </a:highlight>
              </a:rPr>
              <a:t>“Nayyar, Gaurav; Hallward-Driemeier, Mary; Davies, Elwyn. 2021. At Your Service? : The Promise of Services-Led Development. Washington, DC: World Bank. © World Bank. https://openknowledge.worldbank.org/handle/10986/35599 License: CC BY 3.0 IGO.”</a:t>
            </a:r>
            <a:endParaRPr>
              <a:latin typeface="Calibri"/>
              <a:ea typeface="Calibri"/>
              <a:cs typeface="Calibri"/>
              <a:sym typeface="Calibri"/>
            </a:endParaRPr>
          </a:p>
        </p:txBody>
      </p:sp>
      <p:pic>
        <p:nvPicPr>
          <p:cNvPr id="235" name="Google Shape;235;p24"/>
          <p:cNvPicPr preferRelativeResize="0"/>
          <p:nvPr/>
        </p:nvPicPr>
        <p:blipFill>
          <a:blip r:embed="rId4">
            <a:alphaModFix/>
          </a:blip>
          <a:stretch>
            <a:fillRect/>
          </a:stretch>
        </p:blipFill>
        <p:spPr>
          <a:xfrm>
            <a:off x="3734175" y="1636227"/>
            <a:ext cx="5047400" cy="44907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5"/>
          <p:cNvSpPr txBox="1"/>
          <p:nvPr>
            <p:ph type="title"/>
          </p:nvPr>
        </p:nvSpPr>
        <p:spPr>
          <a:xfrm>
            <a:off x="743587" y="182985"/>
            <a:ext cx="10019100" cy="6927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NA" sz="4500"/>
              <a:t>SERVICES &amp; Productivity</a:t>
            </a:r>
            <a:endParaRPr sz="4500"/>
          </a:p>
        </p:txBody>
      </p:sp>
      <p:sp>
        <p:nvSpPr>
          <p:cNvPr id="242" name="Google Shape;242;p25"/>
          <p:cNvSpPr txBox="1"/>
          <p:nvPr>
            <p:ph idx="1" type="body"/>
          </p:nvPr>
        </p:nvSpPr>
        <p:spPr>
          <a:xfrm>
            <a:off x="743584" y="998529"/>
            <a:ext cx="11028600" cy="16623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b="1" lang="en-NA">
                <a:solidFill>
                  <a:schemeClr val="dk2"/>
                </a:solidFill>
                <a:latin typeface="Century Gothic"/>
                <a:ea typeface="Century Gothic"/>
                <a:cs typeface="Century Gothic"/>
                <a:sym typeface="Century Gothic"/>
              </a:rPr>
              <a:t>Small firms better compete with large ones in </a:t>
            </a:r>
            <a:r>
              <a:rPr b="1" lang="en-NA">
                <a:solidFill>
                  <a:schemeClr val="dk2"/>
                </a:solidFill>
                <a:latin typeface="Century Gothic"/>
                <a:ea typeface="Century Gothic"/>
                <a:cs typeface="Century Gothic"/>
                <a:sym typeface="Century Gothic"/>
              </a:rPr>
              <a:t>service than manufacturing</a:t>
            </a:r>
            <a:endParaRPr b="1">
              <a:solidFill>
                <a:schemeClr val="dk2"/>
              </a:solidFill>
              <a:latin typeface="Century Gothic"/>
              <a:ea typeface="Century Gothic"/>
              <a:cs typeface="Century Gothic"/>
              <a:sym typeface="Century Gothic"/>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grpSp>
        <p:nvGrpSpPr>
          <p:cNvPr id="243" name="Google Shape;243;p25"/>
          <p:cNvGrpSpPr/>
          <p:nvPr/>
        </p:nvGrpSpPr>
        <p:grpSpPr>
          <a:xfrm>
            <a:off x="1" y="5378621"/>
            <a:ext cx="12192424" cy="1508575"/>
            <a:chOff x="0" y="5350046"/>
            <a:chExt cx="12192424" cy="1508575"/>
          </a:xfrm>
        </p:grpSpPr>
        <p:sp>
          <p:nvSpPr>
            <p:cNvPr id="244" name="Google Shape;244;p25"/>
            <p:cNvSpPr/>
            <p:nvPr/>
          </p:nvSpPr>
          <p:spPr>
            <a:xfrm>
              <a:off x="0" y="6611759"/>
              <a:ext cx="12192000" cy="246379"/>
            </a:xfrm>
            <a:custGeom>
              <a:rect b="b" l="l" r="r" t="t"/>
              <a:pathLst>
                <a:path extrusionOk="0" h="246379" w="12192000">
                  <a:moveTo>
                    <a:pt x="12192000" y="0"/>
                  </a:moveTo>
                  <a:lnTo>
                    <a:pt x="0" y="0"/>
                  </a:lnTo>
                  <a:lnTo>
                    <a:pt x="0" y="246240"/>
                  </a:lnTo>
                  <a:lnTo>
                    <a:pt x="12192000" y="246240"/>
                  </a:lnTo>
                  <a:lnTo>
                    <a:pt x="12192000" y="0"/>
                  </a:lnTo>
                  <a:close/>
                </a:path>
              </a:pathLst>
            </a:custGeom>
            <a:solidFill>
              <a:srgbClr val="10497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chemeClr val="dk1"/>
                </a:solidFill>
                <a:latin typeface="Calibri"/>
                <a:ea typeface="Calibri"/>
                <a:cs typeface="Calibri"/>
                <a:sym typeface="Calibri"/>
              </a:endParaRPr>
            </a:p>
          </p:txBody>
        </p:sp>
        <p:sp>
          <p:nvSpPr>
            <p:cNvPr id="245" name="Google Shape;245;p25"/>
            <p:cNvSpPr/>
            <p:nvPr/>
          </p:nvSpPr>
          <p:spPr>
            <a:xfrm>
              <a:off x="9665573" y="5350046"/>
              <a:ext cx="2526665" cy="1508125"/>
            </a:xfrm>
            <a:custGeom>
              <a:rect b="b" l="l" r="r" t="t"/>
              <a:pathLst>
                <a:path extrusionOk="0" h="1508125" w="2526665">
                  <a:moveTo>
                    <a:pt x="2521653" y="0"/>
                  </a:moveTo>
                  <a:lnTo>
                    <a:pt x="2477176" y="5314"/>
                  </a:lnTo>
                  <a:lnTo>
                    <a:pt x="2432555" y="11353"/>
                  </a:lnTo>
                  <a:lnTo>
                    <a:pt x="2387803" y="18111"/>
                  </a:lnTo>
                  <a:lnTo>
                    <a:pt x="2342931" y="25587"/>
                  </a:lnTo>
                  <a:lnTo>
                    <a:pt x="2297954" y="33774"/>
                  </a:lnTo>
                  <a:lnTo>
                    <a:pt x="2252883" y="42671"/>
                  </a:lnTo>
                  <a:lnTo>
                    <a:pt x="2207730" y="52272"/>
                  </a:lnTo>
                  <a:lnTo>
                    <a:pt x="2162510" y="62574"/>
                  </a:lnTo>
                  <a:lnTo>
                    <a:pt x="2117233" y="73574"/>
                  </a:lnTo>
                  <a:lnTo>
                    <a:pt x="2071913" y="85267"/>
                  </a:lnTo>
                  <a:lnTo>
                    <a:pt x="2026562" y="97649"/>
                  </a:lnTo>
                  <a:lnTo>
                    <a:pt x="1981193" y="110716"/>
                  </a:lnTo>
                  <a:lnTo>
                    <a:pt x="1935819" y="124466"/>
                  </a:lnTo>
                  <a:lnTo>
                    <a:pt x="1890452" y="138893"/>
                  </a:lnTo>
                  <a:lnTo>
                    <a:pt x="1845104" y="153994"/>
                  </a:lnTo>
                  <a:lnTo>
                    <a:pt x="1799789" y="169766"/>
                  </a:lnTo>
                  <a:lnTo>
                    <a:pt x="1754518" y="186204"/>
                  </a:lnTo>
                  <a:lnTo>
                    <a:pt x="1709305" y="203304"/>
                  </a:lnTo>
                  <a:lnTo>
                    <a:pt x="1664161" y="221062"/>
                  </a:lnTo>
                  <a:lnTo>
                    <a:pt x="1619101" y="239476"/>
                  </a:lnTo>
                  <a:lnTo>
                    <a:pt x="1574135" y="258540"/>
                  </a:lnTo>
                  <a:lnTo>
                    <a:pt x="1529277" y="278252"/>
                  </a:lnTo>
                  <a:lnTo>
                    <a:pt x="1484540" y="298606"/>
                  </a:lnTo>
                  <a:lnTo>
                    <a:pt x="1439936" y="319600"/>
                  </a:lnTo>
                  <a:lnTo>
                    <a:pt x="1395477" y="341229"/>
                  </a:lnTo>
                  <a:lnTo>
                    <a:pt x="1351176" y="363490"/>
                  </a:lnTo>
                  <a:lnTo>
                    <a:pt x="1307046" y="386379"/>
                  </a:lnTo>
                  <a:lnTo>
                    <a:pt x="1263099" y="409892"/>
                  </a:lnTo>
                  <a:lnTo>
                    <a:pt x="1219348" y="434024"/>
                  </a:lnTo>
                  <a:lnTo>
                    <a:pt x="1175805" y="458773"/>
                  </a:lnTo>
                  <a:lnTo>
                    <a:pt x="1132484" y="484134"/>
                  </a:lnTo>
                  <a:lnTo>
                    <a:pt x="1089396" y="510104"/>
                  </a:lnTo>
                  <a:lnTo>
                    <a:pt x="1046554" y="536678"/>
                  </a:lnTo>
                  <a:lnTo>
                    <a:pt x="1003971" y="563853"/>
                  </a:lnTo>
                  <a:lnTo>
                    <a:pt x="961660" y="591625"/>
                  </a:lnTo>
                  <a:lnTo>
                    <a:pt x="919632" y="619990"/>
                  </a:lnTo>
                  <a:lnTo>
                    <a:pt x="877901" y="648945"/>
                  </a:lnTo>
                  <a:lnTo>
                    <a:pt x="836480" y="678484"/>
                  </a:lnTo>
                  <a:lnTo>
                    <a:pt x="795380" y="708605"/>
                  </a:lnTo>
                  <a:lnTo>
                    <a:pt x="754614" y="739304"/>
                  </a:lnTo>
                  <a:lnTo>
                    <a:pt x="714195" y="770577"/>
                  </a:lnTo>
                  <a:lnTo>
                    <a:pt x="674136" y="802419"/>
                  </a:lnTo>
                  <a:lnTo>
                    <a:pt x="634449" y="834828"/>
                  </a:lnTo>
                  <a:lnTo>
                    <a:pt x="595147" y="867798"/>
                  </a:lnTo>
                  <a:lnTo>
                    <a:pt x="556242" y="901328"/>
                  </a:lnTo>
                  <a:lnTo>
                    <a:pt x="517746" y="935411"/>
                  </a:lnTo>
                  <a:lnTo>
                    <a:pt x="479674" y="970046"/>
                  </a:lnTo>
                  <a:lnTo>
                    <a:pt x="442036" y="1005227"/>
                  </a:lnTo>
                  <a:lnTo>
                    <a:pt x="404846" y="1040951"/>
                  </a:lnTo>
                  <a:lnTo>
                    <a:pt x="368116" y="1077214"/>
                  </a:lnTo>
                  <a:lnTo>
                    <a:pt x="331859" y="1114013"/>
                  </a:lnTo>
                  <a:lnTo>
                    <a:pt x="296087" y="1151343"/>
                  </a:lnTo>
                  <a:lnTo>
                    <a:pt x="260813" y="1189200"/>
                  </a:lnTo>
                  <a:lnTo>
                    <a:pt x="226050" y="1227581"/>
                  </a:lnTo>
                  <a:lnTo>
                    <a:pt x="191810" y="1266482"/>
                  </a:lnTo>
                  <a:lnTo>
                    <a:pt x="158106" y="1305899"/>
                  </a:lnTo>
                  <a:lnTo>
                    <a:pt x="124950" y="1345828"/>
                  </a:lnTo>
                  <a:lnTo>
                    <a:pt x="92355" y="1386265"/>
                  </a:lnTo>
                  <a:lnTo>
                    <a:pt x="60334" y="1427207"/>
                  </a:lnTo>
                  <a:lnTo>
                    <a:pt x="28899" y="1468649"/>
                  </a:lnTo>
                  <a:lnTo>
                    <a:pt x="0" y="1507953"/>
                  </a:lnTo>
                  <a:lnTo>
                    <a:pt x="2526426" y="1507953"/>
                  </a:lnTo>
                  <a:lnTo>
                    <a:pt x="2526426" y="6528"/>
                  </a:lnTo>
                  <a:lnTo>
                    <a:pt x="2521653" y="0"/>
                  </a:lnTo>
                  <a:close/>
                </a:path>
              </a:pathLst>
            </a:custGeom>
            <a:solidFill>
              <a:srgbClr val="F1D04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chemeClr val="dk1"/>
                </a:solidFill>
                <a:latin typeface="Calibri"/>
                <a:ea typeface="Calibri"/>
                <a:cs typeface="Calibri"/>
                <a:sym typeface="Calibri"/>
              </a:endParaRPr>
            </a:p>
          </p:txBody>
        </p:sp>
        <p:sp>
          <p:nvSpPr>
            <p:cNvPr id="246" name="Google Shape;246;p25"/>
            <p:cNvSpPr/>
            <p:nvPr/>
          </p:nvSpPr>
          <p:spPr>
            <a:xfrm>
              <a:off x="10015645" y="5384787"/>
              <a:ext cx="2176779" cy="1473834"/>
            </a:xfrm>
            <a:custGeom>
              <a:rect b="b" l="l" r="r" t="t"/>
              <a:pathLst>
                <a:path extrusionOk="0" h="1473834" w="2176779">
                  <a:moveTo>
                    <a:pt x="2176354" y="0"/>
                  </a:moveTo>
                  <a:lnTo>
                    <a:pt x="2107889" y="16788"/>
                  </a:lnTo>
                  <a:lnTo>
                    <a:pt x="2064465" y="28612"/>
                  </a:lnTo>
                  <a:lnTo>
                    <a:pt x="2020812" y="41337"/>
                  </a:lnTo>
                  <a:lnTo>
                    <a:pt x="1976950" y="54947"/>
                  </a:lnTo>
                  <a:lnTo>
                    <a:pt x="1932900" y="69427"/>
                  </a:lnTo>
                  <a:lnTo>
                    <a:pt x="1888681" y="84762"/>
                  </a:lnTo>
                  <a:lnTo>
                    <a:pt x="1844313" y="100936"/>
                  </a:lnTo>
                  <a:lnTo>
                    <a:pt x="1799816" y="117935"/>
                  </a:lnTo>
                  <a:lnTo>
                    <a:pt x="1755210" y="135743"/>
                  </a:lnTo>
                  <a:lnTo>
                    <a:pt x="1710515" y="154345"/>
                  </a:lnTo>
                  <a:lnTo>
                    <a:pt x="1665751" y="173725"/>
                  </a:lnTo>
                  <a:lnTo>
                    <a:pt x="1620938" y="193869"/>
                  </a:lnTo>
                  <a:lnTo>
                    <a:pt x="1576096" y="214761"/>
                  </a:lnTo>
                  <a:lnTo>
                    <a:pt x="1531245" y="236386"/>
                  </a:lnTo>
                  <a:lnTo>
                    <a:pt x="1486405" y="258729"/>
                  </a:lnTo>
                  <a:lnTo>
                    <a:pt x="1441596" y="281774"/>
                  </a:lnTo>
                  <a:lnTo>
                    <a:pt x="1396838" y="305507"/>
                  </a:lnTo>
                  <a:lnTo>
                    <a:pt x="1352150" y="329911"/>
                  </a:lnTo>
                  <a:lnTo>
                    <a:pt x="1307553" y="354972"/>
                  </a:lnTo>
                  <a:lnTo>
                    <a:pt x="1263067" y="380675"/>
                  </a:lnTo>
                  <a:lnTo>
                    <a:pt x="1218711" y="407004"/>
                  </a:lnTo>
                  <a:lnTo>
                    <a:pt x="1174506" y="433944"/>
                  </a:lnTo>
                  <a:lnTo>
                    <a:pt x="1130472" y="461480"/>
                  </a:lnTo>
                  <a:lnTo>
                    <a:pt x="1086628" y="489596"/>
                  </a:lnTo>
                  <a:lnTo>
                    <a:pt x="1042994" y="518278"/>
                  </a:lnTo>
                  <a:lnTo>
                    <a:pt x="999591" y="547510"/>
                  </a:lnTo>
                  <a:lnTo>
                    <a:pt x="956439" y="577276"/>
                  </a:lnTo>
                  <a:lnTo>
                    <a:pt x="913557" y="607562"/>
                  </a:lnTo>
                  <a:lnTo>
                    <a:pt x="870965" y="638353"/>
                  </a:lnTo>
                  <a:lnTo>
                    <a:pt x="828683" y="669633"/>
                  </a:lnTo>
                  <a:lnTo>
                    <a:pt x="786732" y="701386"/>
                  </a:lnTo>
                  <a:lnTo>
                    <a:pt x="745131" y="733599"/>
                  </a:lnTo>
                  <a:lnTo>
                    <a:pt x="703901" y="766254"/>
                  </a:lnTo>
                  <a:lnTo>
                    <a:pt x="663060" y="799338"/>
                  </a:lnTo>
                  <a:lnTo>
                    <a:pt x="622630" y="832835"/>
                  </a:lnTo>
                  <a:lnTo>
                    <a:pt x="582630" y="866729"/>
                  </a:lnTo>
                  <a:lnTo>
                    <a:pt x="543080" y="901006"/>
                  </a:lnTo>
                  <a:lnTo>
                    <a:pt x="503999" y="935651"/>
                  </a:lnTo>
                  <a:lnTo>
                    <a:pt x="465409" y="970647"/>
                  </a:lnTo>
                  <a:lnTo>
                    <a:pt x="427329" y="1005980"/>
                  </a:lnTo>
                  <a:lnTo>
                    <a:pt x="389779" y="1041634"/>
                  </a:lnTo>
                  <a:lnTo>
                    <a:pt x="352779" y="1077595"/>
                  </a:lnTo>
                  <a:lnTo>
                    <a:pt x="316348" y="1113846"/>
                  </a:lnTo>
                  <a:lnTo>
                    <a:pt x="280507" y="1150374"/>
                  </a:lnTo>
                  <a:lnTo>
                    <a:pt x="245276" y="1187162"/>
                  </a:lnTo>
                  <a:lnTo>
                    <a:pt x="210675" y="1224195"/>
                  </a:lnTo>
                  <a:lnTo>
                    <a:pt x="176724" y="1261459"/>
                  </a:lnTo>
                  <a:lnTo>
                    <a:pt x="143442" y="1298937"/>
                  </a:lnTo>
                  <a:lnTo>
                    <a:pt x="110850" y="1336615"/>
                  </a:lnTo>
                  <a:lnTo>
                    <a:pt x="78967" y="1374477"/>
                  </a:lnTo>
                  <a:lnTo>
                    <a:pt x="47814" y="1412509"/>
                  </a:lnTo>
                  <a:lnTo>
                    <a:pt x="17411" y="1450694"/>
                  </a:lnTo>
                  <a:lnTo>
                    <a:pt x="0" y="1473211"/>
                  </a:lnTo>
                  <a:lnTo>
                    <a:pt x="2176354" y="1473211"/>
                  </a:lnTo>
                  <a:lnTo>
                    <a:pt x="2176354"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chemeClr val="dk1"/>
                </a:solidFill>
                <a:latin typeface="Calibri"/>
                <a:ea typeface="Calibri"/>
                <a:cs typeface="Calibri"/>
                <a:sym typeface="Calibri"/>
              </a:endParaRPr>
            </a:p>
          </p:txBody>
        </p:sp>
        <p:pic>
          <p:nvPicPr>
            <p:cNvPr id="247" name="Google Shape;247;p25"/>
            <p:cNvPicPr preferRelativeResize="0"/>
            <p:nvPr/>
          </p:nvPicPr>
          <p:blipFill rotWithShape="1">
            <a:blip r:embed="rId3">
              <a:alphaModFix/>
            </a:blip>
            <a:srcRect b="0" l="0" r="0" t="0"/>
            <a:stretch/>
          </p:blipFill>
          <p:spPr>
            <a:xfrm>
              <a:off x="10844110" y="6183236"/>
              <a:ext cx="1191755" cy="502906"/>
            </a:xfrm>
            <a:prstGeom prst="rect">
              <a:avLst/>
            </a:prstGeom>
            <a:noFill/>
            <a:ln>
              <a:noFill/>
            </a:ln>
          </p:spPr>
        </p:pic>
      </p:grpSp>
      <p:sp>
        <p:nvSpPr>
          <p:cNvPr id="248" name="Google Shape;248;p25"/>
          <p:cNvSpPr txBox="1"/>
          <p:nvPr/>
        </p:nvSpPr>
        <p:spPr>
          <a:xfrm>
            <a:off x="102350" y="6262100"/>
            <a:ext cx="9601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NA" sz="900">
                <a:solidFill>
                  <a:srgbClr val="333333"/>
                </a:solidFill>
                <a:highlight>
                  <a:srgbClr val="FFFFFF"/>
                </a:highlight>
              </a:rPr>
              <a:t>“Nayyar, Gaurav; Hallward-Driemeier, Mary; Davies, Elwyn. 2021. At Your Service? : The Promise of Services-Led Development. Washington, DC: World Bank. © World Bank. https://openknowledge.worldbank.org/handle/10986/35599 License: CC BY 3.0 IGO.”</a:t>
            </a:r>
            <a:endParaRPr>
              <a:latin typeface="Calibri"/>
              <a:ea typeface="Calibri"/>
              <a:cs typeface="Calibri"/>
              <a:sym typeface="Calibri"/>
            </a:endParaRPr>
          </a:p>
        </p:txBody>
      </p:sp>
      <p:pic>
        <p:nvPicPr>
          <p:cNvPr id="249" name="Google Shape;249;p25"/>
          <p:cNvPicPr preferRelativeResize="0"/>
          <p:nvPr/>
        </p:nvPicPr>
        <p:blipFill>
          <a:blip r:embed="rId4">
            <a:alphaModFix/>
          </a:blip>
          <a:stretch>
            <a:fillRect/>
          </a:stretch>
        </p:blipFill>
        <p:spPr>
          <a:xfrm>
            <a:off x="1114575" y="1524053"/>
            <a:ext cx="9285024" cy="4562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6"/>
          <p:cNvSpPr txBox="1"/>
          <p:nvPr/>
        </p:nvSpPr>
        <p:spPr>
          <a:xfrm>
            <a:off x="181545" y="635459"/>
            <a:ext cx="125700" cy="239400"/>
          </a:xfrm>
          <a:prstGeom prst="rect">
            <a:avLst/>
          </a:prstGeom>
          <a:noFill/>
          <a:ln>
            <a:noFill/>
          </a:ln>
        </p:spPr>
        <p:txBody>
          <a:bodyPr anchorCtr="0" anchor="t" bIns="0" lIns="0" spcFirstLastPara="1" rIns="0" wrap="square" tIns="13325">
            <a:spAutoFit/>
          </a:bodyPr>
          <a:lstStyle/>
          <a:p>
            <a:pPr indent="0" lvl="0" marL="0" marR="0" rtl="0" algn="l">
              <a:lnSpc>
                <a:spcPct val="100000"/>
              </a:lnSpc>
              <a:spcBef>
                <a:spcPts val="0"/>
              </a:spcBef>
              <a:spcAft>
                <a:spcPts val="0"/>
              </a:spcAft>
              <a:buClr>
                <a:srgbClr val="000000"/>
              </a:buClr>
              <a:buSzPts val="1467"/>
              <a:buFont typeface="Arial"/>
              <a:buNone/>
            </a:pPr>
            <a:r>
              <a:t/>
            </a:r>
            <a:endParaRPr b="0" i="0" sz="1467" u="none" cap="none" strike="noStrike">
              <a:solidFill>
                <a:schemeClr val="dk1"/>
              </a:solidFill>
              <a:latin typeface="Century Gothic"/>
              <a:ea typeface="Century Gothic"/>
              <a:cs typeface="Century Gothic"/>
              <a:sym typeface="Century Gothic"/>
            </a:endParaRPr>
          </a:p>
        </p:txBody>
      </p:sp>
      <p:grpSp>
        <p:nvGrpSpPr>
          <p:cNvPr id="256" name="Google Shape;256;p26"/>
          <p:cNvGrpSpPr/>
          <p:nvPr/>
        </p:nvGrpSpPr>
        <p:grpSpPr>
          <a:xfrm>
            <a:off x="1" y="5378621"/>
            <a:ext cx="12192424" cy="1508575"/>
            <a:chOff x="0" y="5350046"/>
            <a:chExt cx="12192424" cy="1508575"/>
          </a:xfrm>
        </p:grpSpPr>
        <p:sp>
          <p:nvSpPr>
            <p:cNvPr id="257" name="Google Shape;257;p26"/>
            <p:cNvSpPr/>
            <p:nvPr/>
          </p:nvSpPr>
          <p:spPr>
            <a:xfrm>
              <a:off x="0" y="6611759"/>
              <a:ext cx="12192000" cy="246379"/>
            </a:xfrm>
            <a:custGeom>
              <a:rect b="b" l="l" r="r" t="t"/>
              <a:pathLst>
                <a:path extrusionOk="0" h="246379" w="12192000">
                  <a:moveTo>
                    <a:pt x="12192000" y="0"/>
                  </a:moveTo>
                  <a:lnTo>
                    <a:pt x="0" y="0"/>
                  </a:lnTo>
                  <a:lnTo>
                    <a:pt x="0" y="246240"/>
                  </a:lnTo>
                  <a:lnTo>
                    <a:pt x="12192000" y="246240"/>
                  </a:lnTo>
                  <a:lnTo>
                    <a:pt x="12192000" y="0"/>
                  </a:lnTo>
                  <a:close/>
                </a:path>
              </a:pathLst>
            </a:custGeom>
            <a:solidFill>
              <a:srgbClr val="10497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chemeClr val="dk1"/>
                </a:solidFill>
                <a:latin typeface="Calibri"/>
                <a:ea typeface="Calibri"/>
                <a:cs typeface="Calibri"/>
                <a:sym typeface="Calibri"/>
              </a:endParaRPr>
            </a:p>
          </p:txBody>
        </p:sp>
        <p:sp>
          <p:nvSpPr>
            <p:cNvPr id="258" name="Google Shape;258;p26"/>
            <p:cNvSpPr/>
            <p:nvPr/>
          </p:nvSpPr>
          <p:spPr>
            <a:xfrm>
              <a:off x="9665573" y="5350046"/>
              <a:ext cx="2526665" cy="1508125"/>
            </a:xfrm>
            <a:custGeom>
              <a:rect b="b" l="l" r="r" t="t"/>
              <a:pathLst>
                <a:path extrusionOk="0" h="1508125" w="2526665">
                  <a:moveTo>
                    <a:pt x="2521653" y="0"/>
                  </a:moveTo>
                  <a:lnTo>
                    <a:pt x="2477176" y="5314"/>
                  </a:lnTo>
                  <a:lnTo>
                    <a:pt x="2432555" y="11353"/>
                  </a:lnTo>
                  <a:lnTo>
                    <a:pt x="2387803" y="18111"/>
                  </a:lnTo>
                  <a:lnTo>
                    <a:pt x="2342931" y="25587"/>
                  </a:lnTo>
                  <a:lnTo>
                    <a:pt x="2297954" y="33774"/>
                  </a:lnTo>
                  <a:lnTo>
                    <a:pt x="2252883" y="42671"/>
                  </a:lnTo>
                  <a:lnTo>
                    <a:pt x="2207730" y="52272"/>
                  </a:lnTo>
                  <a:lnTo>
                    <a:pt x="2162510" y="62574"/>
                  </a:lnTo>
                  <a:lnTo>
                    <a:pt x="2117233" y="73574"/>
                  </a:lnTo>
                  <a:lnTo>
                    <a:pt x="2071913" y="85267"/>
                  </a:lnTo>
                  <a:lnTo>
                    <a:pt x="2026562" y="97649"/>
                  </a:lnTo>
                  <a:lnTo>
                    <a:pt x="1981193" y="110716"/>
                  </a:lnTo>
                  <a:lnTo>
                    <a:pt x="1935819" y="124466"/>
                  </a:lnTo>
                  <a:lnTo>
                    <a:pt x="1890452" y="138893"/>
                  </a:lnTo>
                  <a:lnTo>
                    <a:pt x="1845104" y="153994"/>
                  </a:lnTo>
                  <a:lnTo>
                    <a:pt x="1799789" y="169766"/>
                  </a:lnTo>
                  <a:lnTo>
                    <a:pt x="1754518" y="186204"/>
                  </a:lnTo>
                  <a:lnTo>
                    <a:pt x="1709305" y="203304"/>
                  </a:lnTo>
                  <a:lnTo>
                    <a:pt x="1664161" y="221062"/>
                  </a:lnTo>
                  <a:lnTo>
                    <a:pt x="1619101" y="239476"/>
                  </a:lnTo>
                  <a:lnTo>
                    <a:pt x="1574135" y="258540"/>
                  </a:lnTo>
                  <a:lnTo>
                    <a:pt x="1529277" y="278252"/>
                  </a:lnTo>
                  <a:lnTo>
                    <a:pt x="1484540" y="298606"/>
                  </a:lnTo>
                  <a:lnTo>
                    <a:pt x="1439936" y="319600"/>
                  </a:lnTo>
                  <a:lnTo>
                    <a:pt x="1395477" y="341229"/>
                  </a:lnTo>
                  <a:lnTo>
                    <a:pt x="1351176" y="363490"/>
                  </a:lnTo>
                  <a:lnTo>
                    <a:pt x="1307046" y="386379"/>
                  </a:lnTo>
                  <a:lnTo>
                    <a:pt x="1263099" y="409892"/>
                  </a:lnTo>
                  <a:lnTo>
                    <a:pt x="1219348" y="434024"/>
                  </a:lnTo>
                  <a:lnTo>
                    <a:pt x="1175805" y="458773"/>
                  </a:lnTo>
                  <a:lnTo>
                    <a:pt x="1132484" y="484134"/>
                  </a:lnTo>
                  <a:lnTo>
                    <a:pt x="1089396" y="510104"/>
                  </a:lnTo>
                  <a:lnTo>
                    <a:pt x="1046554" y="536678"/>
                  </a:lnTo>
                  <a:lnTo>
                    <a:pt x="1003971" y="563853"/>
                  </a:lnTo>
                  <a:lnTo>
                    <a:pt x="961660" y="591625"/>
                  </a:lnTo>
                  <a:lnTo>
                    <a:pt x="919632" y="619990"/>
                  </a:lnTo>
                  <a:lnTo>
                    <a:pt x="877901" y="648945"/>
                  </a:lnTo>
                  <a:lnTo>
                    <a:pt x="836480" y="678484"/>
                  </a:lnTo>
                  <a:lnTo>
                    <a:pt x="795380" y="708605"/>
                  </a:lnTo>
                  <a:lnTo>
                    <a:pt x="754614" y="739304"/>
                  </a:lnTo>
                  <a:lnTo>
                    <a:pt x="714195" y="770577"/>
                  </a:lnTo>
                  <a:lnTo>
                    <a:pt x="674136" y="802419"/>
                  </a:lnTo>
                  <a:lnTo>
                    <a:pt x="634449" y="834828"/>
                  </a:lnTo>
                  <a:lnTo>
                    <a:pt x="595147" y="867798"/>
                  </a:lnTo>
                  <a:lnTo>
                    <a:pt x="556242" y="901328"/>
                  </a:lnTo>
                  <a:lnTo>
                    <a:pt x="517746" y="935411"/>
                  </a:lnTo>
                  <a:lnTo>
                    <a:pt x="479674" y="970046"/>
                  </a:lnTo>
                  <a:lnTo>
                    <a:pt x="442036" y="1005227"/>
                  </a:lnTo>
                  <a:lnTo>
                    <a:pt x="404846" y="1040951"/>
                  </a:lnTo>
                  <a:lnTo>
                    <a:pt x="368116" y="1077214"/>
                  </a:lnTo>
                  <a:lnTo>
                    <a:pt x="331859" y="1114013"/>
                  </a:lnTo>
                  <a:lnTo>
                    <a:pt x="296087" y="1151343"/>
                  </a:lnTo>
                  <a:lnTo>
                    <a:pt x="260813" y="1189200"/>
                  </a:lnTo>
                  <a:lnTo>
                    <a:pt x="226050" y="1227581"/>
                  </a:lnTo>
                  <a:lnTo>
                    <a:pt x="191810" y="1266482"/>
                  </a:lnTo>
                  <a:lnTo>
                    <a:pt x="158106" y="1305899"/>
                  </a:lnTo>
                  <a:lnTo>
                    <a:pt x="124950" y="1345828"/>
                  </a:lnTo>
                  <a:lnTo>
                    <a:pt x="92355" y="1386265"/>
                  </a:lnTo>
                  <a:lnTo>
                    <a:pt x="60334" y="1427207"/>
                  </a:lnTo>
                  <a:lnTo>
                    <a:pt x="28899" y="1468649"/>
                  </a:lnTo>
                  <a:lnTo>
                    <a:pt x="0" y="1507953"/>
                  </a:lnTo>
                  <a:lnTo>
                    <a:pt x="2526426" y="1507953"/>
                  </a:lnTo>
                  <a:lnTo>
                    <a:pt x="2526426" y="6528"/>
                  </a:lnTo>
                  <a:lnTo>
                    <a:pt x="2521653" y="0"/>
                  </a:lnTo>
                  <a:close/>
                </a:path>
              </a:pathLst>
            </a:custGeom>
            <a:solidFill>
              <a:srgbClr val="F1D04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chemeClr val="dk1"/>
                </a:solidFill>
                <a:latin typeface="Calibri"/>
                <a:ea typeface="Calibri"/>
                <a:cs typeface="Calibri"/>
                <a:sym typeface="Calibri"/>
              </a:endParaRPr>
            </a:p>
          </p:txBody>
        </p:sp>
        <p:sp>
          <p:nvSpPr>
            <p:cNvPr id="259" name="Google Shape;259;p26"/>
            <p:cNvSpPr/>
            <p:nvPr/>
          </p:nvSpPr>
          <p:spPr>
            <a:xfrm>
              <a:off x="10015645" y="5384787"/>
              <a:ext cx="2176779" cy="1473834"/>
            </a:xfrm>
            <a:custGeom>
              <a:rect b="b" l="l" r="r" t="t"/>
              <a:pathLst>
                <a:path extrusionOk="0" h="1473834" w="2176779">
                  <a:moveTo>
                    <a:pt x="2176354" y="0"/>
                  </a:moveTo>
                  <a:lnTo>
                    <a:pt x="2107889" y="16788"/>
                  </a:lnTo>
                  <a:lnTo>
                    <a:pt x="2064465" y="28612"/>
                  </a:lnTo>
                  <a:lnTo>
                    <a:pt x="2020812" y="41337"/>
                  </a:lnTo>
                  <a:lnTo>
                    <a:pt x="1976950" y="54947"/>
                  </a:lnTo>
                  <a:lnTo>
                    <a:pt x="1932900" y="69427"/>
                  </a:lnTo>
                  <a:lnTo>
                    <a:pt x="1888681" y="84762"/>
                  </a:lnTo>
                  <a:lnTo>
                    <a:pt x="1844313" y="100936"/>
                  </a:lnTo>
                  <a:lnTo>
                    <a:pt x="1799816" y="117935"/>
                  </a:lnTo>
                  <a:lnTo>
                    <a:pt x="1755210" y="135743"/>
                  </a:lnTo>
                  <a:lnTo>
                    <a:pt x="1710515" y="154345"/>
                  </a:lnTo>
                  <a:lnTo>
                    <a:pt x="1665751" y="173725"/>
                  </a:lnTo>
                  <a:lnTo>
                    <a:pt x="1620938" y="193869"/>
                  </a:lnTo>
                  <a:lnTo>
                    <a:pt x="1576096" y="214761"/>
                  </a:lnTo>
                  <a:lnTo>
                    <a:pt x="1531245" y="236386"/>
                  </a:lnTo>
                  <a:lnTo>
                    <a:pt x="1486405" y="258729"/>
                  </a:lnTo>
                  <a:lnTo>
                    <a:pt x="1441596" y="281774"/>
                  </a:lnTo>
                  <a:lnTo>
                    <a:pt x="1396838" y="305507"/>
                  </a:lnTo>
                  <a:lnTo>
                    <a:pt x="1352150" y="329911"/>
                  </a:lnTo>
                  <a:lnTo>
                    <a:pt x="1307553" y="354972"/>
                  </a:lnTo>
                  <a:lnTo>
                    <a:pt x="1263067" y="380675"/>
                  </a:lnTo>
                  <a:lnTo>
                    <a:pt x="1218711" y="407004"/>
                  </a:lnTo>
                  <a:lnTo>
                    <a:pt x="1174506" y="433944"/>
                  </a:lnTo>
                  <a:lnTo>
                    <a:pt x="1130472" y="461480"/>
                  </a:lnTo>
                  <a:lnTo>
                    <a:pt x="1086628" y="489596"/>
                  </a:lnTo>
                  <a:lnTo>
                    <a:pt x="1042994" y="518278"/>
                  </a:lnTo>
                  <a:lnTo>
                    <a:pt x="999591" y="547510"/>
                  </a:lnTo>
                  <a:lnTo>
                    <a:pt x="956439" y="577276"/>
                  </a:lnTo>
                  <a:lnTo>
                    <a:pt x="913557" y="607562"/>
                  </a:lnTo>
                  <a:lnTo>
                    <a:pt x="870965" y="638353"/>
                  </a:lnTo>
                  <a:lnTo>
                    <a:pt x="828683" y="669633"/>
                  </a:lnTo>
                  <a:lnTo>
                    <a:pt x="786732" y="701386"/>
                  </a:lnTo>
                  <a:lnTo>
                    <a:pt x="745131" y="733599"/>
                  </a:lnTo>
                  <a:lnTo>
                    <a:pt x="703901" y="766254"/>
                  </a:lnTo>
                  <a:lnTo>
                    <a:pt x="663060" y="799338"/>
                  </a:lnTo>
                  <a:lnTo>
                    <a:pt x="622630" y="832835"/>
                  </a:lnTo>
                  <a:lnTo>
                    <a:pt x="582630" y="866729"/>
                  </a:lnTo>
                  <a:lnTo>
                    <a:pt x="543080" y="901006"/>
                  </a:lnTo>
                  <a:lnTo>
                    <a:pt x="503999" y="935651"/>
                  </a:lnTo>
                  <a:lnTo>
                    <a:pt x="465409" y="970647"/>
                  </a:lnTo>
                  <a:lnTo>
                    <a:pt x="427329" y="1005980"/>
                  </a:lnTo>
                  <a:lnTo>
                    <a:pt x="389779" y="1041634"/>
                  </a:lnTo>
                  <a:lnTo>
                    <a:pt x="352779" y="1077595"/>
                  </a:lnTo>
                  <a:lnTo>
                    <a:pt x="316348" y="1113846"/>
                  </a:lnTo>
                  <a:lnTo>
                    <a:pt x="280507" y="1150374"/>
                  </a:lnTo>
                  <a:lnTo>
                    <a:pt x="245276" y="1187162"/>
                  </a:lnTo>
                  <a:lnTo>
                    <a:pt x="210675" y="1224195"/>
                  </a:lnTo>
                  <a:lnTo>
                    <a:pt x="176724" y="1261459"/>
                  </a:lnTo>
                  <a:lnTo>
                    <a:pt x="143442" y="1298937"/>
                  </a:lnTo>
                  <a:lnTo>
                    <a:pt x="110850" y="1336615"/>
                  </a:lnTo>
                  <a:lnTo>
                    <a:pt x="78967" y="1374477"/>
                  </a:lnTo>
                  <a:lnTo>
                    <a:pt x="47814" y="1412509"/>
                  </a:lnTo>
                  <a:lnTo>
                    <a:pt x="17411" y="1450694"/>
                  </a:lnTo>
                  <a:lnTo>
                    <a:pt x="0" y="1473211"/>
                  </a:lnTo>
                  <a:lnTo>
                    <a:pt x="2176354" y="1473211"/>
                  </a:lnTo>
                  <a:lnTo>
                    <a:pt x="2176354"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chemeClr val="dk1"/>
                </a:solidFill>
                <a:latin typeface="Calibri"/>
                <a:ea typeface="Calibri"/>
                <a:cs typeface="Calibri"/>
                <a:sym typeface="Calibri"/>
              </a:endParaRPr>
            </a:p>
          </p:txBody>
        </p:sp>
        <p:pic>
          <p:nvPicPr>
            <p:cNvPr id="260" name="Google Shape;260;p26"/>
            <p:cNvPicPr preferRelativeResize="0"/>
            <p:nvPr/>
          </p:nvPicPr>
          <p:blipFill rotWithShape="1">
            <a:blip r:embed="rId3">
              <a:alphaModFix/>
            </a:blip>
            <a:srcRect b="0" l="0" r="0" t="0"/>
            <a:stretch/>
          </p:blipFill>
          <p:spPr>
            <a:xfrm>
              <a:off x="10844110" y="6183236"/>
              <a:ext cx="1191755" cy="502906"/>
            </a:xfrm>
            <a:prstGeom prst="rect">
              <a:avLst/>
            </a:prstGeom>
            <a:noFill/>
            <a:ln>
              <a:noFill/>
            </a:ln>
          </p:spPr>
        </p:pic>
      </p:grpSp>
      <p:sp>
        <p:nvSpPr>
          <p:cNvPr id="261" name="Google Shape;261;p26"/>
          <p:cNvSpPr txBox="1"/>
          <p:nvPr/>
        </p:nvSpPr>
        <p:spPr>
          <a:xfrm>
            <a:off x="708917" y="339596"/>
            <a:ext cx="113268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1" i="0" lang="en-NA" sz="4800" u="none" cap="none" strike="noStrike">
                <a:solidFill>
                  <a:srgbClr val="10497E"/>
                </a:solidFill>
                <a:latin typeface="Century Gothic"/>
                <a:ea typeface="Century Gothic"/>
                <a:cs typeface="Century Gothic"/>
                <a:sym typeface="Century Gothic"/>
              </a:rPr>
              <a:t>KNOW HOW</a:t>
            </a:r>
            <a:endParaRPr b="0" i="0" sz="1400" u="none" cap="none" strike="noStrike">
              <a:solidFill>
                <a:srgbClr val="000000"/>
              </a:solidFill>
              <a:latin typeface="Arial"/>
              <a:ea typeface="Arial"/>
              <a:cs typeface="Arial"/>
              <a:sym typeface="Arial"/>
            </a:endParaRPr>
          </a:p>
        </p:txBody>
      </p:sp>
      <p:pic>
        <p:nvPicPr>
          <p:cNvPr id="262" name="Google Shape;262;p26"/>
          <p:cNvPicPr preferRelativeResize="0"/>
          <p:nvPr/>
        </p:nvPicPr>
        <p:blipFill rotWithShape="1">
          <a:blip r:embed="rId4">
            <a:alphaModFix/>
          </a:blip>
          <a:srcRect b="0" l="0" r="0" t="0"/>
          <a:stretch/>
        </p:blipFill>
        <p:spPr>
          <a:xfrm>
            <a:off x="2244738" y="1173359"/>
            <a:ext cx="7263336" cy="4452741"/>
          </a:xfrm>
          <a:prstGeom prst="rect">
            <a:avLst/>
          </a:prstGeom>
          <a:noFill/>
          <a:ln>
            <a:noFill/>
          </a:ln>
        </p:spPr>
      </p:pic>
      <p:sp>
        <p:nvSpPr>
          <p:cNvPr id="263" name="Google Shape;263;p26"/>
          <p:cNvSpPr txBox="1"/>
          <p:nvPr/>
        </p:nvSpPr>
        <p:spPr>
          <a:xfrm>
            <a:off x="181545" y="5717890"/>
            <a:ext cx="10655400" cy="92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NA" sz="2700" u="none" cap="none" strike="noStrike">
                <a:solidFill>
                  <a:srgbClr val="10497E"/>
                </a:solidFill>
                <a:latin typeface="Century Gothic"/>
                <a:ea typeface="Century Gothic"/>
                <a:cs typeface="Century Gothic"/>
                <a:sym typeface="Century Gothic"/>
              </a:rPr>
              <a:t>It is about having to know how to do different complementary things </a:t>
            </a:r>
            <a:endParaRPr i="0" sz="13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pic>
        <p:nvPicPr>
          <p:cNvPr id="269" name="Google Shape;269;p27"/>
          <p:cNvPicPr preferRelativeResize="0"/>
          <p:nvPr/>
        </p:nvPicPr>
        <p:blipFill rotWithShape="1">
          <a:blip r:embed="rId3">
            <a:alphaModFix/>
          </a:blip>
          <a:srcRect b="0" l="0" r="0" t="0"/>
          <a:stretch/>
        </p:blipFill>
        <p:spPr>
          <a:xfrm>
            <a:off x="2091527" y="1775028"/>
            <a:ext cx="7767746" cy="4865306"/>
          </a:xfrm>
          <a:prstGeom prst="rect">
            <a:avLst/>
          </a:prstGeom>
          <a:noFill/>
          <a:ln>
            <a:noFill/>
          </a:ln>
        </p:spPr>
      </p:pic>
      <p:grpSp>
        <p:nvGrpSpPr>
          <p:cNvPr id="270" name="Google Shape;270;p27"/>
          <p:cNvGrpSpPr/>
          <p:nvPr/>
        </p:nvGrpSpPr>
        <p:grpSpPr>
          <a:xfrm>
            <a:off x="1" y="5378621"/>
            <a:ext cx="12192424" cy="1508575"/>
            <a:chOff x="0" y="5350046"/>
            <a:chExt cx="12192424" cy="1508575"/>
          </a:xfrm>
        </p:grpSpPr>
        <p:sp>
          <p:nvSpPr>
            <p:cNvPr id="271" name="Google Shape;271;p27"/>
            <p:cNvSpPr/>
            <p:nvPr/>
          </p:nvSpPr>
          <p:spPr>
            <a:xfrm>
              <a:off x="0" y="6611759"/>
              <a:ext cx="12192000" cy="246379"/>
            </a:xfrm>
            <a:custGeom>
              <a:rect b="b" l="l" r="r" t="t"/>
              <a:pathLst>
                <a:path extrusionOk="0" h="246379" w="12192000">
                  <a:moveTo>
                    <a:pt x="12192000" y="0"/>
                  </a:moveTo>
                  <a:lnTo>
                    <a:pt x="0" y="0"/>
                  </a:lnTo>
                  <a:lnTo>
                    <a:pt x="0" y="246240"/>
                  </a:lnTo>
                  <a:lnTo>
                    <a:pt x="12192000" y="246240"/>
                  </a:lnTo>
                  <a:lnTo>
                    <a:pt x="12192000" y="0"/>
                  </a:lnTo>
                  <a:close/>
                </a:path>
              </a:pathLst>
            </a:custGeom>
            <a:solidFill>
              <a:srgbClr val="10497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chemeClr val="dk1"/>
                </a:solidFill>
                <a:latin typeface="Calibri"/>
                <a:ea typeface="Calibri"/>
                <a:cs typeface="Calibri"/>
                <a:sym typeface="Calibri"/>
              </a:endParaRPr>
            </a:p>
          </p:txBody>
        </p:sp>
        <p:sp>
          <p:nvSpPr>
            <p:cNvPr id="272" name="Google Shape;272;p27"/>
            <p:cNvSpPr/>
            <p:nvPr/>
          </p:nvSpPr>
          <p:spPr>
            <a:xfrm>
              <a:off x="9665573" y="5350046"/>
              <a:ext cx="2526665" cy="1508125"/>
            </a:xfrm>
            <a:custGeom>
              <a:rect b="b" l="l" r="r" t="t"/>
              <a:pathLst>
                <a:path extrusionOk="0" h="1508125" w="2526665">
                  <a:moveTo>
                    <a:pt x="2521653" y="0"/>
                  </a:moveTo>
                  <a:lnTo>
                    <a:pt x="2477176" y="5314"/>
                  </a:lnTo>
                  <a:lnTo>
                    <a:pt x="2432555" y="11353"/>
                  </a:lnTo>
                  <a:lnTo>
                    <a:pt x="2387803" y="18111"/>
                  </a:lnTo>
                  <a:lnTo>
                    <a:pt x="2342931" y="25587"/>
                  </a:lnTo>
                  <a:lnTo>
                    <a:pt x="2297954" y="33774"/>
                  </a:lnTo>
                  <a:lnTo>
                    <a:pt x="2252883" y="42671"/>
                  </a:lnTo>
                  <a:lnTo>
                    <a:pt x="2207730" y="52272"/>
                  </a:lnTo>
                  <a:lnTo>
                    <a:pt x="2162510" y="62574"/>
                  </a:lnTo>
                  <a:lnTo>
                    <a:pt x="2117233" y="73574"/>
                  </a:lnTo>
                  <a:lnTo>
                    <a:pt x="2071913" y="85267"/>
                  </a:lnTo>
                  <a:lnTo>
                    <a:pt x="2026562" y="97649"/>
                  </a:lnTo>
                  <a:lnTo>
                    <a:pt x="1981193" y="110716"/>
                  </a:lnTo>
                  <a:lnTo>
                    <a:pt x="1935819" y="124466"/>
                  </a:lnTo>
                  <a:lnTo>
                    <a:pt x="1890452" y="138893"/>
                  </a:lnTo>
                  <a:lnTo>
                    <a:pt x="1845104" y="153994"/>
                  </a:lnTo>
                  <a:lnTo>
                    <a:pt x="1799789" y="169766"/>
                  </a:lnTo>
                  <a:lnTo>
                    <a:pt x="1754518" y="186204"/>
                  </a:lnTo>
                  <a:lnTo>
                    <a:pt x="1709305" y="203304"/>
                  </a:lnTo>
                  <a:lnTo>
                    <a:pt x="1664161" y="221062"/>
                  </a:lnTo>
                  <a:lnTo>
                    <a:pt x="1619101" y="239476"/>
                  </a:lnTo>
                  <a:lnTo>
                    <a:pt x="1574135" y="258540"/>
                  </a:lnTo>
                  <a:lnTo>
                    <a:pt x="1529277" y="278252"/>
                  </a:lnTo>
                  <a:lnTo>
                    <a:pt x="1484540" y="298606"/>
                  </a:lnTo>
                  <a:lnTo>
                    <a:pt x="1439936" y="319600"/>
                  </a:lnTo>
                  <a:lnTo>
                    <a:pt x="1395477" y="341229"/>
                  </a:lnTo>
                  <a:lnTo>
                    <a:pt x="1351176" y="363490"/>
                  </a:lnTo>
                  <a:lnTo>
                    <a:pt x="1307046" y="386379"/>
                  </a:lnTo>
                  <a:lnTo>
                    <a:pt x="1263099" y="409892"/>
                  </a:lnTo>
                  <a:lnTo>
                    <a:pt x="1219348" y="434024"/>
                  </a:lnTo>
                  <a:lnTo>
                    <a:pt x="1175805" y="458773"/>
                  </a:lnTo>
                  <a:lnTo>
                    <a:pt x="1132484" y="484134"/>
                  </a:lnTo>
                  <a:lnTo>
                    <a:pt x="1089396" y="510104"/>
                  </a:lnTo>
                  <a:lnTo>
                    <a:pt x="1046554" y="536678"/>
                  </a:lnTo>
                  <a:lnTo>
                    <a:pt x="1003971" y="563853"/>
                  </a:lnTo>
                  <a:lnTo>
                    <a:pt x="961660" y="591625"/>
                  </a:lnTo>
                  <a:lnTo>
                    <a:pt x="919632" y="619990"/>
                  </a:lnTo>
                  <a:lnTo>
                    <a:pt x="877901" y="648945"/>
                  </a:lnTo>
                  <a:lnTo>
                    <a:pt x="836480" y="678484"/>
                  </a:lnTo>
                  <a:lnTo>
                    <a:pt x="795380" y="708605"/>
                  </a:lnTo>
                  <a:lnTo>
                    <a:pt x="754614" y="739304"/>
                  </a:lnTo>
                  <a:lnTo>
                    <a:pt x="714195" y="770577"/>
                  </a:lnTo>
                  <a:lnTo>
                    <a:pt x="674136" y="802419"/>
                  </a:lnTo>
                  <a:lnTo>
                    <a:pt x="634449" y="834828"/>
                  </a:lnTo>
                  <a:lnTo>
                    <a:pt x="595147" y="867798"/>
                  </a:lnTo>
                  <a:lnTo>
                    <a:pt x="556242" y="901328"/>
                  </a:lnTo>
                  <a:lnTo>
                    <a:pt x="517746" y="935411"/>
                  </a:lnTo>
                  <a:lnTo>
                    <a:pt x="479674" y="970046"/>
                  </a:lnTo>
                  <a:lnTo>
                    <a:pt x="442036" y="1005227"/>
                  </a:lnTo>
                  <a:lnTo>
                    <a:pt x="404846" y="1040951"/>
                  </a:lnTo>
                  <a:lnTo>
                    <a:pt x="368116" y="1077214"/>
                  </a:lnTo>
                  <a:lnTo>
                    <a:pt x="331859" y="1114013"/>
                  </a:lnTo>
                  <a:lnTo>
                    <a:pt x="296087" y="1151343"/>
                  </a:lnTo>
                  <a:lnTo>
                    <a:pt x="260813" y="1189200"/>
                  </a:lnTo>
                  <a:lnTo>
                    <a:pt x="226050" y="1227581"/>
                  </a:lnTo>
                  <a:lnTo>
                    <a:pt x="191810" y="1266482"/>
                  </a:lnTo>
                  <a:lnTo>
                    <a:pt x="158106" y="1305899"/>
                  </a:lnTo>
                  <a:lnTo>
                    <a:pt x="124950" y="1345828"/>
                  </a:lnTo>
                  <a:lnTo>
                    <a:pt x="92355" y="1386265"/>
                  </a:lnTo>
                  <a:lnTo>
                    <a:pt x="60334" y="1427207"/>
                  </a:lnTo>
                  <a:lnTo>
                    <a:pt x="28899" y="1468649"/>
                  </a:lnTo>
                  <a:lnTo>
                    <a:pt x="0" y="1507953"/>
                  </a:lnTo>
                  <a:lnTo>
                    <a:pt x="2526426" y="1507953"/>
                  </a:lnTo>
                  <a:lnTo>
                    <a:pt x="2526426" y="6528"/>
                  </a:lnTo>
                  <a:lnTo>
                    <a:pt x="2521653" y="0"/>
                  </a:lnTo>
                  <a:close/>
                </a:path>
              </a:pathLst>
            </a:custGeom>
            <a:solidFill>
              <a:srgbClr val="F1D04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chemeClr val="dk1"/>
                </a:solidFill>
                <a:latin typeface="Calibri"/>
                <a:ea typeface="Calibri"/>
                <a:cs typeface="Calibri"/>
                <a:sym typeface="Calibri"/>
              </a:endParaRPr>
            </a:p>
          </p:txBody>
        </p:sp>
        <p:sp>
          <p:nvSpPr>
            <p:cNvPr id="273" name="Google Shape;273;p27"/>
            <p:cNvSpPr/>
            <p:nvPr/>
          </p:nvSpPr>
          <p:spPr>
            <a:xfrm>
              <a:off x="10015645" y="5384787"/>
              <a:ext cx="2176779" cy="1473834"/>
            </a:xfrm>
            <a:custGeom>
              <a:rect b="b" l="l" r="r" t="t"/>
              <a:pathLst>
                <a:path extrusionOk="0" h="1473834" w="2176779">
                  <a:moveTo>
                    <a:pt x="2176354" y="0"/>
                  </a:moveTo>
                  <a:lnTo>
                    <a:pt x="2107889" y="16788"/>
                  </a:lnTo>
                  <a:lnTo>
                    <a:pt x="2064465" y="28612"/>
                  </a:lnTo>
                  <a:lnTo>
                    <a:pt x="2020812" y="41337"/>
                  </a:lnTo>
                  <a:lnTo>
                    <a:pt x="1976950" y="54947"/>
                  </a:lnTo>
                  <a:lnTo>
                    <a:pt x="1932900" y="69427"/>
                  </a:lnTo>
                  <a:lnTo>
                    <a:pt x="1888681" y="84762"/>
                  </a:lnTo>
                  <a:lnTo>
                    <a:pt x="1844313" y="100936"/>
                  </a:lnTo>
                  <a:lnTo>
                    <a:pt x="1799816" y="117935"/>
                  </a:lnTo>
                  <a:lnTo>
                    <a:pt x="1755210" y="135743"/>
                  </a:lnTo>
                  <a:lnTo>
                    <a:pt x="1710515" y="154345"/>
                  </a:lnTo>
                  <a:lnTo>
                    <a:pt x="1665751" y="173725"/>
                  </a:lnTo>
                  <a:lnTo>
                    <a:pt x="1620938" y="193869"/>
                  </a:lnTo>
                  <a:lnTo>
                    <a:pt x="1576096" y="214761"/>
                  </a:lnTo>
                  <a:lnTo>
                    <a:pt x="1531245" y="236386"/>
                  </a:lnTo>
                  <a:lnTo>
                    <a:pt x="1486405" y="258729"/>
                  </a:lnTo>
                  <a:lnTo>
                    <a:pt x="1441596" y="281774"/>
                  </a:lnTo>
                  <a:lnTo>
                    <a:pt x="1396838" y="305507"/>
                  </a:lnTo>
                  <a:lnTo>
                    <a:pt x="1352150" y="329911"/>
                  </a:lnTo>
                  <a:lnTo>
                    <a:pt x="1307553" y="354972"/>
                  </a:lnTo>
                  <a:lnTo>
                    <a:pt x="1263067" y="380675"/>
                  </a:lnTo>
                  <a:lnTo>
                    <a:pt x="1218711" y="407004"/>
                  </a:lnTo>
                  <a:lnTo>
                    <a:pt x="1174506" y="433944"/>
                  </a:lnTo>
                  <a:lnTo>
                    <a:pt x="1130472" y="461480"/>
                  </a:lnTo>
                  <a:lnTo>
                    <a:pt x="1086628" y="489596"/>
                  </a:lnTo>
                  <a:lnTo>
                    <a:pt x="1042994" y="518278"/>
                  </a:lnTo>
                  <a:lnTo>
                    <a:pt x="999591" y="547510"/>
                  </a:lnTo>
                  <a:lnTo>
                    <a:pt x="956439" y="577276"/>
                  </a:lnTo>
                  <a:lnTo>
                    <a:pt x="913557" y="607562"/>
                  </a:lnTo>
                  <a:lnTo>
                    <a:pt x="870965" y="638353"/>
                  </a:lnTo>
                  <a:lnTo>
                    <a:pt x="828683" y="669633"/>
                  </a:lnTo>
                  <a:lnTo>
                    <a:pt x="786732" y="701386"/>
                  </a:lnTo>
                  <a:lnTo>
                    <a:pt x="745131" y="733599"/>
                  </a:lnTo>
                  <a:lnTo>
                    <a:pt x="703901" y="766254"/>
                  </a:lnTo>
                  <a:lnTo>
                    <a:pt x="663060" y="799338"/>
                  </a:lnTo>
                  <a:lnTo>
                    <a:pt x="622630" y="832835"/>
                  </a:lnTo>
                  <a:lnTo>
                    <a:pt x="582630" y="866729"/>
                  </a:lnTo>
                  <a:lnTo>
                    <a:pt x="543080" y="901006"/>
                  </a:lnTo>
                  <a:lnTo>
                    <a:pt x="503999" y="935651"/>
                  </a:lnTo>
                  <a:lnTo>
                    <a:pt x="465409" y="970647"/>
                  </a:lnTo>
                  <a:lnTo>
                    <a:pt x="427329" y="1005980"/>
                  </a:lnTo>
                  <a:lnTo>
                    <a:pt x="389779" y="1041634"/>
                  </a:lnTo>
                  <a:lnTo>
                    <a:pt x="352779" y="1077595"/>
                  </a:lnTo>
                  <a:lnTo>
                    <a:pt x="316348" y="1113846"/>
                  </a:lnTo>
                  <a:lnTo>
                    <a:pt x="280507" y="1150374"/>
                  </a:lnTo>
                  <a:lnTo>
                    <a:pt x="245276" y="1187162"/>
                  </a:lnTo>
                  <a:lnTo>
                    <a:pt x="210675" y="1224195"/>
                  </a:lnTo>
                  <a:lnTo>
                    <a:pt x="176724" y="1261459"/>
                  </a:lnTo>
                  <a:lnTo>
                    <a:pt x="143442" y="1298937"/>
                  </a:lnTo>
                  <a:lnTo>
                    <a:pt x="110850" y="1336615"/>
                  </a:lnTo>
                  <a:lnTo>
                    <a:pt x="78967" y="1374477"/>
                  </a:lnTo>
                  <a:lnTo>
                    <a:pt x="47814" y="1412509"/>
                  </a:lnTo>
                  <a:lnTo>
                    <a:pt x="17411" y="1450694"/>
                  </a:lnTo>
                  <a:lnTo>
                    <a:pt x="0" y="1473211"/>
                  </a:lnTo>
                  <a:lnTo>
                    <a:pt x="2176354" y="1473211"/>
                  </a:lnTo>
                  <a:lnTo>
                    <a:pt x="2176354"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chemeClr val="dk1"/>
                </a:solidFill>
                <a:latin typeface="Calibri"/>
                <a:ea typeface="Calibri"/>
                <a:cs typeface="Calibri"/>
                <a:sym typeface="Calibri"/>
              </a:endParaRPr>
            </a:p>
          </p:txBody>
        </p:sp>
        <p:pic>
          <p:nvPicPr>
            <p:cNvPr id="274" name="Google Shape;274;p27"/>
            <p:cNvPicPr preferRelativeResize="0"/>
            <p:nvPr/>
          </p:nvPicPr>
          <p:blipFill rotWithShape="1">
            <a:blip r:embed="rId4">
              <a:alphaModFix/>
            </a:blip>
            <a:srcRect b="0" l="0" r="0" t="0"/>
            <a:stretch/>
          </p:blipFill>
          <p:spPr>
            <a:xfrm>
              <a:off x="10844110" y="6183236"/>
              <a:ext cx="1191755" cy="502906"/>
            </a:xfrm>
            <a:prstGeom prst="rect">
              <a:avLst/>
            </a:prstGeom>
            <a:noFill/>
            <a:ln>
              <a:noFill/>
            </a:ln>
          </p:spPr>
        </p:pic>
      </p:grpSp>
      <p:sp>
        <p:nvSpPr>
          <p:cNvPr id="275" name="Google Shape;275;p27"/>
          <p:cNvSpPr txBox="1"/>
          <p:nvPr/>
        </p:nvSpPr>
        <p:spPr>
          <a:xfrm>
            <a:off x="708917" y="176110"/>
            <a:ext cx="113268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1" i="0" lang="en-NA" sz="4800" u="none" cap="none" strike="noStrike">
                <a:solidFill>
                  <a:srgbClr val="10497E"/>
                </a:solidFill>
                <a:latin typeface="Century Gothic"/>
                <a:ea typeface="Century Gothic"/>
                <a:cs typeface="Century Gothic"/>
                <a:sym typeface="Century Gothic"/>
              </a:rPr>
              <a:t>HUMAN CAPITAL STORY</a:t>
            </a:r>
            <a:endParaRPr b="0" i="0" sz="1400" u="none" cap="none" strike="noStrike">
              <a:solidFill>
                <a:srgbClr val="000000"/>
              </a:solidFill>
              <a:latin typeface="Arial"/>
              <a:ea typeface="Arial"/>
              <a:cs typeface="Arial"/>
              <a:sym typeface="Arial"/>
            </a:endParaRPr>
          </a:p>
        </p:txBody>
      </p:sp>
      <p:sp>
        <p:nvSpPr>
          <p:cNvPr id="276" name="Google Shape;276;p27"/>
          <p:cNvSpPr txBox="1"/>
          <p:nvPr/>
        </p:nvSpPr>
        <p:spPr>
          <a:xfrm>
            <a:off x="2725846" y="1250923"/>
            <a:ext cx="72897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NA" sz="1800" u="none" cap="none" strike="noStrike">
                <a:solidFill>
                  <a:srgbClr val="10497E"/>
                </a:solidFill>
                <a:latin typeface="Century Gothic"/>
                <a:ea typeface="Century Gothic"/>
                <a:cs typeface="Century Gothic"/>
                <a:sym typeface="Century Gothic"/>
              </a:rPr>
              <a:t>Years of schooling of Thailand and Ghana as a function of time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pic>
        <p:nvPicPr>
          <p:cNvPr id="282" name="Google Shape;282;p28"/>
          <p:cNvPicPr preferRelativeResize="0"/>
          <p:nvPr/>
        </p:nvPicPr>
        <p:blipFill rotWithShape="1">
          <a:blip r:embed="rId3">
            <a:alphaModFix/>
          </a:blip>
          <a:srcRect b="0" l="0" r="0" t="0"/>
          <a:stretch/>
        </p:blipFill>
        <p:spPr>
          <a:xfrm>
            <a:off x="1422089" y="1382214"/>
            <a:ext cx="8828398" cy="5240749"/>
          </a:xfrm>
          <a:prstGeom prst="rect">
            <a:avLst/>
          </a:prstGeom>
          <a:noFill/>
          <a:ln>
            <a:noFill/>
          </a:ln>
        </p:spPr>
      </p:pic>
      <p:grpSp>
        <p:nvGrpSpPr>
          <p:cNvPr id="283" name="Google Shape;283;p28"/>
          <p:cNvGrpSpPr/>
          <p:nvPr/>
        </p:nvGrpSpPr>
        <p:grpSpPr>
          <a:xfrm>
            <a:off x="1" y="5378621"/>
            <a:ext cx="12192424" cy="1508575"/>
            <a:chOff x="0" y="5350046"/>
            <a:chExt cx="12192424" cy="1508575"/>
          </a:xfrm>
        </p:grpSpPr>
        <p:sp>
          <p:nvSpPr>
            <p:cNvPr id="284" name="Google Shape;284;p28"/>
            <p:cNvSpPr/>
            <p:nvPr/>
          </p:nvSpPr>
          <p:spPr>
            <a:xfrm>
              <a:off x="0" y="6611759"/>
              <a:ext cx="12192000" cy="246379"/>
            </a:xfrm>
            <a:custGeom>
              <a:rect b="b" l="l" r="r" t="t"/>
              <a:pathLst>
                <a:path extrusionOk="0" h="246379" w="12192000">
                  <a:moveTo>
                    <a:pt x="12192000" y="0"/>
                  </a:moveTo>
                  <a:lnTo>
                    <a:pt x="0" y="0"/>
                  </a:lnTo>
                  <a:lnTo>
                    <a:pt x="0" y="246240"/>
                  </a:lnTo>
                  <a:lnTo>
                    <a:pt x="12192000" y="246240"/>
                  </a:lnTo>
                  <a:lnTo>
                    <a:pt x="12192000" y="0"/>
                  </a:lnTo>
                  <a:close/>
                </a:path>
              </a:pathLst>
            </a:custGeom>
            <a:solidFill>
              <a:srgbClr val="10497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chemeClr val="dk1"/>
                </a:solidFill>
                <a:latin typeface="Calibri"/>
                <a:ea typeface="Calibri"/>
                <a:cs typeface="Calibri"/>
                <a:sym typeface="Calibri"/>
              </a:endParaRPr>
            </a:p>
          </p:txBody>
        </p:sp>
        <p:sp>
          <p:nvSpPr>
            <p:cNvPr id="285" name="Google Shape;285;p28"/>
            <p:cNvSpPr/>
            <p:nvPr/>
          </p:nvSpPr>
          <p:spPr>
            <a:xfrm>
              <a:off x="9665573" y="5350046"/>
              <a:ext cx="2526665" cy="1508125"/>
            </a:xfrm>
            <a:custGeom>
              <a:rect b="b" l="l" r="r" t="t"/>
              <a:pathLst>
                <a:path extrusionOk="0" h="1508125" w="2526665">
                  <a:moveTo>
                    <a:pt x="2521653" y="0"/>
                  </a:moveTo>
                  <a:lnTo>
                    <a:pt x="2477176" y="5314"/>
                  </a:lnTo>
                  <a:lnTo>
                    <a:pt x="2432555" y="11353"/>
                  </a:lnTo>
                  <a:lnTo>
                    <a:pt x="2387803" y="18111"/>
                  </a:lnTo>
                  <a:lnTo>
                    <a:pt x="2342931" y="25587"/>
                  </a:lnTo>
                  <a:lnTo>
                    <a:pt x="2297954" y="33774"/>
                  </a:lnTo>
                  <a:lnTo>
                    <a:pt x="2252883" y="42671"/>
                  </a:lnTo>
                  <a:lnTo>
                    <a:pt x="2207730" y="52272"/>
                  </a:lnTo>
                  <a:lnTo>
                    <a:pt x="2162510" y="62574"/>
                  </a:lnTo>
                  <a:lnTo>
                    <a:pt x="2117233" y="73574"/>
                  </a:lnTo>
                  <a:lnTo>
                    <a:pt x="2071913" y="85267"/>
                  </a:lnTo>
                  <a:lnTo>
                    <a:pt x="2026562" y="97649"/>
                  </a:lnTo>
                  <a:lnTo>
                    <a:pt x="1981193" y="110716"/>
                  </a:lnTo>
                  <a:lnTo>
                    <a:pt x="1935819" y="124466"/>
                  </a:lnTo>
                  <a:lnTo>
                    <a:pt x="1890452" y="138893"/>
                  </a:lnTo>
                  <a:lnTo>
                    <a:pt x="1845104" y="153994"/>
                  </a:lnTo>
                  <a:lnTo>
                    <a:pt x="1799789" y="169766"/>
                  </a:lnTo>
                  <a:lnTo>
                    <a:pt x="1754518" y="186204"/>
                  </a:lnTo>
                  <a:lnTo>
                    <a:pt x="1709305" y="203304"/>
                  </a:lnTo>
                  <a:lnTo>
                    <a:pt x="1664161" y="221062"/>
                  </a:lnTo>
                  <a:lnTo>
                    <a:pt x="1619101" y="239476"/>
                  </a:lnTo>
                  <a:lnTo>
                    <a:pt x="1574135" y="258540"/>
                  </a:lnTo>
                  <a:lnTo>
                    <a:pt x="1529277" y="278252"/>
                  </a:lnTo>
                  <a:lnTo>
                    <a:pt x="1484540" y="298606"/>
                  </a:lnTo>
                  <a:lnTo>
                    <a:pt x="1439936" y="319600"/>
                  </a:lnTo>
                  <a:lnTo>
                    <a:pt x="1395477" y="341229"/>
                  </a:lnTo>
                  <a:lnTo>
                    <a:pt x="1351176" y="363490"/>
                  </a:lnTo>
                  <a:lnTo>
                    <a:pt x="1307046" y="386379"/>
                  </a:lnTo>
                  <a:lnTo>
                    <a:pt x="1263099" y="409892"/>
                  </a:lnTo>
                  <a:lnTo>
                    <a:pt x="1219348" y="434024"/>
                  </a:lnTo>
                  <a:lnTo>
                    <a:pt x="1175805" y="458773"/>
                  </a:lnTo>
                  <a:lnTo>
                    <a:pt x="1132484" y="484134"/>
                  </a:lnTo>
                  <a:lnTo>
                    <a:pt x="1089396" y="510104"/>
                  </a:lnTo>
                  <a:lnTo>
                    <a:pt x="1046554" y="536678"/>
                  </a:lnTo>
                  <a:lnTo>
                    <a:pt x="1003971" y="563853"/>
                  </a:lnTo>
                  <a:lnTo>
                    <a:pt x="961660" y="591625"/>
                  </a:lnTo>
                  <a:lnTo>
                    <a:pt x="919632" y="619990"/>
                  </a:lnTo>
                  <a:lnTo>
                    <a:pt x="877901" y="648945"/>
                  </a:lnTo>
                  <a:lnTo>
                    <a:pt x="836480" y="678484"/>
                  </a:lnTo>
                  <a:lnTo>
                    <a:pt x="795380" y="708605"/>
                  </a:lnTo>
                  <a:lnTo>
                    <a:pt x="754614" y="739304"/>
                  </a:lnTo>
                  <a:lnTo>
                    <a:pt x="714195" y="770577"/>
                  </a:lnTo>
                  <a:lnTo>
                    <a:pt x="674136" y="802419"/>
                  </a:lnTo>
                  <a:lnTo>
                    <a:pt x="634449" y="834828"/>
                  </a:lnTo>
                  <a:lnTo>
                    <a:pt x="595147" y="867798"/>
                  </a:lnTo>
                  <a:lnTo>
                    <a:pt x="556242" y="901328"/>
                  </a:lnTo>
                  <a:lnTo>
                    <a:pt x="517746" y="935411"/>
                  </a:lnTo>
                  <a:lnTo>
                    <a:pt x="479674" y="970046"/>
                  </a:lnTo>
                  <a:lnTo>
                    <a:pt x="442036" y="1005227"/>
                  </a:lnTo>
                  <a:lnTo>
                    <a:pt x="404846" y="1040951"/>
                  </a:lnTo>
                  <a:lnTo>
                    <a:pt x="368116" y="1077214"/>
                  </a:lnTo>
                  <a:lnTo>
                    <a:pt x="331859" y="1114013"/>
                  </a:lnTo>
                  <a:lnTo>
                    <a:pt x="296087" y="1151343"/>
                  </a:lnTo>
                  <a:lnTo>
                    <a:pt x="260813" y="1189200"/>
                  </a:lnTo>
                  <a:lnTo>
                    <a:pt x="226050" y="1227581"/>
                  </a:lnTo>
                  <a:lnTo>
                    <a:pt x="191810" y="1266482"/>
                  </a:lnTo>
                  <a:lnTo>
                    <a:pt x="158106" y="1305899"/>
                  </a:lnTo>
                  <a:lnTo>
                    <a:pt x="124950" y="1345828"/>
                  </a:lnTo>
                  <a:lnTo>
                    <a:pt x="92355" y="1386265"/>
                  </a:lnTo>
                  <a:lnTo>
                    <a:pt x="60334" y="1427207"/>
                  </a:lnTo>
                  <a:lnTo>
                    <a:pt x="28899" y="1468649"/>
                  </a:lnTo>
                  <a:lnTo>
                    <a:pt x="0" y="1507953"/>
                  </a:lnTo>
                  <a:lnTo>
                    <a:pt x="2526426" y="1507953"/>
                  </a:lnTo>
                  <a:lnTo>
                    <a:pt x="2526426" y="6528"/>
                  </a:lnTo>
                  <a:lnTo>
                    <a:pt x="2521653" y="0"/>
                  </a:lnTo>
                  <a:close/>
                </a:path>
              </a:pathLst>
            </a:custGeom>
            <a:solidFill>
              <a:srgbClr val="F1D04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chemeClr val="dk1"/>
                </a:solidFill>
                <a:latin typeface="Calibri"/>
                <a:ea typeface="Calibri"/>
                <a:cs typeface="Calibri"/>
                <a:sym typeface="Calibri"/>
              </a:endParaRPr>
            </a:p>
          </p:txBody>
        </p:sp>
        <p:sp>
          <p:nvSpPr>
            <p:cNvPr id="286" name="Google Shape;286;p28"/>
            <p:cNvSpPr/>
            <p:nvPr/>
          </p:nvSpPr>
          <p:spPr>
            <a:xfrm>
              <a:off x="10015645" y="5384787"/>
              <a:ext cx="2176779" cy="1473834"/>
            </a:xfrm>
            <a:custGeom>
              <a:rect b="b" l="l" r="r" t="t"/>
              <a:pathLst>
                <a:path extrusionOk="0" h="1473834" w="2176779">
                  <a:moveTo>
                    <a:pt x="2176354" y="0"/>
                  </a:moveTo>
                  <a:lnTo>
                    <a:pt x="2107889" y="16788"/>
                  </a:lnTo>
                  <a:lnTo>
                    <a:pt x="2064465" y="28612"/>
                  </a:lnTo>
                  <a:lnTo>
                    <a:pt x="2020812" y="41337"/>
                  </a:lnTo>
                  <a:lnTo>
                    <a:pt x="1976950" y="54947"/>
                  </a:lnTo>
                  <a:lnTo>
                    <a:pt x="1932900" y="69427"/>
                  </a:lnTo>
                  <a:lnTo>
                    <a:pt x="1888681" y="84762"/>
                  </a:lnTo>
                  <a:lnTo>
                    <a:pt x="1844313" y="100936"/>
                  </a:lnTo>
                  <a:lnTo>
                    <a:pt x="1799816" y="117935"/>
                  </a:lnTo>
                  <a:lnTo>
                    <a:pt x="1755210" y="135743"/>
                  </a:lnTo>
                  <a:lnTo>
                    <a:pt x="1710515" y="154345"/>
                  </a:lnTo>
                  <a:lnTo>
                    <a:pt x="1665751" y="173725"/>
                  </a:lnTo>
                  <a:lnTo>
                    <a:pt x="1620938" y="193869"/>
                  </a:lnTo>
                  <a:lnTo>
                    <a:pt x="1576096" y="214761"/>
                  </a:lnTo>
                  <a:lnTo>
                    <a:pt x="1531245" y="236386"/>
                  </a:lnTo>
                  <a:lnTo>
                    <a:pt x="1486405" y="258729"/>
                  </a:lnTo>
                  <a:lnTo>
                    <a:pt x="1441596" y="281774"/>
                  </a:lnTo>
                  <a:lnTo>
                    <a:pt x="1396838" y="305507"/>
                  </a:lnTo>
                  <a:lnTo>
                    <a:pt x="1352150" y="329911"/>
                  </a:lnTo>
                  <a:lnTo>
                    <a:pt x="1307553" y="354972"/>
                  </a:lnTo>
                  <a:lnTo>
                    <a:pt x="1263067" y="380675"/>
                  </a:lnTo>
                  <a:lnTo>
                    <a:pt x="1218711" y="407004"/>
                  </a:lnTo>
                  <a:lnTo>
                    <a:pt x="1174506" y="433944"/>
                  </a:lnTo>
                  <a:lnTo>
                    <a:pt x="1130472" y="461480"/>
                  </a:lnTo>
                  <a:lnTo>
                    <a:pt x="1086628" y="489596"/>
                  </a:lnTo>
                  <a:lnTo>
                    <a:pt x="1042994" y="518278"/>
                  </a:lnTo>
                  <a:lnTo>
                    <a:pt x="999591" y="547510"/>
                  </a:lnTo>
                  <a:lnTo>
                    <a:pt x="956439" y="577276"/>
                  </a:lnTo>
                  <a:lnTo>
                    <a:pt x="913557" y="607562"/>
                  </a:lnTo>
                  <a:lnTo>
                    <a:pt x="870965" y="638353"/>
                  </a:lnTo>
                  <a:lnTo>
                    <a:pt x="828683" y="669633"/>
                  </a:lnTo>
                  <a:lnTo>
                    <a:pt x="786732" y="701386"/>
                  </a:lnTo>
                  <a:lnTo>
                    <a:pt x="745131" y="733599"/>
                  </a:lnTo>
                  <a:lnTo>
                    <a:pt x="703901" y="766254"/>
                  </a:lnTo>
                  <a:lnTo>
                    <a:pt x="663060" y="799338"/>
                  </a:lnTo>
                  <a:lnTo>
                    <a:pt x="622630" y="832835"/>
                  </a:lnTo>
                  <a:lnTo>
                    <a:pt x="582630" y="866729"/>
                  </a:lnTo>
                  <a:lnTo>
                    <a:pt x="543080" y="901006"/>
                  </a:lnTo>
                  <a:lnTo>
                    <a:pt x="503999" y="935651"/>
                  </a:lnTo>
                  <a:lnTo>
                    <a:pt x="465409" y="970647"/>
                  </a:lnTo>
                  <a:lnTo>
                    <a:pt x="427329" y="1005980"/>
                  </a:lnTo>
                  <a:lnTo>
                    <a:pt x="389779" y="1041634"/>
                  </a:lnTo>
                  <a:lnTo>
                    <a:pt x="352779" y="1077595"/>
                  </a:lnTo>
                  <a:lnTo>
                    <a:pt x="316348" y="1113846"/>
                  </a:lnTo>
                  <a:lnTo>
                    <a:pt x="280507" y="1150374"/>
                  </a:lnTo>
                  <a:lnTo>
                    <a:pt x="245276" y="1187162"/>
                  </a:lnTo>
                  <a:lnTo>
                    <a:pt x="210675" y="1224195"/>
                  </a:lnTo>
                  <a:lnTo>
                    <a:pt x="176724" y="1261459"/>
                  </a:lnTo>
                  <a:lnTo>
                    <a:pt x="143442" y="1298937"/>
                  </a:lnTo>
                  <a:lnTo>
                    <a:pt x="110850" y="1336615"/>
                  </a:lnTo>
                  <a:lnTo>
                    <a:pt x="78967" y="1374477"/>
                  </a:lnTo>
                  <a:lnTo>
                    <a:pt x="47814" y="1412509"/>
                  </a:lnTo>
                  <a:lnTo>
                    <a:pt x="17411" y="1450694"/>
                  </a:lnTo>
                  <a:lnTo>
                    <a:pt x="0" y="1473211"/>
                  </a:lnTo>
                  <a:lnTo>
                    <a:pt x="2176354" y="1473211"/>
                  </a:lnTo>
                  <a:lnTo>
                    <a:pt x="2176354"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chemeClr val="dk1"/>
                </a:solidFill>
                <a:latin typeface="Calibri"/>
                <a:ea typeface="Calibri"/>
                <a:cs typeface="Calibri"/>
                <a:sym typeface="Calibri"/>
              </a:endParaRPr>
            </a:p>
          </p:txBody>
        </p:sp>
        <p:pic>
          <p:nvPicPr>
            <p:cNvPr id="287" name="Google Shape;287;p28"/>
            <p:cNvPicPr preferRelativeResize="0"/>
            <p:nvPr/>
          </p:nvPicPr>
          <p:blipFill rotWithShape="1">
            <a:blip r:embed="rId4">
              <a:alphaModFix/>
            </a:blip>
            <a:srcRect b="0" l="0" r="0" t="0"/>
            <a:stretch/>
          </p:blipFill>
          <p:spPr>
            <a:xfrm>
              <a:off x="10844110" y="6183236"/>
              <a:ext cx="1191755" cy="502906"/>
            </a:xfrm>
            <a:prstGeom prst="rect">
              <a:avLst/>
            </a:prstGeom>
            <a:noFill/>
            <a:ln>
              <a:noFill/>
            </a:ln>
          </p:spPr>
        </p:pic>
      </p:grpSp>
      <p:sp>
        <p:nvSpPr>
          <p:cNvPr id="288" name="Google Shape;288;p28"/>
          <p:cNvSpPr txBox="1"/>
          <p:nvPr/>
        </p:nvSpPr>
        <p:spPr>
          <a:xfrm>
            <a:off x="708917" y="176110"/>
            <a:ext cx="113268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1" i="0" lang="en-NA" sz="4800" u="none" cap="none" strike="noStrike">
                <a:solidFill>
                  <a:srgbClr val="10497E"/>
                </a:solidFill>
                <a:latin typeface="Century Gothic"/>
                <a:ea typeface="Century Gothic"/>
                <a:cs typeface="Century Gothic"/>
                <a:sym typeface="Century Gothic"/>
              </a:rPr>
              <a:t>DIVERGENCE</a:t>
            </a:r>
            <a:endParaRPr b="0" i="0" sz="1400" u="none" cap="none" strike="noStrike">
              <a:solidFill>
                <a:srgbClr val="000000"/>
              </a:solidFill>
              <a:latin typeface="Arial"/>
              <a:ea typeface="Arial"/>
              <a:cs typeface="Arial"/>
              <a:sym typeface="Arial"/>
            </a:endParaRPr>
          </a:p>
        </p:txBody>
      </p:sp>
      <p:sp>
        <p:nvSpPr>
          <p:cNvPr id="289" name="Google Shape;289;p28"/>
          <p:cNvSpPr txBox="1"/>
          <p:nvPr/>
        </p:nvSpPr>
        <p:spPr>
          <a:xfrm>
            <a:off x="3048000" y="1121675"/>
            <a:ext cx="60960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NA" sz="1800" u="none" cap="none" strike="noStrike">
                <a:solidFill>
                  <a:srgbClr val="10497E"/>
                </a:solidFill>
                <a:latin typeface="Century Gothic"/>
                <a:ea typeface="Century Gothic"/>
                <a:cs typeface="Century Gothic"/>
                <a:sym typeface="Century Gothic"/>
              </a:rPr>
              <a:t>Evolution of the GDP per capita of Thailand and Ghana as a function of time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grpSp>
        <p:nvGrpSpPr>
          <p:cNvPr id="295" name="Google Shape;295;p29"/>
          <p:cNvGrpSpPr/>
          <p:nvPr/>
        </p:nvGrpSpPr>
        <p:grpSpPr>
          <a:xfrm>
            <a:off x="1" y="5378621"/>
            <a:ext cx="12192424" cy="1508575"/>
            <a:chOff x="0" y="5350046"/>
            <a:chExt cx="12192424" cy="1508575"/>
          </a:xfrm>
        </p:grpSpPr>
        <p:sp>
          <p:nvSpPr>
            <p:cNvPr id="296" name="Google Shape;296;p29"/>
            <p:cNvSpPr/>
            <p:nvPr/>
          </p:nvSpPr>
          <p:spPr>
            <a:xfrm>
              <a:off x="0" y="6611759"/>
              <a:ext cx="12192000" cy="246379"/>
            </a:xfrm>
            <a:custGeom>
              <a:rect b="b" l="l" r="r" t="t"/>
              <a:pathLst>
                <a:path extrusionOk="0" h="246379" w="12192000">
                  <a:moveTo>
                    <a:pt x="12192000" y="0"/>
                  </a:moveTo>
                  <a:lnTo>
                    <a:pt x="0" y="0"/>
                  </a:lnTo>
                  <a:lnTo>
                    <a:pt x="0" y="246240"/>
                  </a:lnTo>
                  <a:lnTo>
                    <a:pt x="12192000" y="246240"/>
                  </a:lnTo>
                  <a:lnTo>
                    <a:pt x="12192000" y="0"/>
                  </a:lnTo>
                  <a:close/>
                </a:path>
              </a:pathLst>
            </a:custGeom>
            <a:solidFill>
              <a:srgbClr val="10497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chemeClr val="dk1"/>
                </a:solidFill>
                <a:latin typeface="Calibri"/>
                <a:ea typeface="Calibri"/>
                <a:cs typeface="Calibri"/>
                <a:sym typeface="Calibri"/>
              </a:endParaRPr>
            </a:p>
          </p:txBody>
        </p:sp>
        <p:sp>
          <p:nvSpPr>
            <p:cNvPr id="297" name="Google Shape;297;p29"/>
            <p:cNvSpPr/>
            <p:nvPr/>
          </p:nvSpPr>
          <p:spPr>
            <a:xfrm>
              <a:off x="9665573" y="5350046"/>
              <a:ext cx="2526665" cy="1508125"/>
            </a:xfrm>
            <a:custGeom>
              <a:rect b="b" l="l" r="r" t="t"/>
              <a:pathLst>
                <a:path extrusionOk="0" h="1508125" w="2526665">
                  <a:moveTo>
                    <a:pt x="2521653" y="0"/>
                  </a:moveTo>
                  <a:lnTo>
                    <a:pt x="2477176" y="5314"/>
                  </a:lnTo>
                  <a:lnTo>
                    <a:pt x="2432555" y="11353"/>
                  </a:lnTo>
                  <a:lnTo>
                    <a:pt x="2387803" y="18111"/>
                  </a:lnTo>
                  <a:lnTo>
                    <a:pt x="2342931" y="25587"/>
                  </a:lnTo>
                  <a:lnTo>
                    <a:pt x="2297954" y="33774"/>
                  </a:lnTo>
                  <a:lnTo>
                    <a:pt x="2252883" y="42671"/>
                  </a:lnTo>
                  <a:lnTo>
                    <a:pt x="2207730" y="52272"/>
                  </a:lnTo>
                  <a:lnTo>
                    <a:pt x="2162510" y="62574"/>
                  </a:lnTo>
                  <a:lnTo>
                    <a:pt x="2117233" y="73574"/>
                  </a:lnTo>
                  <a:lnTo>
                    <a:pt x="2071913" y="85267"/>
                  </a:lnTo>
                  <a:lnTo>
                    <a:pt x="2026562" y="97649"/>
                  </a:lnTo>
                  <a:lnTo>
                    <a:pt x="1981193" y="110716"/>
                  </a:lnTo>
                  <a:lnTo>
                    <a:pt x="1935819" y="124466"/>
                  </a:lnTo>
                  <a:lnTo>
                    <a:pt x="1890452" y="138893"/>
                  </a:lnTo>
                  <a:lnTo>
                    <a:pt x="1845104" y="153994"/>
                  </a:lnTo>
                  <a:lnTo>
                    <a:pt x="1799789" y="169766"/>
                  </a:lnTo>
                  <a:lnTo>
                    <a:pt x="1754518" y="186204"/>
                  </a:lnTo>
                  <a:lnTo>
                    <a:pt x="1709305" y="203304"/>
                  </a:lnTo>
                  <a:lnTo>
                    <a:pt x="1664161" y="221062"/>
                  </a:lnTo>
                  <a:lnTo>
                    <a:pt x="1619101" y="239476"/>
                  </a:lnTo>
                  <a:lnTo>
                    <a:pt x="1574135" y="258540"/>
                  </a:lnTo>
                  <a:lnTo>
                    <a:pt x="1529277" y="278252"/>
                  </a:lnTo>
                  <a:lnTo>
                    <a:pt x="1484540" y="298606"/>
                  </a:lnTo>
                  <a:lnTo>
                    <a:pt x="1439936" y="319600"/>
                  </a:lnTo>
                  <a:lnTo>
                    <a:pt x="1395477" y="341229"/>
                  </a:lnTo>
                  <a:lnTo>
                    <a:pt x="1351176" y="363490"/>
                  </a:lnTo>
                  <a:lnTo>
                    <a:pt x="1307046" y="386379"/>
                  </a:lnTo>
                  <a:lnTo>
                    <a:pt x="1263099" y="409892"/>
                  </a:lnTo>
                  <a:lnTo>
                    <a:pt x="1219348" y="434024"/>
                  </a:lnTo>
                  <a:lnTo>
                    <a:pt x="1175805" y="458773"/>
                  </a:lnTo>
                  <a:lnTo>
                    <a:pt x="1132484" y="484134"/>
                  </a:lnTo>
                  <a:lnTo>
                    <a:pt x="1089396" y="510104"/>
                  </a:lnTo>
                  <a:lnTo>
                    <a:pt x="1046554" y="536678"/>
                  </a:lnTo>
                  <a:lnTo>
                    <a:pt x="1003971" y="563853"/>
                  </a:lnTo>
                  <a:lnTo>
                    <a:pt x="961660" y="591625"/>
                  </a:lnTo>
                  <a:lnTo>
                    <a:pt x="919632" y="619990"/>
                  </a:lnTo>
                  <a:lnTo>
                    <a:pt x="877901" y="648945"/>
                  </a:lnTo>
                  <a:lnTo>
                    <a:pt x="836480" y="678484"/>
                  </a:lnTo>
                  <a:lnTo>
                    <a:pt x="795380" y="708605"/>
                  </a:lnTo>
                  <a:lnTo>
                    <a:pt x="754614" y="739304"/>
                  </a:lnTo>
                  <a:lnTo>
                    <a:pt x="714195" y="770577"/>
                  </a:lnTo>
                  <a:lnTo>
                    <a:pt x="674136" y="802419"/>
                  </a:lnTo>
                  <a:lnTo>
                    <a:pt x="634449" y="834828"/>
                  </a:lnTo>
                  <a:lnTo>
                    <a:pt x="595147" y="867798"/>
                  </a:lnTo>
                  <a:lnTo>
                    <a:pt x="556242" y="901328"/>
                  </a:lnTo>
                  <a:lnTo>
                    <a:pt x="517746" y="935411"/>
                  </a:lnTo>
                  <a:lnTo>
                    <a:pt x="479674" y="970046"/>
                  </a:lnTo>
                  <a:lnTo>
                    <a:pt x="442036" y="1005227"/>
                  </a:lnTo>
                  <a:lnTo>
                    <a:pt x="404846" y="1040951"/>
                  </a:lnTo>
                  <a:lnTo>
                    <a:pt x="368116" y="1077214"/>
                  </a:lnTo>
                  <a:lnTo>
                    <a:pt x="331859" y="1114013"/>
                  </a:lnTo>
                  <a:lnTo>
                    <a:pt x="296087" y="1151343"/>
                  </a:lnTo>
                  <a:lnTo>
                    <a:pt x="260813" y="1189200"/>
                  </a:lnTo>
                  <a:lnTo>
                    <a:pt x="226050" y="1227581"/>
                  </a:lnTo>
                  <a:lnTo>
                    <a:pt x="191810" y="1266482"/>
                  </a:lnTo>
                  <a:lnTo>
                    <a:pt x="158106" y="1305899"/>
                  </a:lnTo>
                  <a:lnTo>
                    <a:pt x="124950" y="1345828"/>
                  </a:lnTo>
                  <a:lnTo>
                    <a:pt x="92355" y="1386265"/>
                  </a:lnTo>
                  <a:lnTo>
                    <a:pt x="60334" y="1427207"/>
                  </a:lnTo>
                  <a:lnTo>
                    <a:pt x="28899" y="1468649"/>
                  </a:lnTo>
                  <a:lnTo>
                    <a:pt x="0" y="1507953"/>
                  </a:lnTo>
                  <a:lnTo>
                    <a:pt x="2526426" y="1507953"/>
                  </a:lnTo>
                  <a:lnTo>
                    <a:pt x="2526426" y="6528"/>
                  </a:lnTo>
                  <a:lnTo>
                    <a:pt x="2521653" y="0"/>
                  </a:lnTo>
                  <a:close/>
                </a:path>
              </a:pathLst>
            </a:custGeom>
            <a:solidFill>
              <a:srgbClr val="F1D04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chemeClr val="dk1"/>
                </a:solidFill>
                <a:latin typeface="Calibri"/>
                <a:ea typeface="Calibri"/>
                <a:cs typeface="Calibri"/>
                <a:sym typeface="Calibri"/>
              </a:endParaRPr>
            </a:p>
          </p:txBody>
        </p:sp>
        <p:sp>
          <p:nvSpPr>
            <p:cNvPr id="298" name="Google Shape;298;p29"/>
            <p:cNvSpPr/>
            <p:nvPr/>
          </p:nvSpPr>
          <p:spPr>
            <a:xfrm>
              <a:off x="10015645" y="5384787"/>
              <a:ext cx="2176779" cy="1473834"/>
            </a:xfrm>
            <a:custGeom>
              <a:rect b="b" l="l" r="r" t="t"/>
              <a:pathLst>
                <a:path extrusionOk="0" h="1473834" w="2176779">
                  <a:moveTo>
                    <a:pt x="2176354" y="0"/>
                  </a:moveTo>
                  <a:lnTo>
                    <a:pt x="2107889" y="16788"/>
                  </a:lnTo>
                  <a:lnTo>
                    <a:pt x="2064465" y="28612"/>
                  </a:lnTo>
                  <a:lnTo>
                    <a:pt x="2020812" y="41337"/>
                  </a:lnTo>
                  <a:lnTo>
                    <a:pt x="1976950" y="54947"/>
                  </a:lnTo>
                  <a:lnTo>
                    <a:pt x="1932900" y="69427"/>
                  </a:lnTo>
                  <a:lnTo>
                    <a:pt x="1888681" y="84762"/>
                  </a:lnTo>
                  <a:lnTo>
                    <a:pt x="1844313" y="100936"/>
                  </a:lnTo>
                  <a:lnTo>
                    <a:pt x="1799816" y="117935"/>
                  </a:lnTo>
                  <a:lnTo>
                    <a:pt x="1755210" y="135743"/>
                  </a:lnTo>
                  <a:lnTo>
                    <a:pt x="1710515" y="154345"/>
                  </a:lnTo>
                  <a:lnTo>
                    <a:pt x="1665751" y="173725"/>
                  </a:lnTo>
                  <a:lnTo>
                    <a:pt x="1620938" y="193869"/>
                  </a:lnTo>
                  <a:lnTo>
                    <a:pt x="1576096" y="214761"/>
                  </a:lnTo>
                  <a:lnTo>
                    <a:pt x="1531245" y="236386"/>
                  </a:lnTo>
                  <a:lnTo>
                    <a:pt x="1486405" y="258729"/>
                  </a:lnTo>
                  <a:lnTo>
                    <a:pt x="1441596" y="281774"/>
                  </a:lnTo>
                  <a:lnTo>
                    <a:pt x="1396838" y="305507"/>
                  </a:lnTo>
                  <a:lnTo>
                    <a:pt x="1352150" y="329911"/>
                  </a:lnTo>
                  <a:lnTo>
                    <a:pt x="1307553" y="354972"/>
                  </a:lnTo>
                  <a:lnTo>
                    <a:pt x="1263067" y="380675"/>
                  </a:lnTo>
                  <a:lnTo>
                    <a:pt x="1218711" y="407004"/>
                  </a:lnTo>
                  <a:lnTo>
                    <a:pt x="1174506" y="433944"/>
                  </a:lnTo>
                  <a:lnTo>
                    <a:pt x="1130472" y="461480"/>
                  </a:lnTo>
                  <a:lnTo>
                    <a:pt x="1086628" y="489596"/>
                  </a:lnTo>
                  <a:lnTo>
                    <a:pt x="1042994" y="518278"/>
                  </a:lnTo>
                  <a:lnTo>
                    <a:pt x="999591" y="547510"/>
                  </a:lnTo>
                  <a:lnTo>
                    <a:pt x="956439" y="577276"/>
                  </a:lnTo>
                  <a:lnTo>
                    <a:pt x="913557" y="607562"/>
                  </a:lnTo>
                  <a:lnTo>
                    <a:pt x="870965" y="638353"/>
                  </a:lnTo>
                  <a:lnTo>
                    <a:pt x="828683" y="669633"/>
                  </a:lnTo>
                  <a:lnTo>
                    <a:pt x="786732" y="701386"/>
                  </a:lnTo>
                  <a:lnTo>
                    <a:pt x="745131" y="733599"/>
                  </a:lnTo>
                  <a:lnTo>
                    <a:pt x="703901" y="766254"/>
                  </a:lnTo>
                  <a:lnTo>
                    <a:pt x="663060" y="799338"/>
                  </a:lnTo>
                  <a:lnTo>
                    <a:pt x="622630" y="832835"/>
                  </a:lnTo>
                  <a:lnTo>
                    <a:pt x="582630" y="866729"/>
                  </a:lnTo>
                  <a:lnTo>
                    <a:pt x="543080" y="901006"/>
                  </a:lnTo>
                  <a:lnTo>
                    <a:pt x="503999" y="935651"/>
                  </a:lnTo>
                  <a:lnTo>
                    <a:pt x="465409" y="970647"/>
                  </a:lnTo>
                  <a:lnTo>
                    <a:pt x="427329" y="1005980"/>
                  </a:lnTo>
                  <a:lnTo>
                    <a:pt x="389779" y="1041634"/>
                  </a:lnTo>
                  <a:lnTo>
                    <a:pt x="352779" y="1077595"/>
                  </a:lnTo>
                  <a:lnTo>
                    <a:pt x="316348" y="1113846"/>
                  </a:lnTo>
                  <a:lnTo>
                    <a:pt x="280507" y="1150374"/>
                  </a:lnTo>
                  <a:lnTo>
                    <a:pt x="245276" y="1187162"/>
                  </a:lnTo>
                  <a:lnTo>
                    <a:pt x="210675" y="1224195"/>
                  </a:lnTo>
                  <a:lnTo>
                    <a:pt x="176724" y="1261459"/>
                  </a:lnTo>
                  <a:lnTo>
                    <a:pt x="143442" y="1298937"/>
                  </a:lnTo>
                  <a:lnTo>
                    <a:pt x="110850" y="1336615"/>
                  </a:lnTo>
                  <a:lnTo>
                    <a:pt x="78967" y="1374477"/>
                  </a:lnTo>
                  <a:lnTo>
                    <a:pt x="47814" y="1412509"/>
                  </a:lnTo>
                  <a:lnTo>
                    <a:pt x="17411" y="1450694"/>
                  </a:lnTo>
                  <a:lnTo>
                    <a:pt x="0" y="1473211"/>
                  </a:lnTo>
                  <a:lnTo>
                    <a:pt x="2176354" y="1473211"/>
                  </a:lnTo>
                  <a:lnTo>
                    <a:pt x="2176354"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chemeClr val="dk1"/>
                </a:solidFill>
                <a:latin typeface="Calibri"/>
                <a:ea typeface="Calibri"/>
                <a:cs typeface="Calibri"/>
                <a:sym typeface="Calibri"/>
              </a:endParaRPr>
            </a:p>
          </p:txBody>
        </p:sp>
        <p:pic>
          <p:nvPicPr>
            <p:cNvPr id="299" name="Google Shape;299;p29"/>
            <p:cNvPicPr preferRelativeResize="0"/>
            <p:nvPr/>
          </p:nvPicPr>
          <p:blipFill rotWithShape="1">
            <a:blip r:embed="rId3">
              <a:alphaModFix/>
            </a:blip>
            <a:srcRect b="0" l="0" r="0" t="0"/>
            <a:stretch/>
          </p:blipFill>
          <p:spPr>
            <a:xfrm>
              <a:off x="10844110" y="6183236"/>
              <a:ext cx="1191755" cy="502906"/>
            </a:xfrm>
            <a:prstGeom prst="rect">
              <a:avLst/>
            </a:prstGeom>
            <a:noFill/>
            <a:ln>
              <a:noFill/>
            </a:ln>
          </p:spPr>
        </p:pic>
      </p:grpSp>
      <p:sp>
        <p:nvSpPr>
          <p:cNvPr id="300" name="Google Shape;300;p29"/>
          <p:cNvSpPr txBox="1"/>
          <p:nvPr/>
        </p:nvSpPr>
        <p:spPr>
          <a:xfrm>
            <a:off x="708917" y="176110"/>
            <a:ext cx="11326800" cy="1569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1" i="0" lang="en-NA" sz="4800" u="none" cap="none" strike="noStrike">
                <a:solidFill>
                  <a:srgbClr val="10497E"/>
                </a:solidFill>
                <a:latin typeface="Century Gothic"/>
                <a:ea typeface="Century Gothic"/>
                <a:cs typeface="Century Gothic"/>
                <a:sym typeface="Century Gothic"/>
              </a:rPr>
              <a:t>THE SCRABBLE THEORY OF ECONOMIC DEVELOPMENT </a:t>
            </a:r>
            <a:endParaRPr b="1" i="0" sz="4800" u="none" cap="none" strike="noStrike">
              <a:solidFill>
                <a:srgbClr val="10497E"/>
              </a:solidFill>
              <a:latin typeface="Century Gothic"/>
              <a:ea typeface="Century Gothic"/>
              <a:cs typeface="Century Gothic"/>
              <a:sym typeface="Century Gothic"/>
            </a:endParaRPr>
          </a:p>
        </p:txBody>
      </p:sp>
      <p:pic>
        <p:nvPicPr>
          <p:cNvPr id="301" name="Google Shape;301;p29"/>
          <p:cNvPicPr preferRelativeResize="0"/>
          <p:nvPr/>
        </p:nvPicPr>
        <p:blipFill rotWithShape="1">
          <a:blip r:embed="rId4">
            <a:alphaModFix/>
          </a:blip>
          <a:srcRect b="0" l="0" r="0" t="0"/>
          <a:stretch/>
        </p:blipFill>
        <p:spPr>
          <a:xfrm>
            <a:off x="179857" y="1820083"/>
            <a:ext cx="6207121" cy="4402457"/>
          </a:xfrm>
          <a:prstGeom prst="rect">
            <a:avLst/>
          </a:prstGeom>
          <a:noFill/>
          <a:ln>
            <a:noFill/>
          </a:ln>
        </p:spPr>
      </p:pic>
      <p:sp>
        <p:nvSpPr>
          <p:cNvPr id="302" name="Google Shape;302;p29"/>
          <p:cNvSpPr txBox="1"/>
          <p:nvPr/>
        </p:nvSpPr>
        <p:spPr>
          <a:xfrm>
            <a:off x="6120766" y="2210238"/>
            <a:ext cx="5660400" cy="31092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Arial"/>
              <a:buNone/>
            </a:pPr>
            <a:r>
              <a:rPr b="1" i="0" lang="en-NA" sz="2800" u="none" cap="none" strike="noStrike">
                <a:solidFill>
                  <a:srgbClr val="10497E"/>
                </a:solidFill>
                <a:latin typeface="Calibri"/>
                <a:ea typeface="Calibri"/>
                <a:cs typeface="Calibri"/>
                <a:sym typeface="Calibri"/>
              </a:rPr>
              <a:t>Accordingly, economic development involves finding out which products can be produced with a place's current capabilities – what words it can write with the letters it currently has. It also involves finding out how new letters can be acquired.</a:t>
            </a:r>
            <a:endParaRPr b="1" i="0" sz="2800" u="none" cap="none" strike="noStrike">
              <a:solidFill>
                <a:srgbClr val="10497E"/>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grpSp>
        <p:nvGrpSpPr>
          <p:cNvPr id="308" name="Google Shape;308;p30"/>
          <p:cNvGrpSpPr/>
          <p:nvPr/>
        </p:nvGrpSpPr>
        <p:grpSpPr>
          <a:xfrm>
            <a:off x="1" y="5378621"/>
            <a:ext cx="12192424" cy="1508575"/>
            <a:chOff x="0" y="5350046"/>
            <a:chExt cx="12192424" cy="1508575"/>
          </a:xfrm>
        </p:grpSpPr>
        <p:sp>
          <p:nvSpPr>
            <p:cNvPr id="309" name="Google Shape;309;p30"/>
            <p:cNvSpPr/>
            <p:nvPr/>
          </p:nvSpPr>
          <p:spPr>
            <a:xfrm>
              <a:off x="0" y="6611759"/>
              <a:ext cx="12192000" cy="246379"/>
            </a:xfrm>
            <a:custGeom>
              <a:rect b="b" l="l" r="r" t="t"/>
              <a:pathLst>
                <a:path extrusionOk="0" h="246379" w="12192000">
                  <a:moveTo>
                    <a:pt x="12192000" y="0"/>
                  </a:moveTo>
                  <a:lnTo>
                    <a:pt x="0" y="0"/>
                  </a:lnTo>
                  <a:lnTo>
                    <a:pt x="0" y="246240"/>
                  </a:lnTo>
                  <a:lnTo>
                    <a:pt x="12192000" y="246240"/>
                  </a:lnTo>
                  <a:lnTo>
                    <a:pt x="12192000" y="0"/>
                  </a:lnTo>
                  <a:close/>
                </a:path>
              </a:pathLst>
            </a:custGeom>
            <a:solidFill>
              <a:srgbClr val="10497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chemeClr val="dk1"/>
                </a:solidFill>
                <a:latin typeface="Calibri"/>
                <a:ea typeface="Calibri"/>
                <a:cs typeface="Calibri"/>
                <a:sym typeface="Calibri"/>
              </a:endParaRPr>
            </a:p>
          </p:txBody>
        </p:sp>
        <p:sp>
          <p:nvSpPr>
            <p:cNvPr id="310" name="Google Shape;310;p30"/>
            <p:cNvSpPr/>
            <p:nvPr/>
          </p:nvSpPr>
          <p:spPr>
            <a:xfrm>
              <a:off x="9665573" y="5350046"/>
              <a:ext cx="2526665" cy="1508125"/>
            </a:xfrm>
            <a:custGeom>
              <a:rect b="b" l="l" r="r" t="t"/>
              <a:pathLst>
                <a:path extrusionOk="0" h="1508125" w="2526665">
                  <a:moveTo>
                    <a:pt x="2521653" y="0"/>
                  </a:moveTo>
                  <a:lnTo>
                    <a:pt x="2477176" y="5314"/>
                  </a:lnTo>
                  <a:lnTo>
                    <a:pt x="2432555" y="11353"/>
                  </a:lnTo>
                  <a:lnTo>
                    <a:pt x="2387803" y="18111"/>
                  </a:lnTo>
                  <a:lnTo>
                    <a:pt x="2342931" y="25587"/>
                  </a:lnTo>
                  <a:lnTo>
                    <a:pt x="2297954" y="33774"/>
                  </a:lnTo>
                  <a:lnTo>
                    <a:pt x="2252883" y="42671"/>
                  </a:lnTo>
                  <a:lnTo>
                    <a:pt x="2207730" y="52272"/>
                  </a:lnTo>
                  <a:lnTo>
                    <a:pt x="2162510" y="62574"/>
                  </a:lnTo>
                  <a:lnTo>
                    <a:pt x="2117233" y="73574"/>
                  </a:lnTo>
                  <a:lnTo>
                    <a:pt x="2071913" y="85267"/>
                  </a:lnTo>
                  <a:lnTo>
                    <a:pt x="2026562" y="97649"/>
                  </a:lnTo>
                  <a:lnTo>
                    <a:pt x="1981193" y="110716"/>
                  </a:lnTo>
                  <a:lnTo>
                    <a:pt x="1935819" y="124466"/>
                  </a:lnTo>
                  <a:lnTo>
                    <a:pt x="1890452" y="138893"/>
                  </a:lnTo>
                  <a:lnTo>
                    <a:pt x="1845104" y="153994"/>
                  </a:lnTo>
                  <a:lnTo>
                    <a:pt x="1799789" y="169766"/>
                  </a:lnTo>
                  <a:lnTo>
                    <a:pt x="1754518" y="186204"/>
                  </a:lnTo>
                  <a:lnTo>
                    <a:pt x="1709305" y="203304"/>
                  </a:lnTo>
                  <a:lnTo>
                    <a:pt x="1664161" y="221062"/>
                  </a:lnTo>
                  <a:lnTo>
                    <a:pt x="1619101" y="239476"/>
                  </a:lnTo>
                  <a:lnTo>
                    <a:pt x="1574135" y="258540"/>
                  </a:lnTo>
                  <a:lnTo>
                    <a:pt x="1529277" y="278252"/>
                  </a:lnTo>
                  <a:lnTo>
                    <a:pt x="1484540" y="298606"/>
                  </a:lnTo>
                  <a:lnTo>
                    <a:pt x="1439936" y="319600"/>
                  </a:lnTo>
                  <a:lnTo>
                    <a:pt x="1395477" y="341229"/>
                  </a:lnTo>
                  <a:lnTo>
                    <a:pt x="1351176" y="363490"/>
                  </a:lnTo>
                  <a:lnTo>
                    <a:pt x="1307046" y="386379"/>
                  </a:lnTo>
                  <a:lnTo>
                    <a:pt x="1263099" y="409892"/>
                  </a:lnTo>
                  <a:lnTo>
                    <a:pt x="1219348" y="434024"/>
                  </a:lnTo>
                  <a:lnTo>
                    <a:pt x="1175805" y="458773"/>
                  </a:lnTo>
                  <a:lnTo>
                    <a:pt x="1132484" y="484134"/>
                  </a:lnTo>
                  <a:lnTo>
                    <a:pt x="1089396" y="510104"/>
                  </a:lnTo>
                  <a:lnTo>
                    <a:pt x="1046554" y="536678"/>
                  </a:lnTo>
                  <a:lnTo>
                    <a:pt x="1003971" y="563853"/>
                  </a:lnTo>
                  <a:lnTo>
                    <a:pt x="961660" y="591625"/>
                  </a:lnTo>
                  <a:lnTo>
                    <a:pt x="919632" y="619990"/>
                  </a:lnTo>
                  <a:lnTo>
                    <a:pt x="877901" y="648945"/>
                  </a:lnTo>
                  <a:lnTo>
                    <a:pt x="836480" y="678484"/>
                  </a:lnTo>
                  <a:lnTo>
                    <a:pt x="795380" y="708605"/>
                  </a:lnTo>
                  <a:lnTo>
                    <a:pt x="754614" y="739304"/>
                  </a:lnTo>
                  <a:lnTo>
                    <a:pt x="714195" y="770577"/>
                  </a:lnTo>
                  <a:lnTo>
                    <a:pt x="674136" y="802419"/>
                  </a:lnTo>
                  <a:lnTo>
                    <a:pt x="634449" y="834828"/>
                  </a:lnTo>
                  <a:lnTo>
                    <a:pt x="595147" y="867798"/>
                  </a:lnTo>
                  <a:lnTo>
                    <a:pt x="556242" y="901328"/>
                  </a:lnTo>
                  <a:lnTo>
                    <a:pt x="517746" y="935411"/>
                  </a:lnTo>
                  <a:lnTo>
                    <a:pt x="479674" y="970046"/>
                  </a:lnTo>
                  <a:lnTo>
                    <a:pt x="442036" y="1005227"/>
                  </a:lnTo>
                  <a:lnTo>
                    <a:pt x="404846" y="1040951"/>
                  </a:lnTo>
                  <a:lnTo>
                    <a:pt x="368116" y="1077214"/>
                  </a:lnTo>
                  <a:lnTo>
                    <a:pt x="331859" y="1114013"/>
                  </a:lnTo>
                  <a:lnTo>
                    <a:pt x="296087" y="1151343"/>
                  </a:lnTo>
                  <a:lnTo>
                    <a:pt x="260813" y="1189200"/>
                  </a:lnTo>
                  <a:lnTo>
                    <a:pt x="226050" y="1227581"/>
                  </a:lnTo>
                  <a:lnTo>
                    <a:pt x="191810" y="1266482"/>
                  </a:lnTo>
                  <a:lnTo>
                    <a:pt x="158106" y="1305899"/>
                  </a:lnTo>
                  <a:lnTo>
                    <a:pt x="124950" y="1345828"/>
                  </a:lnTo>
                  <a:lnTo>
                    <a:pt x="92355" y="1386265"/>
                  </a:lnTo>
                  <a:lnTo>
                    <a:pt x="60334" y="1427207"/>
                  </a:lnTo>
                  <a:lnTo>
                    <a:pt x="28899" y="1468649"/>
                  </a:lnTo>
                  <a:lnTo>
                    <a:pt x="0" y="1507953"/>
                  </a:lnTo>
                  <a:lnTo>
                    <a:pt x="2526426" y="1507953"/>
                  </a:lnTo>
                  <a:lnTo>
                    <a:pt x="2526426" y="6528"/>
                  </a:lnTo>
                  <a:lnTo>
                    <a:pt x="2521653" y="0"/>
                  </a:lnTo>
                  <a:close/>
                </a:path>
              </a:pathLst>
            </a:custGeom>
            <a:solidFill>
              <a:srgbClr val="F1D04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chemeClr val="dk1"/>
                </a:solidFill>
                <a:latin typeface="Calibri"/>
                <a:ea typeface="Calibri"/>
                <a:cs typeface="Calibri"/>
                <a:sym typeface="Calibri"/>
              </a:endParaRPr>
            </a:p>
          </p:txBody>
        </p:sp>
        <p:sp>
          <p:nvSpPr>
            <p:cNvPr id="311" name="Google Shape;311;p30"/>
            <p:cNvSpPr/>
            <p:nvPr/>
          </p:nvSpPr>
          <p:spPr>
            <a:xfrm>
              <a:off x="10015645" y="5384787"/>
              <a:ext cx="2176779" cy="1473834"/>
            </a:xfrm>
            <a:custGeom>
              <a:rect b="b" l="l" r="r" t="t"/>
              <a:pathLst>
                <a:path extrusionOk="0" h="1473834" w="2176779">
                  <a:moveTo>
                    <a:pt x="2176354" y="0"/>
                  </a:moveTo>
                  <a:lnTo>
                    <a:pt x="2107889" y="16788"/>
                  </a:lnTo>
                  <a:lnTo>
                    <a:pt x="2064465" y="28612"/>
                  </a:lnTo>
                  <a:lnTo>
                    <a:pt x="2020812" y="41337"/>
                  </a:lnTo>
                  <a:lnTo>
                    <a:pt x="1976950" y="54947"/>
                  </a:lnTo>
                  <a:lnTo>
                    <a:pt x="1932900" y="69427"/>
                  </a:lnTo>
                  <a:lnTo>
                    <a:pt x="1888681" y="84762"/>
                  </a:lnTo>
                  <a:lnTo>
                    <a:pt x="1844313" y="100936"/>
                  </a:lnTo>
                  <a:lnTo>
                    <a:pt x="1799816" y="117935"/>
                  </a:lnTo>
                  <a:lnTo>
                    <a:pt x="1755210" y="135743"/>
                  </a:lnTo>
                  <a:lnTo>
                    <a:pt x="1710515" y="154345"/>
                  </a:lnTo>
                  <a:lnTo>
                    <a:pt x="1665751" y="173725"/>
                  </a:lnTo>
                  <a:lnTo>
                    <a:pt x="1620938" y="193869"/>
                  </a:lnTo>
                  <a:lnTo>
                    <a:pt x="1576096" y="214761"/>
                  </a:lnTo>
                  <a:lnTo>
                    <a:pt x="1531245" y="236386"/>
                  </a:lnTo>
                  <a:lnTo>
                    <a:pt x="1486405" y="258729"/>
                  </a:lnTo>
                  <a:lnTo>
                    <a:pt x="1441596" y="281774"/>
                  </a:lnTo>
                  <a:lnTo>
                    <a:pt x="1396838" y="305507"/>
                  </a:lnTo>
                  <a:lnTo>
                    <a:pt x="1352150" y="329911"/>
                  </a:lnTo>
                  <a:lnTo>
                    <a:pt x="1307553" y="354972"/>
                  </a:lnTo>
                  <a:lnTo>
                    <a:pt x="1263067" y="380675"/>
                  </a:lnTo>
                  <a:lnTo>
                    <a:pt x="1218711" y="407004"/>
                  </a:lnTo>
                  <a:lnTo>
                    <a:pt x="1174506" y="433944"/>
                  </a:lnTo>
                  <a:lnTo>
                    <a:pt x="1130472" y="461480"/>
                  </a:lnTo>
                  <a:lnTo>
                    <a:pt x="1086628" y="489596"/>
                  </a:lnTo>
                  <a:lnTo>
                    <a:pt x="1042994" y="518278"/>
                  </a:lnTo>
                  <a:lnTo>
                    <a:pt x="999591" y="547510"/>
                  </a:lnTo>
                  <a:lnTo>
                    <a:pt x="956439" y="577276"/>
                  </a:lnTo>
                  <a:lnTo>
                    <a:pt x="913557" y="607562"/>
                  </a:lnTo>
                  <a:lnTo>
                    <a:pt x="870965" y="638353"/>
                  </a:lnTo>
                  <a:lnTo>
                    <a:pt x="828683" y="669633"/>
                  </a:lnTo>
                  <a:lnTo>
                    <a:pt x="786732" y="701386"/>
                  </a:lnTo>
                  <a:lnTo>
                    <a:pt x="745131" y="733599"/>
                  </a:lnTo>
                  <a:lnTo>
                    <a:pt x="703901" y="766254"/>
                  </a:lnTo>
                  <a:lnTo>
                    <a:pt x="663060" y="799338"/>
                  </a:lnTo>
                  <a:lnTo>
                    <a:pt x="622630" y="832835"/>
                  </a:lnTo>
                  <a:lnTo>
                    <a:pt x="582630" y="866729"/>
                  </a:lnTo>
                  <a:lnTo>
                    <a:pt x="543080" y="901006"/>
                  </a:lnTo>
                  <a:lnTo>
                    <a:pt x="503999" y="935651"/>
                  </a:lnTo>
                  <a:lnTo>
                    <a:pt x="465409" y="970647"/>
                  </a:lnTo>
                  <a:lnTo>
                    <a:pt x="427329" y="1005980"/>
                  </a:lnTo>
                  <a:lnTo>
                    <a:pt x="389779" y="1041634"/>
                  </a:lnTo>
                  <a:lnTo>
                    <a:pt x="352779" y="1077595"/>
                  </a:lnTo>
                  <a:lnTo>
                    <a:pt x="316348" y="1113846"/>
                  </a:lnTo>
                  <a:lnTo>
                    <a:pt x="280507" y="1150374"/>
                  </a:lnTo>
                  <a:lnTo>
                    <a:pt x="245276" y="1187162"/>
                  </a:lnTo>
                  <a:lnTo>
                    <a:pt x="210675" y="1224195"/>
                  </a:lnTo>
                  <a:lnTo>
                    <a:pt x="176724" y="1261459"/>
                  </a:lnTo>
                  <a:lnTo>
                    <a:pt x="143442" y="1298937"/>
                  </a:lnTo>
                  <a:lnTo>
                    <a:pt x="110850" y="1336615"/>
                  </a:lnTo>
                  <a:lnTo>
                    <a:pt x="78967" y="1374477"/>
                  </a:lnTo>
                  <a:lnTo>
                    <a:pt x="47814" y="1412509"/>
                  </a:lnTo>
                  <a:lnTo>
                    <a:pt x="17411" y="1450694"/>
                  </a:lnTo>
                  <a:lnTo>
                    <a:pt x="0" y="1473211"/>
                  </a:lnTo>
                  <a:lnTo>
                    <a:pt x="2176354" y="1473211"/>
                  </a:lnTo>
                  <a:lnTo>
                    <a:pt x="2176354"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chemeClr val="dk1"/>
                </a:solidFill>
                <a:latin typeface="Calibri"/>
                <a:ea typeface="Calibri"/>
                <a:cs typeface="Calibri"/>
                <a:sym typeface="Calibri"/>
              </a:endParaRPr>
            </a:p>
          </p:txBody>
        </p:sp>
        <p:pic>
          <p:nvPicPr>
            <p:cNvPr id="312" name="Google Shape;312;p30"/>
            <p:cNvPicPr preferRelativeResize="0"/>
            <p:nvPr/>
          </p:nvPicPr>
          <p:blipFill rotWithShape="1">
            <a:blip r:embed="rId3">
              <a:alphaModFix/>
            </a:blip>
            <a:srcRect b="0" l="0" r="0" t="0"/>
            <a:stretch/>
          </p:blipFill>
          <p:spPr>
            <a:xfrm>
              <a:off x="10844110" y="6183236"/>
              <a:ext cx="1191755" cy="502906"/>
            </a:xfrm>
            <a:prstGeom prst="rect">
              <a:avLst/>
            </a:prstGeom>
            <a:noFill/>
            <a:ln>
              <a:noFill/>
            </a:ln>
          </p:spPr>
        </p:pic>
      </p:grpSp>
      <p:sp>
        <p:nvSpPr>
          <p:cNvPr id="313" name="Google Shape;313;p30"/>
          <p:cNvSpPr txBox="1"/>
          <p:nvPr/>
        </p:nvSpPr>
        <p:spPr>
          <a:xfrm>
            <a:off x="4359909" y="279060"/>
            <a:ext cx="3933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NA" sz="3600" u="none" cap="none" strike="noStrike">
                <a:solidFill>
                  <a:srgbClr val="10497E"/>
                </a:solidFill>
                <a:latin typeface="Century Gothic"/>
                <a:ea typeface="Century Gothic"/>
                <a:cs typeface="Century Gothic"/>
                <a:sym typeface="Century Gothic"/>
              </a:rPr>
              <a:t>With </a:t>
            </a:r>
            <a:r>
              <a:rPr b="1" i="0" lang="en-NA" sz="3600" u="none" cap="none" strike="noStrike">
                <a:solidFill>
                  <a:srgbClr val="FF1014"/>
                </a:solidFill>
                <a:latin typeface="Century Gothic"/>
                <a:ea typeface="Century Gothic"/>
                <a:cs typeface="Century Gothic"/>
                <a:sym typeface="Century Gothic"/>
              </a:rPr>
              <a:t>10</a:t>
            </a:r>
            <a:r>
              <a:rPr b="1" i="0" lang="en-NA" sz="3600" u="none" cap="none" strike="noStrike">
                <a:solidFill>
                  <a:srgbClr val="10497E"/>
                </a:solidFill>
                <a:latin typeface="Century Gothic"/>
                <a:ea typeface="Century Gothic"/>
                <a:cs typeface="Century Gothic"/>
                <a:sym typeface="Century Gothic"/>
              </a:rPr>
              <a:t> letter,</a:t>
            </a:r>
            <a:endParaRPr b="0" i="0" sz="1400" u="none" cap="none" strike="noStrike">
              <a:solidFill>
                <a:srgbClr val="000000"/>
              </a:solidFill>
              <a:latin typeface="Arial"/>
              <a:ea typeface="Arial"/>
              <a:cs typeface="Arial"/>
              <a:sym typeface="Arial"/>
            </a:endParaRPr>
          </a:p>
        </p:txBody>
      </p:sp>
      <p:sp>
        <p:nvSpPr>
          <p:cNvPr id="314" name="Google Shape;314;p30"/>
          <p:cNvSpPr txBox="1"/>
          <p:nvPr/>
        </p:nvSpPr>
        <p:spPr>
          <a:xfrm>
            <a:off x="1155699" y="5671059"/>
            <a:ext cx="88599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en-NA" sz="3200" u="none" cap="none" strike="noStrike">
                <a:solidFill>
                  <a:srgbClr val="10497E"/>
                </a:solidFill>
                <a:latin typeface="Century Gothic"/>
                <a:ea typeface="Century Gothic"/>
                <a:cs typeface="Century Gothic"/>
                <a:sym typeface="Century Gothic"/>
              </a:rPr>
              <a:t>You can make </a:t>
            </a:r>
            <a:r>
              <a:rPr b="1" i="0" lang="en-NA" sz="3200" u="none" cap="none" strike="noStrike">
                <a:solidFill>
                  <a:srgbClr val="FF1014"/>
                </a:solidFill>
                <a:latin typeface="Century Gothic"/>
                <a:ea typeface="Century Gothic"/>
                <a:cs typeface="Century Gothic"/>
                <a:sym typeface="Century Gothic"/>
              </a:rPr>
              <a:t>595</a:t>
            </a:r>
            <a:r>
              <a:rPr b="1" i="0" lang="en-NA" sz="3200" u="none" cap="none" strike="noStrike">
                <a:solidFill>
                  <a:srgbClr val="10497E"/>
                </a:solidFill>
                <a:latin typeface="Century Gothic"/>
                <a:ea typeface="Century Gothic"/>
                <a:cs typeface="Century Gothic"/>
                <a:sym typeface="Century Gothic"/>
              </a:rPr>
              <a:t> words, of </a:t>
            </a:r>
            <a:r>
              <a:rPr b="1" i="0" lang="en-NA" sz="3200" u="none" cap="none" strike="noStrike">
                <a:solidFill>
                  <a:srgbClr val="FF1014"/>
                </a:solidFill>
                <a:latin typeface="Century Gothic"/>
                <a:ea typeface="Century Gothic"/>
                <a:cs typeface="Century Gothic"/>
                <a:sym typeface="Century Gothic"/>
              </a:rPr>
              <a:t>10</a:t>
            </a:r>
            <a:r>
              <a:rPr b="1" i="0" lang="en-NA" sz="3200" u="none" cap="none" strike="noStrike">
                <a:solidFill>
                  <a:srgbClr val="10497E"/>
                </a:solidFill>
                <a:latin typeface="Century Gothic"/>
                <a:ea typeface="Century Gothic"/>
                <a:cs typeface="Century Gothic"/>
                <a:sym typeface="Century Gothic"/>
              </a:rPr>
              <a:t> letters…</a:t>
            </a:r>
            <a:endParaRPr b="0" i="0" sz="1400" u="none" cap="none" strike="noStrike">
              <a:solidFill>
                <a:srgbClr val="000000"/>
              </a:solidFill>
              <a:latin typeface="Arial"/>
              <a:ea typeface="Arial"/>
              <a:cs typeface="Arial"/>
              <a:sym typeface="Arial"/>
            </a:endParaRPr>
          </a:p>
        </p:txBody>
      </p:sp>
      <p:pic>
        <p:nvPicPr>
          <p:cNvPr id="315" name="Google Shape;315;p30"/>
          <p:cNvPicPr preferRelativeResize="0"/>
          <p:nvPr/>
        </p:nvPicPr>
        <p:blipFill rotWithShape="1">
          <a:blip r:embed="rId4">
            <a:alphaModFix/>
          </a:blip>
          <a:srcRect b="0" l="0" r="0" t="0"/>
          <a:stretch/>
        </p:blipFill>
        <p:spPr>
          <a:xfrm>
            <a:off x="2928891" y="1404890"/>
            <a:ext cx="6334216" cy="383295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1"/>
          <p:cNvSpPr txBox="1"/>
          <p:nvPr/>
        </p:nvSpPr>
        <p:spPr>
          <a:xfrm>
            <a:off x="708917" y="176110"/>
            <a:ext cx="113268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1" i="0" lang="en-NA" sz="4800" u="none" cap="none" strike="noStrike">
                <a:solidFill>
                  <a:srgbClr val="10497E"/>
                </a:solidFill>
                <a:latin typeface="Century Gothic"/>
                <a:ea typeface="Century Gothic"/>
                <a:cs typeface="Century Gothic"/>
                <a:sym typeface="Century Gothic"/>
              </a:rPr>
              <a:t>THEORY OF ECONOMIC </a:t>
            </a:r>
            <a:r>
              <a:rPr b="1" lang="en-NA" sz="4800">
                <a:solidFill>
                  <a:srgbClr val="10497E"/>
                </a:solidFill>
                <a:latin typeface="Century Gothic"/>
                <a:ea typeface="Century Gothic"/>
                <a:cs typeface="Century Gothic"/>
                <a:sym typeface="Century Gothic"/>
              </a:rPr>
              <a:t>COMPLEXITY</a:t>
            </a:r>
            <a:endParaRPr b="1" i="0" sz="4800" u="none" cap="none" strike="noStrike">
              <a:solidFill>
                <a:srgbClr val="10497E"/>
              </a:solidFill>
              <a:latin typeface="Century Gothic"/>
              <a:ea typeface="Century Gothic"/>
              <a:cs typeface="Century Gothic"/>
              <a:sym typeface="Century Gothic"/>
            </a:endParaRPr>
          </a:p>
        </p:txBody>
      </p:sp>
      <p:pic>
        <p:nvPicPr>
          <p:cNvPr id="322" name="Google Shape;322;p31"/>
          <p:cNvPicPr preferRelativeResize="0"/>
          <p:nvPr/>
        </p:nvPicPr>
        <p:blipFill rotWithShape="1">
          <a:blip r:embed="rId3">
            <a:alphaModFix/>
          </a:blip>
          <a:srcRect b="18435" l="9796" r="9441" t="6562"/>
          <a:stretch/>
        </p:blipFill>
        <p:spPr>
          <a:xfrm>
            <a:off x="1683200" y="1232850"/>
            <a:ext cx="8843774" cy="5167526"/>
          </a:xfrm>
          <a:prstGeom prst="rect">
            <a:avLst/>
          </a:prstGeom>
          <a:noFill/>
          <a:ln>
            <a:noFill/>
          </a:ln>
        </p:spPr>
      </p:pic>
      <p:grpSp>
        <p:nvGrpSpPr>
          <p:cNvPr id="323" name="Google Shape;323;p31"/>
          <p:cNvGrpSpPr/>
          <p:nvPr/>
        </p:nvGrpSpPr>
        <p:grpSpPr>
          <a:xfrm>
            <a:off x="1" y="5378621"/>
            <a:ext cx="12192424" cy="1508575"/>
            <a:chOff x="0" y="5350046"/>
            <a:chExt cx="12192424" cy="1508575"/>
          </a:xfrm>
        </p:grpSpPr>
        <p:sp>
          <p:nvSpPr>
            <p:cNvPr id="324" name="Google Shape;324;p31"/>
            <p:cNvSpPr/>
            <p:nvPr/>
          </p:nvSpPr>
          <p:spPr>
            <a:xfrm>
              <a:off x="0" y="6611759"/>
              <a:ext cx="12192000" cy="246379"/>
            </a:xfrm>
            <a:custGeom>
              <a:rect b="b" l="l" r="r" t="t"/>
              <a:pathLst>
                <a:path extrusionOk="0" h="246379" w="12192000">
                  <a:moveTo>
                    <a:pt x="12192000" y="0"/>
                  </a:moveTo>
                  <a:lnTo>
                    <a:pt x="0" y="0"/>
                  </a:lnTo>
                  <a:lnTo>
                    <a:pt x="0" y="246240"/>
                  </a:lnTo>
                  <a:lnTo>
                    <a:pt x="12192000" y="246240"/>
                  </a:lnTo>
                  <a:lnTo>
                    <a:pt x="12192000" y="0"/>
                  </a:lnTo>
                  <a:close/>
                </a:path>
              </a:pathLst>
            </a:custGeom>
            <a:solidFill>
              <a:srgbClr val="10497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chemeClr val="dk1"/>
                </a:solidFill>
                <a:latin typeface="Calibri"/>
                <a:ea typeface="Calibri"/>
                <a:cs typeface="Calibri"/>
                <a:sym typeface="Calibri"/>
              </a:endParaRPr>
            </a:p>
          </p:txBody>
        </p:sp>
        <p:sp>
          <p:nvSpPr>
            <p:cNvPr id="325" name="Google Shape;325;p31"/>
            <p:cNvSpPr/>
            <p:nvPr/>
          </p:nvSpPr>
          <p:spPr>
            <a:xfrm>
              <a:off x="9665573" y="5350046"/>
              <a:ext cx="2526665" cy="1508125"/>
            </a:xfrm>
            <a:custGeom>
              <a:rect b="b" l="l" r="r" t="t"/>
              <a:pathLst>
                <a:path extrusionOk="0" h="1508125" w="2526665">
                  <a:moveTo>
                    <a:pt x="2521653" y="0"/>
                  </a:moveTo>
                  <a:lnTo>
                    <a:pt x="2477176" y="5314"/>
                  </a:lnTo>
                  <a:lnTo>
                    <a:pt x="2432555" y="11353"/>
                  </a:lnTo>
                  <a:lnTo>
                    <a:pt x="2387803" y="18111"/>
                  </a:lnTo>
                  <a:lnTo>
                    <a:pt x="2342931" y="25587"/>
                  </a:lnTo>
                  <a:lnTo>
                    <a:pt x="2297954" y="33774"/>
                  </a:lnTo>
                  <a:lnTo>
                    <a:pt x="2252883" y="42671"/>
                  </a:lnTo>
                  <a:lnTo>
                    <a:pt x="2207730" y="52272"/>
                  </a:lnTo>
                  <a:lnTo>
                    <a:pt x="2162510" y="62574"/>
                  </a:lnTo>
                  <a:lnTo>
                    <a:pt x="2117233" y="73574"/>
                  </a:lnTo>
                  <a:lnTo>
                    <a:pt x="2071913" y="85267"/>
                  </a:lnTo>
                  <a:lnTo>
                    <a:pt x="2026562" y="97649"/>
                  </a:lnTo>
                  <a:lnTo>
                    <a:pt x="1981193" y="110716"/>
                  </a:lnTo>
                  <a:lnTo>
                    <a:pt x="1935819" y="124466"/>
                  </a:lnTo>
                  <a:lnTo>
                    <a:pt x="1890452" y="138893"/>
                  </a:lnTo>
                  <a:lnTo>
                    <a:pt x="1845104" y="153994"/>
                  </a:lnTo>
                  <a:lnTo>
                    <a:pt x="1799789" y="169766"/>
                  </a:lnTo>
                  <a:lnTo>
                    <a:pt x="1754518" y="186204"/>
                  </a:lnTo>
                  <a:lnTo>
                    <a:pt x="1709305" y="203304"/>
                  </a:lnTo>
                  <a:lnTo>
                    <a:pt x="1664161" y="221062"/>
                  </a:lnTo>
                  <a:lnTo>
                    <a:pt x="1619101" y="239476"/>
                  </a:lnTo>
                  <a:lnTo>
                    <a:pt x="1574135" y="258540"/>
                  </a:lnTo>
                  <a:lnTo>
                    <a:pt x="1529277" y="278252"/>
                  </a:lnTo>
                  <a:lnTo>
                    <a:pt x="1484540" y="298606"/>
                  </a:lnTo>
                  <a:lnTo>
                    <a:pt x="1439936" y="319600"/>
                  </a:lnTo>
                  <a:lnTo>
                    <a:pt x="1395477" y="341229"/>
                  </a:lnTo>
                  <a:lnTo>
                    <a:pt x="1351176" y="363490"/>
                  </a:lnTo>
                  <a:lnTo>
                    <a:pt x="1307046" y="386379"/>
                  </a:lnTo>
                  <a:lnTo>
                    <a:pt x="1263099" y="409892"/>
                  </a:lnTo>
                  <a:lnTo>
                    <a:pt x="1219348" y="434024"/>
                  </a:lnTo>
                  <a:lnTo>
                    <a:pt x="1175805" y="458773"/>
                  </a:lnTo>
                  <a:lnTo>
                    <a:pt x="1132484" y="484134"/>
                  </a:lnTo>
                  <a:lnTo>
                    <a:pt x="1089396" y="510104"/>
                  </a:lnTo>
                  <a:lnTo>
                    <a:pt x="1046554" y="536678"/>
                  </a:lnTo>
                  <a:lnTo>
                    <a:pt x="1003971" y="563853"/>
                  </a:lnTo>
                  <a:lnTo>
                    <a:pt x="961660" y="591625"/>
                  </a:lnTo>
                  <a:lnTo>
                    <a:pt x="919632" y="619990"/>
                  </a:lnTo>
                  <a:lnTo>
                    <a:pt x="877901" y="648945"/>
                  </a:lnTo>
                  <a:lnTo>
                    <a:pt x="836480" y="678484"/>
                  </a:lnTo>
                  <a:lnTo>
                    <a:pt x="795380" y="708605"/>
                  </a:lnTo>
                  <a:lnTo>
                    <a:pt x="754614" y="739304"/>
                  </a:lnTo>
                  <a:lnTo>
                    <a:pt x="714195" y="770577"/>
                  </a:lnTo>
                  <a:lnTo>
                    <a:pt x="674136" y="802419"/>
                  </a:lnTo>
                  <a:lnTo>
                    <a:pt x="634449" y="834828"/>
                  </a:lnTo>
                  <a:lnTo>
                    <a:pt x="595147" y="867798"/>
                  </a:lnTo>
                  <a:lnTo>
                    <a:pt x="556242" y="901328"/>
                  </a:lnTo>
                  <a:lnTo>
                    <a:pt x="517746" y="935411"/>
                  </a:lnTo>
                  <a:lnTo>
                    <a:pt x="479674" y="970046"/>
                  </a:lnTo>
                  <a:lnTo>
                    <a:pt x="442036" y="1005227"/>
                  </a:lnTo>
                  <a:lnTo>
                    <a:pt x="404846" y="1040951"/>
                  </a:lnTo>
                  <a:lnTo>
                    <a:pt x="368116" y="1077214"/>
                  </a:lnTo>
                  <a:lnTo>
                    <a:pt x="331859" y="1114013"/>
                  </a:lnTo>
                  <a:lnTo>
                    <a:pt x="296087" y="1151343"/>
                  </a:lnTo>
                  <a:lnTo>
                    <a:pt x="260813" y="1189200"/>
                  </a:lnTo>
                  <a:lnTo>
                    <a:pt x="226050" y="1227581"/>
                  </a:lnTo>
                  <a:lnTo>
                    <a:pt x="191810" y="1266482"/>
                  </a:lnTo>
                  <a:lnTo>
                    <a:pt x="158106" y="1305899"/>
                  </a:lnTo>
                  <a:lnTo>
                    <a:pt x="124950" y="1345828"/>
                  </a:lnTo>
                  <a:lnTo>
                    <a:pt x="92355" y="1386265"/>
                  </a:lnTo>
                  <a:lnTo>
                    <a:pt x="60334" y="1427207"/>
                  </a:lnTo>
                  <a:lnTo>
                    <a:pt x="28899" y="1468649"/>
                  </a:lnTo>
                  <a:lnTo>
                    <a:pt x="0" y="1507953"/>
                  </a:lnTo>
                  <a:lnTo>
                    <a:pt x="2526426" y="1507953"/>
                  </a:lnTo>
                  <a:lnTo>
                    <a:pt x="2526426" y="6528"/>
                  </a:lnTo>
                  <a:lnTo>
                    <a:pt x="2521653" y="0"/>
                  </a:lnTo>
                  <a:close/>
                </a:path>
              </a:pathLst>
            </a:custGeom>
            <a:solidFill>
              <a:srgbClr val="F1D04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chemeClr val="dk1"/>
                </a:solidFill>
                <a:latin typeface="Calibri"/>
                <a:ea typeface="Calibri"/>
                <a:cs typeface="Calibri"/>
                <a:sym typeface="Calibri"/>
              </a:endParaRPr>
            </a:p>
          </p:txBody>
        </p:sp>
        <p:sp>
          <p:nvSpPr>
            <p:cNvPr id="326" name="Google Shape;326;p31"/>
            <p:cNvSpPr/>
            <p:nvPr/>
          </p:nvSpPr>
          <p:spPr>
            <a:xfrm>
              <a:off x="10015645" y="5384787"/>
              <a:ext cx="2176779" cy="1473834"/>
            </a:xfrm>
            <a:custGeom>
              <a:rect b="b" l="l" r="r" t="t"/>
              <a:pathLst>
                <a:path extrusionOk="0" h="1473834" w="2176779">
                  <a:moveTo>
                    <a:pt x="2176354" y="0"/>
                  </a:moveTo>
                  <a:lnTo>
                    <a:pt x="2107889" y="16788"/>
                  </a:lnTo>
                  <a:lnTo>
                    <a:pt x="2064465" y="28612"/>
                  </a:lnTo>
                  <a:lnTo>
                    <a:pt x="2020812" y="41337"/>
                  </a:lnTo>
                  <a:lnTo>
                    <a:pt x="1976950" y="54947"/>
                  </a:lnTo>
                  <a:lnTo>
                    <a:pt x="1932900" y="69427"/>
                  </a:lnTo>
                  <a:lnTo>
                    <a:pt x="1888681" y="84762"/>
                  </a:lnTo>
                  <a:lnTo>
                    <a:pt x="1844313" y="100936"/>
                  </a:lnTo>
                  <a:lnTo>
                    <a:pt x="1799816" y="117935"/>
                  </a:lnTo>
                  <a:lnTo>
                    <a:pt x="1755210" y="135743"/>
                  </a:lnTo>
                  <a:lnTo>
                    <a:pt x="1710515" y="154345"/>
                  </a:lnTo>
                  <a:lnTo>
                    <a:pt x="1665751" y="173725"/>
                  </a:lnTo>
                  <a:lnTo>
                    <a:pt x="1620938" y="193869"/>
                  </a:lnTo>
                  <a:lnTo>
                    <a:pt x="1576096" y="214761"/>
                  </a:lnTo>
                  <a:lnTo>
                    <a:pt x="1531245" y="236386"/>
                  </a:lnTo>
                  <a:lnTo>
                    <a:pt x="1486405" y="258729"/>
                  </a:lnTo>
                  <a:lnTo>
                    <a:pt x="1441596" y="281774"/>
                  </a:lnTo>
                  <a:lnTo>
                    <a:pt x="1396838" y="305507"/>
                  </a:lnTo>
                  <a:lnTo>
                    <a:pt x="1352150" y="329911"/>
                  </a:lnTo>
                  <a:lnTo>
                    <a:pt x="1307553" y="354972"/>
                  </a:lnTo>
                  <a:lnTo>
                    <a:pt x="1263067" y="380675"/>
                  </a:lnTo>
                  <a:lnTo>
                    <a:pt x="1218711" y="407004"/>
                  </a:lnTo>
                  <a:lnTo>
                    <a:pt x="1174506" y="433944"/>
                  </a:lnTo>
                  <a:lnTo>
                    <a:pt x="1130472" y="461480"/>
                  </a:lnTo>
                  <a:lnTo>
                    <a:pt x="1086628" y="489596"/>
                  </a:lnTo>
                  <a:lnTo>
                    <a:pt x="1042994" y="518278"/>
                  </a:lnTo>
                  <a:lnTo>
                    <a:pt x="999591" y="547510"/>
                  </a:lnTo>
                  <a:lnTo>
                    <a:pt x="956439" y="577276"/>
                  </a:lnTo>
                  <a:lnTo>
                    <a:pt x="913557" y="607562"/>
                  </a:lnTo>
                  <a:lnTo>
                    <a:pt x="870965" y="638353"/>
                  </a:lnTo>
                  <a:lnTo>
                    <a:pt x="828683" y="669633"/>
                  </a:lnTo>
                  <a:lnTo>
                    <a:pt x="786732" y="701386"/>
                  </a:lnTo>
                  <a:lnTo>
                    <a:pt x="745131" y="733599"/>
                  </a:lnTo>
                  <a:lnTo>
                    <a:pt x="703901" y="766254"/>
                  </a:lnTo>
                  <a:lnTo>
                    <a:pt x="663060" y="799338"/>
                  </a:lnTo>
                  <a:lnTo>
                    <a:pt x="622630" y="832835"/>
                  </a:lnTo>
                  <a:lnTo>
                    <a:pt x="582630" y="866729"/>
                  </a:lnTo>
                  <a:lnTo>
                    <a:pt x="543080" y="901006"/>
                  </a:lnTo>
                  <a:lnTo>
                    <a:pt x="503999" y="935651"/>
                  </a:lnTo>
                  <a:lnTo>
                    <a:pt x="465409" y="970647"/>
                  </a:lnTo>
                  <a:lnTo>
                    <a:pt x="427329" y="1005980"/>
                  </a:lnTo>
                  <a:lnTo>
                    <a:pt x="389779" y="1041634"/>
                  </a:lnTo>
                  <a:lnTo>
                    <a:pt x="352779" y="1077595"/>
                  </a:lnTo>
                  <a:lnTo>
                    <a:pt x="316348" y="1113846"/>
                  </a:lnTo>
                  <a:lnTo>
                    <a:pt x="280507" y="1150374"/>
                  </a:lnTo>
                  <a:lnTo>
                    <a:pt x="245276" y="1187162"/>
                  </a:lnTo>
                  <a:lnTo>
                    <a:pt x="210675" y="1224195"/>
                  </a:lnTo>
                  <a:lnTo>
                    <a:pt x="176724" y="1261459"/>
                  </a:lnTo>
                  <a:lnTo>
                    <a:pt x="143442" y="1298937"/>
                  </a:lnTo>
                  <a:lnTo>
                    <a:pt x="110850" y="1336615"/>
                  </a:lnTo>
                  <a:lnTo>
                    <a:pt x="78967" y="1374477"/>
                  </a:lnTo>
                  <a:lnTo>
                    <a:pt x="47814" y="1412509"/>
                  </a:lnTo>
                  <a:lnTo>
                    <a:pt x="17411" y="1450694"/>
                  </a:lnTo>
                  <a:lnTo>
                    <a:pt x="0" y="1473211"/>
                  </a:lnTo>
                  <a:lnTo>
                    <a:pt x="2176354" y="1473211"/>
                  </a:lnTo>
                  <a:lnTo>
                    <a:pt x="2176354"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chemeClr val="dk1"/>
                </a:solidFill>
                <a:latin typeface="Calibri"/>
                <a:ea typeface="Calibri"/>
                <a:cs typeface="Calibri"/>
                <a:sym typeface="Calibri"/>
              </a:endParaRPr>
            </a:p>
          </p:txBody>
        </p:sp>
        <p:pic>
          <p:nvPicPr>
            <p:cNvPr id="327" name="Google Shape;327;p31"/>
            <p:cNvPicPr preferRelativeResize="0"/>
            <p:nvPr/>
          </p:nvPicPr>
          <p:blipFill rotWithShape="1">
            <a:blip r:embed="rId4">
              <a:alphaModFix/>
            </a:blip>
            <a:srcRect b="0" l="0" r="0" t="0"/>
            <a:stretch/>
          </p:blipFill>
          <p:spPr>
            <a:xfrm>
              <a:off x="10844110" y="6183236"/>
              <a:ext cx="1191755" cy="502906"/>
            </a:xfrm>
            <a:prstGeom prst="rect">
              <a:avLst/>
            </a:prstGeom>
            <a:noFill/>
            <a:ln>
              <a:noFill/>
            </a:ln>
          </p:spPr>
        </p:pic>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331" name="Shape 331"/>
        <p:cNvGrpSpPr/>
        <p:nvPr/>
      </p:nvGrpSpPr>
      <p:grpSpPr>
        <a:xfrm>
          <a:off x="0" y="0"/>
          <a:ext cx="0" cy="0"/>
          <a:chOff x="0" y="0"/>
          <a:chExt cx="0" cy="0"/>
        </a:xfrm>
      </p:grpSpPr>
      <p:sp>
        <p:nvSpPr>
          <p:cNvPr id="332" name="Google Shape;332;p32"/>
          <p:cNvSpPr/>
          <p:nvPr/>
        </p:nvSpPr>
        <p:spPr>
          <a:xfrm>
            <a:off x="0" y="0"/>
            <a:ext cx="490855" cy="1250315"/>
          </a:xfrm>
          <a:custGeom>
            <a:rect b="b" l="l" r="r" t="t"/>
            <a:pathLst>
              <a:path extrusionOk="0" h="1250315" w="490855">
                <a:moveTo>
                  <a:pt x="490728" y="0"/>
                </a:moveTo>
                <a:lnTo>
                  <a:pt x="0" y="0"/>
                </a:lnTo>
                <a:lnTo>
                  <a:pt x="0" y="1249692"/>
                </a:lnTo>
                <a:lnTo>
                  <a:pt x="490728" y="1249692"/>
                </a:lnTo>
                <a:lnTo>
                  <a:pt x="490728" y="0"/>
                </a:lnTo>
                <a:close/>
              </a:path>
            </a:pathLst>
          </a:custGeom>
          <a:solidFill>
            <a:srgbClr val="10497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333" name="Google Shape;333;p32"/>
          <p:cNvGrpSpPr/>
          <p:nvPr/>
        </p:nvGrpSpPr>
        <p:grpSpPr>
          <a:xfrm>
            <a:off x="0" y="5350052"/>
            <a:ext cx="12192428" cy="1508125"/>
            <a:chOff x="0" y="5350052"/>
            <a:chExt cx="12192428" cy="1508125"/>
          </a:xfrm>
        </p:grpSpPr>
        <p:sp>
          <p:nvSpPr>
            <p:cNvPr id="334" name="Google Shape;334;p32"/>
            <p:cNvSpPr/>
            <p:nvPr/>
          </p:nvSpPr>
          <p:spPr>
            <a:xfrm>
              <a:off x="0" y="6611759"/>
              <a:ext cx="12192000" cy="246379"/>
            </a:xfrm>
            <a:custGeom>
              <a:rect b="b" l="l" r="r" t="t"/>
              <a:pathLst>
                <a:path extrusionOk="0" h="246379" w="12192000">
                  <a:moveTo>
                    <a:pt x="12192000" y="0"/>
                  </a:moveTo>
                  <a:lnTo>
                    <a:pt x="0" y="0"/>
                  </a:lnTo>
                  <a:lnTo>
                    <a:pt x="0" y="246240"/>
                  </a:lnTo>
                  <a:lnTo>
                    <a:pt x="12192000" y="246240"/>
                  </a:lnTo>
                  <a:lnTo>
                    <a:pt x="12192000" y="0"/>
                  </a:lnTo>
                  <a:close/>
                </a:path>
              </a:pathLst>
            </a:custGeom>
            <a:solidFill>
              <a:srgbClr val="10497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5" name="Google Shape;335;p32"/>
            <p:cNvSpPr/>
            <p:nvPr/>
          </p:nvSpPr>
          <p:spPr>
            <a:xfrm>
              <a:off x="9665568" y="5350052"/>
              <a:ext cx="2526665" cy="1508125"/>
            </a:xfrm>
            <a:custGeom>
              <a:rect b="b" l="l" r="r" t="t"/>
              <a:pathLst>
                <a:path extrusionOk="0" h="1508125" w="2526665">
                  <a:moveTo>
                    <a:pt x="2521645" y="0"/>
                  </a:moveTo>
                  <a:lnTo>
                    <a:pt x="2477169" y="5314"/>
                  </a:lnTo>
                  <a:lnTo>
                    <a:pt x="2432549" y="11353"/>
                  </a:lnTo>
                  <a:lnTo>
                    <a:pt x="2387797" y="18111"/>
                  </a:lnTo>
                  <a:lnTo>
                    <a:pt x="2342926" y="25586"/>
                  </a:lnTo>
                  <a:lnTo>
                    <a:pt x="2297949" y="33774"/>
                  </a:lnTo>
                  <a:lnTo>
                    <a:pt x="2252878" y="42671"/>
                  </a:lnTo>
                  <a:lnTo>
                    <a:pt x="2207726" y="52272"/>
                  </a:lnTo>
                  <a:lnTo>
                    <a:pt x="2162505" y="62574"/>
                  </a:lnTo>
                  <a:lnTo>
                    <a:pt x="2117229" y="73573"/>
                  </a:lnTo>
                  <a:lnTo>
                    <a:pt x="2071909" y="85266"/>
                  </a:lnTo>
                  <a:lnTo>
                    <a:pt x="2026559" y="97648"/>
                  </a:lnTo>
                  <a:lnTo>
                    <a:pt x="1981190" y="110715"/>
                  </a:lnTo>
                  <a:lnTo>
                    <a:pt x="1935816" y="124464"/>
                  </a:lnTo>
                  <a:lnTo>
                    <a:pt x="1890449" y="138891"/>
                  </a:lnTo>
                  <a:lnTo>
                    <a:pt x="1845102" y="153992"/>
                  </a:lnTo>
                  <a:lnTo>
                    <a:pt x="1799786" y="169764"/>
                  </a:lnTo>
                  <a:lnTo>
                    <a:pt x="1754516" y="186201"/>
                  </a:lnTo>
                  <a:lnTo>
                    <a:pt x="1709303" y="203301"/>
                  </a:lnTo>
                  <a:lnTo>
                    <a:pt x="1664159" y="221060"/>
                  </a:lnTo>
                  <a:lnTo>
                    <a:pt x="1619099" y="239473"/>
                  </a:lnTo>
                  <a:lnTo>
                    <a:pt x="1574133" y="258537"/>
                  </a:lnTo>
                  <a:lnTo>
                    <a:pt x="1529276" y="278248"/>
                  </a:lnTo>
                  <a:lnTo>
                    <a:pt x="1484538" y="298602"/>
                  </a:lnTo>
                  <a:lnTo>
                    <a:pt x="1439934" y="319596"/>
                  </a:lnTo>
                  <a:lnTo>
                    <a:pt x="1395475" y="341225"/>
                  </a:lnTo>
                  <a:lnTo>
                    <a:pt x="1351174" y="363485"/>
                  </a:lnTo>
                  <a:lnTo>
                    <a:pt x="1307044" y="386374"/>
                  </a:lnTo>
                  <a:lnTo>
                    <a:pt x="1263097" y="409886"/>
                  </a:lnTo>
                  <a:lnTo>
                    <a:pt x="1219346" y="434018"/>
                  </a:lnTo>
                  <a:lnTo>
                    <a:pt x="1175803" y="458767"/>
                  </a:lnTo>
                  <a:lnTo>
                    <a:pt x="1132482" y="484128"/>
                  </a:lnTo>
                  <a:lnTo>
                    <a:pt x="1089394" y="510097"/>
                  </a:lnTo>
                  <a:lnTo>
                    <a:pt x="1046552" y="536671"/>
                  </a:lnTo>
                  <a:lnTo>
                    <a:pt x="1003970" y="563846"/>
                  </a:lnTo>
                  <a:lnTo>
                    <a:pt x="961658" y="591618"/>
                  </a:lnTo>
                  <a:lnTo>
                    <a:pt x="919631" y="619982"/>
                  </a:lnTo>
                  <a:lnTo>
                    <a:pt x="877900" y="648936"/>
                  </a:lnTo>
                  <a:lnTo>
                    <a:pt x="836478" y="678476"/>
                  </a:lnTo>
                  <a:lnTo>
                    <a:pt x="795378" y="708596"/>
                  </a:lnTo>
                  <a:lnTo>
                    <a:pt x="754613" y="739295"/>
                  </a:lnTo>
                  <a:lnTo>
                    <a:pt x="714194" y="770567"/>
                  </a:lnTo>
                  <a:lnTo>
                    <a:pt x="674135" y="802409"/>
                  </a:lnTo>
                  <a:lnTo>
                    <a:pt x="634448" y="834818"/>
                  </a:lnTo>
                  <a:lnTo>
                    <a:pt x="595146" y="867788"/>
                  </a:lnTo>
                  <a:lnTo>
                    <a:pt x="556241" y="901317"/>
                  </a:lnTo>
                  <a:lnTo>
                    <a:pt x="517745" y="935400"/>
                  </a:lnTo>
                  <a:lnTo>
                    <a:pt x="479673" y="970035"/>
                  </a:lnTo>
                  <a:lnTo>
                    <a:pt x="442035" y="1005216"/>
                  </a:lnTo>
                  <a:lnTo>
                    <a:pt x="404845" y="1040939"/>
                  </a:lnTo>
                  <a:lnTo>
                    <a:pt x="368116" y="1077203"/>
                  </a:lnTo>
                  <a:lnTo>
                    <a:pt x="331859" y="1114001"/>
                  </a:lnTo>
                  <a:lnTo>
                    <a:pt x="296088" y="1151331"/>
                  </a:lnTo>
                  <a:lnTo>
                    <a:pt x="260814" y="1189188"/>
                  </a:lnTo>
                  <a:lnTo>
                    <a:pt x="226051" y="1227569"/>
                  </a:lnTo>
                  <a:lnTo>
                    <a:pt x="191812" y="1266470"/>
                  </a:lnTo>
                  <a:lnTo>
                    <a:pt x="158108" y="1305886"/>
                  </a:lnTo>
                  <a:lnTo>
                    <a:pt x="124953" y="1345815"/>
                  </a:lnTo>
                  <a:lnTo>
                    <a:pt x="92358" y="1386253"/>
                  </a:lnTo>
                  <a:lnTo>
                    <a:pt x="60337" y="1427194"/>
                  </a:lnTo>
                  <a:lnTo>
                    <a:pt x="28903" y="1468637"/>
                  </a:lnTo>
                  <a:lnTo>
                    <a:pt x="0" y="1507947"/>
                  </a:lnTo>
                  <a:lnTo>
                    <a:pt x="2526431" y="1507947"/>
                  </a:lnTo>
                  <a:lnTo>
                    <a:pt x="2526431" y="6545"/>
                  </a:lnTo>
                  <a:lnTo>
                    <a:pt x="2521645" y="0"/>
                  </a:lnTo>
                  <a:close/>
                </a:path>
              </a:pathLst>
            </a:custGeom>
            <a:solidFill>
              <a:srgbClr val="F7D10D"/>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6" name="Google Shape;336;p32"/>
            <p:cNvSpPr/>
            <p:nvPr/>
          </p:nvSpPr>
          <p:spPr>
            <a:xfrm>
              <a:off x="10015649" y="5384797"/>
              <a:ext cx="2176779" cy="1473200"/>
            </a:xfrm>
            <a:custGeom>
              <a:rect b="b" l="l" r="r" t="t"/>
              <a:pathLst>
                <a:path extrusionOk="0" h="1473200" w="2176779">
                  <a:moveTo>
                    <a:pt x="2176350" y="0"/>
                  </a:moveTo>
                  <a:lnTo>
                    <a:pt x="2107896" y="16784"/>
                  </a:lnTo>
                  <a:lnTo>
                    <a:pt x="2064471" y="28608"/>
                  </a:lnTo>
                  <a:lnTo>
                    <a:pt x="2020818" y="41332"/>
                  </a:lnTo>
                  <a:lnTo>
                    <a:pt x="1976955" y="54942"/>
                  </a:lnTo>
                  <a:lnTo>
                    <a:pt x="1932904" y="69421"/>
                  </a:lnTo>
                  <a:lnTo>
                    <a:pt x="1888685" y="84756"/>
                  </a:lnTo>
                  <a:lnTo>
                    <a:pt x="1844316" y="100930"/>
                  </a:lnTo>
                  <a:lnTo>
                    <a:pt x="1799819" y="117928"/>
                  </a:lnTo>
                  <a:lnTo>
                    <a:pt x="1755212" y="135736"/>
                  </a:lnTo>
                  <a:lnTo>
                    <a:pt x="1710517" y="154337"/>
                  </a:lnTo>
                  <a:lnTo>
                    <a:pt x="1665753" y="173718"/>
                  </a:lnTo>
                  <a:lnTo>
                    <a:pt x="1620940" y="193861"/>
                  </a:lnTo>
                  <a:lnTo>
                    <a:pt x="1576098" y="214753"/>
                  </a:lnTo>
                  <a:lnTo>
                    <a:pt x="1531246" y="236378"/>
                  </a:lnTo>
                  <a:lnTo>
                    <a:pt x="1486406" y="258721"/>
                  </a:lnTo>
                  <a:lnTo>
                    <a:pt x="1441596" y="281766"/>
                  </a:lnTo>
                  <a:lnTo>
                    <a:pt x="1396837" y="305499"/>
                  </a:lnTo>
                  <a:lnTo>
                    <a:pt x="1352149" y="329903"/>
                  </a:lnTo>
                  <a:lnTo>
                    <a:pt x="1307552" y="354964"/>
                  </a:lnTo>
                  <a:lnTo>
                    <a:pt x="1263066" y="380667"/>
                  </a:lnTo>
                  <a:lnTo>
                    <a:pt x="1218710" y="406996"/>
                  </a:lnTo>
                  <a:lnTo>
                    <a:pt x="1174504" y="433936"/>
                  </a:lnTo>
                  <a:lnTo>
                    <a:pt x="1130470" y="461472"/>
                  </a:lnTo>
                  <a:lnTo>
                    <a:pt x="1086626" y="489588"/>
                  </a:lnTo>
                  <a:lnTo>
                    <a:pt x="1042992" y="518270"/>
                  </a:lnTo>
                  <a:lnTo>
                    <a:pt x="999589" y="547502"/>
                  </a:lnTo>
                  <a:lnTo>
                    <a:pt x="956436" y="577269"/>
                  </a:lnTo>
                  <a:lnTo>
                    <a:pt x="913554" y="607555"/>
                  </a:lnTo>
                  <a:lnTo>
                    <a:pt x="870962" y="638346"/>
                  </a:lnTo>
                  <a:lnTo>
                    <a:pt x="828680" y="669626"/>
                  </a:lnTo>
                  <a:lnTo>
                    <a:pt x="786729" y="701379"/>
                  </a:lnTo>
                  <a:lnTo>
                    <a:pt x="745128" y="733592"/>
                  </a:lnTo>
                  <a:lnTo>
                    <a:pt x="703897" y="766248"/>
                  </a:lnTo>
                  <a:lnTo>
                    <a:pt x="663057" y="799332"/>
                  </a:lnTo>
                  <a:lnTo>
                    <a:pt x="622626" y="832829"/>
                  </a:lnTo>
                  <a:lnTo>
                    <a:pt x="582626" y="866723"/>
                  </a:lnTo>
                  <a:lnTo>
                    <a:pt x="543076" y="901001"/>
                  </a:lnTo>
                  <a:lnTo>
                    <a:pt x="503995" y="935645"/>
                  </a:lnTo>
                  <a:lnTo>
                    <a:pt x="465405" y="970641"/>
                  </a:lnTo>
                  <a:lnTo>
                    <a:pt x="427325" y="1005974"/>
                  </a:lnTo>
                  <a:lnTo>
                    <a:pt x="389775" y="1041629"/>
                  </a:lnTo>
                  <a:lnTo>
                    <a:pt x="352774" y="1077590"/>
                  </a:lnTo>
                  <a:lnTo>
                    <a:pt x="316344" y="1113842"/>
                  </a:lnTo>
                  <a:lnTo>
                    <a:pt x="280503" y="1150370"/>
                  </a:lnTo>
                  <a:lnTo>
                    <a:pt x="245272" y="1187158"/>
                  </a:lnTo>
                  <a:lnTo>
                    <a:pt x="210671" y="1224191"/>
                  </a:lnTo>
                  <a:lnTo>
                    <a:pt x="176719" y="1261455"/>
                  </a:lnTo>
                  <a:lnTo>
                    <a:pt x="143438" y="1298934"/>
                  </a:lnTo>
                  <a:lnTo>
                    <a:pt x="110845" y="1336612"/>
                  </a:lnTo>
                  <a:lnTo>
                    <a:pt x="78963" y="1374474"/>
                  </a:lnTo>
                  <a:lnTo>
                    <a:pt x="47810" y="1412506"/>
                  </a:lnTo>
                  <a:lnTo>
                    <a:pt x="17406" y="1450691"/>
                  </a:lnTo>
                  <a:lnTo>
                    <a:pt x="0" y="1473202"/>
                  </a:lnTo>
                  <a:lnTo>
                    <a:pt x="2176350" y="1473202"/>
                  </a:lnTo>
                  <a:lnTo>
                    <a:pt x="2176350"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337" name="Google Shape;337;p32"/>
            <p:cNvPicPr preferRelativeResize="0"/>
            <p:nvPr/>
          </p:nvPicPr>
          <p:blipFill rotWithShape="1">
            <a:blip r:embed="rId3">
              <a:alphaModFix/>
            </a:blip>
            <a:srcRect b="0" l="0" r="0" t="0"/>
            <a:stretch/>
          </p:blipFill>
          <p:spPr>
            <a:xfrm>
              <a:off x="10844110" y="6183236"/>
              <a:ext cx="1191755" cy="502906"/>
            </a:xfrm>
            <a:prstGeom prst="rect">
              <a:avLst/>
            </a:prstGeom>
            <a:noFill/>
            <a:ln>
              <a:noFill/>
            </a:ln>
          </p:spPr>
        </p:pic>
      </p:grpSp>
      <p:sp>
        <p:nvSpPr>
          <p:cNvPr id="338" name="Google Shape;338;p32"/>
          <p:cNvSpPr txBox="1"/>
          <p:nvPr>
            <p:ph type="title"/>
          </p:nvPr>
        </p:nvSpPr>
        <p:spPr>
          <a:xfrm>
            <a:off x="2137175" y="2574025"/>
            <a:ext cx="8696400" cy="17547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SzPts val="1400"/>
              <a:buNone/>
            </a:pPr>
            <a:r>
              <a:rPr lang="en-NA">
                <a:solidFill>
                  <a:schemeClr val="lt1"/>
                </a:solidFill>
              </a:rPr>
              <a:t>HOW COUNTRIES WITH SMALLER POPULATIONS LEVERAGED SERVICES FOR ECONOMIC GROWTH</a:t>
            </a:r>
            <a:endParaRPr>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13" name="Shape 113"/>
        <p:cNvGrpSpPr/>
        <p:nvPr/>
      </p:nvGrpSpPr>
      <p:grpSpPr>
        <a:xfrm>
          <a:off x="0" y="0"/>
          <a:ext cx="0" cy="0"/>
          <a:chOff x="0" y="0"/>
          <a:chExt cx="0" cy="0"/>
        </a:xfrm>
      </p:grpSpPr>
      <p:sp>
        <p:nvSpPr>
          <p:cNvPr id="114" name="Google Shape;114;p15"/>
          <p:cNvSpPr/>
          <p:nvPr/>
        </p:nvSpPr>
        <p:spPr>
          <a:xfrm>
            <a:off x="0" y="0"/>
            <a:ext cx="490855" cy="1250315"/>
          </a:xfrm>
          <a:custGeom>
            <a:rect b="b" l="l" r="r" t="t"/>
            <a:pathLst>
              <a:path extrusionOk="0" h="1250315" w="490855">
                <a:moveTo>
                  <a:pt x="490728" y="0"/>
                </a:moveTo>
                <a:lnTo>
                  <a:pt x="0" y="0"/>
                </a:lnTo>
                <a:lnTo>
                  <a:pt x="0" y="1249692"/>
                </a:lnTo>
                <a:lnTo>
                  <a:pt x="490728" y="1249692"/>
                </a:lnTo>
                <a:lnTo>
                  <a:pt x="490728" y="0"/>
                </a:lnTo>
                <a:close/>
              </a:path>
            </a:pathLst>
          </a:custGeom>
          <a:solidFill>
            <a:srgbClr val="10497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15" name="Google Shape;115;p15"/>
          <p:cNvGrpSpPr/>
          <p:nvPr/>
        </p:nvGrpSpPr>
        <p:grpSpPr>
          <a:xfrm>
            <a:off x="0" y="5350052"/>
            <a:ext cx="12192428" cy="1508125"/>
            <a:chOff x="0" y="5350052"/>
            <a:chExt cx="12192428" cy="1508125"/>
          </a:xfrm>
        </p:grpSpPr>
        <p:sp>
          <p:nvSpPr>
            <p:cNvPr id="116" name="Google Shape;116;p15"/>
            <p:cNvSpPr/>
            <p:nvPr/>
          </p:nvSpPr>
          <p:spPr>
            <a:xfrm>
              <a:off x="0" y="6611759"/>
              <a:ext cx="12192000" cy="246379"/>
            </a:xfrm>
            <a:custGeom>
              <a:rect b="b" l="l" r="r" t="t"/>
              <a:pathLst>
                <a:path extrusionOk="0" h="246379" w="12192000">
                  <a:moveTo>
                    <a:pt x="12192000" y="0"/>
                  </a:moveTo>
                  <a:lnTo>
                    <a:pt x="0" y="0"/>
                  </a:lnTo>
                  <a:lnTo>
                    <a:pt x="0" y="246240"/>
                  </a:lnTo>
                  <a:lnTo>
                    <a:pt x="12192000" y="246240"/>
                  </a:lnTo>
                  <a:lnTo>
                    <a:pt x="12192000" y="0"/>
                  </a:lnTo>
                  <a:close/>
                </a:path>
              </a:pathLst>
            </a:custGeom>
            <a:solidFill>
              <a:srgbClr val="10497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7" name="Google Shape;117;p15"/>
            <p:cNvSpPr/>
            <p:nvPr/>
          </p:nvSpPr>
          <p:spPr>
            <a:xfrm>
              <a:off x="9665568" y="5350052"/>
              <a:ext cx="2526665" cy="1508125"/>
            </a:xfrm>
            <a:custGeom>
              <a:rect b="b" l="l" r="r" t="t"/>
              <a:pathLst>
                <a:path extrusionOk="0" h="1508125" w="2526665">
                  <a:moveTo>
                    <a:pt x="2521645" y="0"/>
                  </a:moveTo>
                  <a:lnTo>
                    <a:pt x="2477169" y="5314"/>
                  </a:lnTo>
                  <a:lnTo>
                    <a:pt x="2432549" y="11353"/>
                  </a:lnTo>
                  <a:lnTo>
                    <a:pt x="2387797" y="18111"/>
                  </a:lnTo>
                  <a:lnTo>
                    <a:pt x="2342926" y="25586"/>
                  </a:lnTo>
                  <a:lnTo>
                    <a:pt x="2297949" y="33774"/>
                  </a:lnTo>
                  <a:lnTo>
                    <a:pt x="2252878" y="42671"/>
                  </a:lnTo>
                  <a:lnTo>
                    <a:pt x="2207726" y="52272"/>
                  </a:lnTo>
                  <a:lnTo>
                    <a:pt x="2162505" y="62574"/>
                  </a:lnTo>
                  <a:lnTo>
                    <a:pt x="2117229" y="73573"/>
                  </a:lnTo>
                  <a:lnTo>
                    <a:pt x="2071909" y="85266"/>
                  </a:lnTo>
                  <a:lnTo>
                    <a:pt x="2026559" y="97648"/>
                  </a:lnTo>
                  <a:lnTo>
                    <a:pt x="1981190" y="110715"/>
                  </a:lnTo>
                  <a:lnTo>
                    <a:pt x="1935816" y="124464"/>
                  </a:lnTo>
                  <a:lnTo>
                    <a:pt x="1890449" y="138891"/>
                  </a:lnTo>
                  <a:lnTo>
                    <a:pt x="1845102" y="153992"/>
                  </a:lnTo>
                  <a:lnTo>
                    <a:pt x="1799786" y="169764"/>
                  </a:lnTo>
                  <a:lnTo>
                    <a:pt x="1754516" y="186201"/>
                  </a:lnTo>
                  <a:lnTo>
                    <a:pt x="1709303" y="203301"/>
                  </a:lnTo>
                  <a:lnTo>
                    <a:pt x="1664159" y="221060"/>
                  </a:lnTo>
                  <a:lnTo>
                    <a:pt x="1619099" y="239473"/>
                  </a:lnTo>
                  <a:lnTo>
                    <a:pt x="1574133" y="258537"/>
                  </a:lnTo>
                  <a:lnTo>
                    <a:pt x="1529276" y="278248"/>
                  </a:lnTo>
                  <a:lnTo>
                    <a:pt x="1484538" y="298602"/>
                  </a:lnTo>
                  <a:lnTo>
                    <a:pt x="1439934" y="319596"/>
                  </a:lnTo>
                  <a:lnTo>
                    <a:pt x="1395475" y="341225"/>
                  </a:lnTo>
                  <a:lnTo>
                    <a:pt x="1351174" y="363485"/>
                  </a:lnTo>
                  <a:lnTo>
                    <a:pt x="1307044" y="386374"/>
                  </a:lnTo>
                  <a:lnTo>
                    <a:pt x="1263097" y="409886"/>
                  </a:lnTo>
                  <a:lnTo>
                    <a:pt x="1219346" y="434018"/>
                  </a:lnTo>
                  <a:lnTo>
                    <a:pt x="1175803" y="458767"/>
                  </a:lnTo>
                  <a:lnTo>
                    <a:pt x="1132482" y="484128"/>
                  </a:lnTo>
                  <a:lnTo>
                    <a:pt x="1089394" y="510097"/>
                  </a:lnTo>
                  <a:lnTo>
                    <a:pt x="1046552" y="536671"/>
                  </a:lnTo>
                  <a:lnTo>
                    <a:pt x="1003970" y="563846"/>
                  </a:lnTo>
                  <a:lnTo>
                    <a:pt x="961658" y="591618"/>
                  </a:lnTo>
                  <a:lnTo>
                    <a:pt x="919631" y="619982"/>
                  </a:lnTo>
                  <a:lnTo>
                    <a:pt x="877900" y="648936"/>
                  </a:lnTo>
                  <a:lnTo>
                    <a:pt x="836478" y="678476"/>
                  </a:lnTo>
                  <a:lnTo>
                    <a:pt x="795378" y="708596"/>
                  </a:lnTo>
                  <a:lnTo>
                    <a:pt x="754613" y="739295"/>
                  </a:lnTo>
                  <a:lnTo>
                    <a:pt x="714194" y="770567"/>
                  </a:lnTo>
                  <a:lnTo>
                    <a:pt x="674135" y="802409"/>
                  </a:lnTo>
                  <a:lnTo>
                    <a:pt x="634448" y="834818"/>
                  </a:lnTo>
                  <a:lnTo>
                    <a:pt x="595146" y="867788"/>
                  </a:lnTo>
                  <a:lnTo>
                    <a:pt x="556241" y="901317"/>
                  </a:lnTo>
                  <a:lnTo>
                    <a:pt x="517745" y="935400"/>
                  </a:lnTo>
                  <a:lnTo>
                    <a:pt x="479673" y="970035"/>
                  </a:lnTo>
                  <a:lnTo>
                    <a:pt x="442035" y="1005216"/>
                  </a:lnTo>
                  <a:lnTo>
                    <a:pt x="404845" y="1040939"/>
                  </a:lnTo>
                  <a:lnTo>
                    <a:pt x="368116" y="1077203"/>
                  </a:lnTo>
                  <a:lnTo>
                    <a:pt x="331859" y="1114001"/>
                  </a:lnTo>
                  <a:lnTo>
                    <a:pt x="296088" y="1151331"/>
                  </a:lnTo>
                  <a:lnTo>
                    <a:pt x="260814" y="1189188"/>
                  </a:lnTo>
                  <a:lnTo>
                    <a:pt x="226051" y="1227569"/>
                  </a:lnTo>
                  <a:lnTo>
                    <a:pt x="191812" y="1266470"/>
                  </a:lnTo>
                  <a:lnTo>
                    <a:pt x="158108" y="1305886"/>
                  </a:lnTo>
                  <a:lnTo>
                    <a:pt x="124953" y="1345815"/>
                  </a:lnTo>
                  <a:lnTo>
                    <a:pt x="92358" y="1386253"/>
                  </a:lnTo>
                  <a:lnTo>
                    <a:pt x="60337" y="1427194"/>
                  </a:lnTo>
                  <a:lnTo>
                    <a:pt x="28903" y="1468637"/>
                  </a:lnTo>
                  <a:lnTo>
                    <a:pt x="0" y="1507947"/>
                  </a:lnTo>
                  <a:lnTo>
                    <a:pt x="2526431" y="1507947"/>
                  </a:lnTo>
                  <a:lnTo>
                    <a:pt x="2526431" y="6545"/>
                  </a:lnTo>
                  <a:lnTo>
                    <a:pt x="2521645" y="0"/>
                  </a:lnTo>
                  <a:close/>
                </a:path>
              </a:pathLst>
            </a:custGeom>
            <a:solidFill>
              <a:srgbClr val="F7D10D"/>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8" name="Google Shape;118;p15"/>
            <p:cNvSpPr/>
            <p:nvPr/>
          </p:nvSpPr>
          <p:spPr>
            <a:xfrm>
              <a:off x="10015649" y="5384797"/>
              <a:ext cx="2176779" cy="1473200"/>
            </a:xfrm>
            <a:custGeom>
              <a:rect b="b" l="l" r="r" t="t"/>
              <a:pathLst>
                <a:path extrusionOk="0" h="1473200" w="2176779">
                  <a:moveTo>
                    <a:pt x="2176350" y="0"/>
                  </a:moveTo>
                  <a:lnTo>
                    <a:pt x="2107896" y="16784"/>
                  </a:lnTo>
                  <a:lnTo>
                    <a:pt x="2064471" y="28608"/>
                  </a:lnTo>
                  <a:lnTo>
                    <a:pt x="2020818" y="41332"/>
                  </a:lnTo>
                  <a:lnTo>
                    <a:pt x="1976955" y="54942"/>
                  </a:lnTo>
                  <a:lnTo>
                    <a:pt x="1932904" y="69421"/>
                  </a:lnTo>
                  <a:lnTo>
                    <a:pt x="1888685" y="84756"/>
                  </a:lnTo>
                  <a:lnTo>
                    <a:pt x="1844316" y="100930"/>
                  </a:lnTo>
                  <a:lnTo>
                    <a:pt x="1799819" y="117928"/>
                  </a:lnTo>
                  <a:lnTo>
                    <a:pt x="1755212" y="135736"/>
                  </a:lnTo>
                  <a:lnTo>
                    <a:pt x="1710517" y="154337"/>
                  </a:lnTo>
                  <a:lnTo>
                    <a:pt x="1665753" y="173718"/>
                  </a:lnTo>
                  <a:lnTo>
                    <a:pt x="1620940" y="193861"/>
                  </a:lnTo>
                  <a:lnTo>
                    <a:pt x="1576098" y="214753"/>
                  </a:lnTo>
                  <a:lnTo>
                    <a:pt x="1531246" y="236378"/>
                  </a:lnTo>
                  <a:lnTo>
                    <a:pt x="1486406" y="258721"/>
                  </a:lnTo>
                  <a:lnTo>
                    <a:pt x="1441596" y="281766"/>
                  </a:lnTo>
                  <a:lnTo>
                    <a:pt x="1396837" y="305499"/>
                  </a:lnTo>
                  <a:lnTo>
                    <a:pt x="1352149" y="329903"/>
                  </a:lnTo>
                  <a:lnTo>
                    <a:pt x="1307552" y="354964"/>
                  </a:lnTo>
                  <a:lnTo>
                    <a:pt x="1263066" y="380667"/>
                  </a:lnTo>
                  <a:lnTo>
                    <a:pt x="1218710" y="406996"/>
                  </a:lnTo>
                  <a:lnTo>
                    <a:pt x="1174504" y="433936"/>
                  </a:lnTo>
                  <a:lnTo>
                    <a:pt x="1130470" y="461472"/>
                  </a:lnTo>
                  <a:lnTo>
                    <a:pt x="1086626" y="489588"/>
                  </a:lnTo>
                  <a:lnTo>
                    <a:pt x="1042992" y="518270"/>
                  </a:lnTo>
                  <a:lnTo>
                    <a:pt x="999589" y="547502"/>
                  </a:lnTo>
                  <a:lnTo>
                    <a:pt x="956436" y="577269"/>
                  </a:lnTo>
                  <a:lnTo>
                    <a:pt x="913554" y="607555"/>
                  </a:lnTo>
                  <a:lnTo>
                    <a:pt x="870962" y="638346"/>
                  </a:lnTo>
                  <a:lnTo>
                    <a:pt x="828680" y="669626"/>
                  </a:lnTo>
                  <a:lnTo>
                    <a:pt x="786729" y="701379"/>
                  </a:lnTo>
                  <a:lnTo>
                    <a:pt x="745128" y="733592"/>
                  </a:lnTo>
                  <a:lnTo>
                    <a:pt x="703897" y="766248"/>
                  </a:lnTo>
                  <a:lnTo>
                    <a:pt x="663057" y="799332"/>
                  </a:lnTo>
                  <a:lnTo>
                    <a:pt x="622626" y="832829"/>
                  </a:lnTo>
                  <a:lnTo>
                    <a:pt x="582626" y="866723"/>
                  </a:lnTo>
                  <a:lnTo>
                    <a:pt x="543076" y="901001"/>
                  </a:lnTo>
                  <a:lnTo>
                    <a:pt x="503995" y="935645"/>
                  </a:lnTo>
                  <a:lnTo>
                    <a:pt x="465405" y="970641"/>
                  </a:lnTo>
                  <a:lnTo>
                    <a:pt x="427325" y="1005974"/>
                  </a:lnTo>
                  <a:lnTo>
                    <a:pt x="389775" y="1041629"/>
                  </a:lnTo>
                  <a:lnTo>
                    <a:pt x="352774" y="1077590"/>
                  </a:lnTo>
                  <a:lnTo>
                    <a:pt x="316344" y="1113842"/>
                  </a:lnTo>
                  <a:lnTo>
                    <a:pt x="280503" y="1150370"/>
                  </a:lnTo>
                  <a:lnTo>
                    <a:pt x="245272" y="1187158"/>
                  </a:lnTo>
                  <a:lnTo>
                    <a:pt x="210671" y="1224191"/>
                  </a:lnTo>
                  <a:lnTo>
                    <a:pt x="176719" y="1261455"/>
                  </a:lnTo>
                  <a:lnTo>
                    <a:pt x="143438" y="1298934"/>
                  </a:lnTo>
                  <a:lnTo>
                    <a:pt x="110845" y="1336612"/>
                  </a:lnTo>
                  <a:lnTo>
                    <a:pt x="78963" y="1374474"/>
                  </a:lnTo>
                  <a:lnTo>
                    <a:pt x="47810" y="1412506"/>
                  </a:lnTo>
                  <a:lnTo>
                    <a:pt x="17406" y="1450691"/>
                  </a:lnTo>
                  <a:lnTo>
                    <a:pt x="0" y="1473202"/>
                  </a:lnTo>
                  <a:lnTo>
                    <a:pt x="2176350" y="1473202"/>
                  </a:lnTo>
                  <a:lnTo>
                    <a:pt x="2176350"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19" name="Google Shape;119;p15"/>
            <p:cNvPicPr preferRelativeResize="0"/>
            <p:nvPr/>
          </p:nvPicPr>
          <p:blipFill rotWithShape="1">
            <a:blip r:embed="rId3">
              <a:alphaModFix/>
            </a:blip>
            <a:srcRect b="0" l="0" r="0" t="0"/>
            <a:stretch/>
          </p:blipFill>
          <p:spPr>
            <a:xfrm>
              <a:off x="10844110" y="6183236"/>
              <a:ext cx="1191755" cy="502906"/>
            </a:xfrm>
            <a:prstGeom prst="rect">
              <a:avLst/>
            </a:prstGeom>
            <a:noFill/>
            <a:ln>
              <a:noFill/>
            </a:ln>
          </p:spPr>
        </p:pic>
      </p:grpSp>
      <p:sp>
        <p:nvSpPr>
          <p:cNvPr id="120" name="Google Shape;120;p15"/>
          <p:cNvSpPr txBox="1"/>
          <p:nvPr>
            <p:ph type="title"/>
          </p:nvPr>
        </p:nvSpPr>
        <p:spPr>
          <a:xfrm>
            <a:off x="2137175" y="2574025"/>
            <a:ext cx="8696400" cy="11697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SzPts val="1400"/>
              <a:buNone/>
            </a:pPr>
            <a:r>
              <a:rPr lang="en-NA">
                <a:solidFill>
                  <a:schemeClr val="lt1"/>
                </a:solidFill>
              </a:rPr>
              <a:t>THE IMPORTANCE OF SERVICES ECONOMIC GROWTH</a:t>
            </a:r>
            <a:endParaRPr>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33"/>
          <p:cNvSpPr txBox="1"/>
          <p:nvPr>
            <p:ph type="title"/>
          </p:nvPr>
        </p:nvSpPr>
        <p:spPr>
          <a:xfrm>
            <a:off x="598962" y="242085"/>
            <a:ext cx="10019100" cy="5850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NA"/>
              <a:t>MAURITIUS</a:t>
            </a:r>
            <a:endParaRPr/>
          </a:p>
        </p:txBody>
      </p:sp>
      <p:grpSp>
        <p:nvGrpSpPr>
          <p:cNvPr id="345" name="Google Shape;345;p33"/>
          <p:cNvGrpSpPr/>
          <p:nvPr/>
        </p:nvGrpSpPr>
        <p:grpSpPr>
          <a:xfrm>
            <a:off x="0" y="5350052"/>
            <a:ext cx="12192428" cy="1508125"/>
            <a:chOff x="0" y="5350052"/>
            <a:chExt cx="12192428" cy="1508125"/>
          </a:xfrm>
        </p:grpSpPr>
        <p:sp>
          <p:nvSpPr>
            <p:cNvPr id="346" name="Google Shape;346;p33"/>
            <p:cNvSpPr/>
            <p:nvPr/>
          </p:nvSpPr>
          <p:spPr>
            <a:xfrm>
              <a:off x="0" y="6611759"/>
              <a:ext cx="12192000" cy="246379"/>
            </a:xfrm>
            <a:custGeom>
              <a:rect b="b" l="l" r="r" t="t"/>
              <a:pathLst>
                <a:path extrusionOk="0" h="246379" w="12192000">
                  <a:moveTo>
                    <a:pt x="12192000" y="0"/>
                  </a:moveTo>
                  <a:lnTo>
                    <a:pt x="0" y="0"/>
                  </a:lnTo>
                  <a:lnTo>
                    <a:pt x="0" y="246240"/>
                  </a:lnTo>
                  <a:lnTo>
                    <a:pt x="12192000" y="246240"/>
                  </a:lnTo>
                  <a:lnTo>
                    <a:pt x="12192000" y="0"/>
                  </a:lnTo>
                  <a:close/>
                </a:path>
              </a:pathLst>
            </a:custGeom>
            <a:solidFill>
              <a:srgbClr val="10497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7" name="Google Shape;347;p33"/>
            <p:cNvSpPr/>
            <p:nvPr/>
          </p:nvSpPr>
          <p:spPr>
            <a:xfrm>
              <a:off x="9665568" y="5350052"/>
              <a:ext cx="2526665" cy="1508125"/>
            </a:xfrm>
            <a:custGeom>
              <a:rect b="b" l="l" r="r" t="t"/>
              <a:pathLst>
                <a:path extrusionOk="0" h="1508125" w="2526665">
                  <a:moveTo>
                    <a:pt x="2521645" y="0"/>
                  </a:moveTo>
                  <a:lnTo>
                    <a:pt x="2477169" y="5314"/>
                  </a:lnTo>
                  <a:lnTo>
                    <a:pt x="2432549" y="11353"/>
                  </a:lnTo>
                  <a:lnTo>
                    <a:pt x="2387797" y="18111"/>
                  </a:lnTo>
                  <a:lnTo>
                    <a:pt x="2342926" y="25586"/>
                  </a:lnTo>
                  <a:lnTo>
                    <a:pt x="2297949" y="33774"/>
                  </a:lnTo>
                  <a:lnTo>
                    <a:pt x="2252878" y="42671"/>
                  </a:lnTo>
                  <a:lnTo>
                    <a:pt x="2207726" y="52272"/>
                  </a:lnTo>
                  <a:lnTo>
                    <a:pt x="2162505" y="62574"/>
                  </a:lnTo>
                  <a:lnTo>
                    <a:pt x="2117229" y="73573"/>
                  </a:lnTo>
                  <a:lnTo>
                    <a:pt x="2071909" y="85266"/>
                  </a:lnTo>
                  <a:lnTo>
                    <a:pt x="2026559" y="97648"/>
                  </a:lnTo>
                  <a:lnTo>
                    <a:pt x="1981190" y="110715"/>
                  </a:lnTo>
                  <a:lnTo>
                    <a:pt x="1935816" y="124464"/>
                  </a:lnTo>
                  <a:lnTo>
                    <a:pt x="1890449" y="138891"/>
                  </a:lnTo>
                  <a:lnTo>
                    <a:pt x="1845102" y="153992"/>
                  </a:lnTo>
                  <a:lnTo>
                    <a:pt x="1799786" y="169764"/>
                  </a:lnTo>
                  <a:lnTo>
                    <a:pt x="1754516" y="186201"/>
                  </a:lnTo>
                  <a:lnTo>
                    <a:pt x="1709303" y="203301"/>
                  </a:lnTo>
                  <a:lnTo>
                    <a:pt x="1664159" y="221060"/>
                  </a:lnTo>
                  <a:lnTo>
                    <a:pt x="1619099" y="239473"/>
                  </a:lnTo>
                  <a:lnTo>
                    <a:pt x="1574133" y="258537"/>
                  </a:lnTo>
                  <a:lnTo>
                    <a:pt x="1529276" y="278248"/>
                  </a:lnTo>
                  <a:lnTo>
                    <a:pt x="1484538" y="298602"/>
                  </a:lnTo>
                  <a:lnTo>
                    <a:pt x="1439934" y="319596"/>
                  </a:lnTo>
                  <a:lnTo>
                    <a:pt x="1395475" y="341225"/>
                  </a:lnTo>
                  <a:lnTo>
                    <a:pt x="1351174" y="363485"/>
                  </a:lnTo>
                  <a:lnTo>
                    <a:pt x="1307044" y="386374"/>
                  </a:lnTo>
                  <a:lnTo>
                    <a:pt x="1263097" y="409886"/>
                  </a:lnTo>
                  <a:lnTo>
                    <a:pt x="1219346" y="434018"/>
                  </a:lnTo>
                  <a:lnTo>
                    <a:pt x="1175803" y="458767"/>
                  </a:lnTo>
                  <a:lnTo>
                    <a:pt x="1132482" y="484128"/>
                  </a:lnTo>
                  <a:lnTo>
                    <a:pt x="1089394" y="510097"/>
                  </a:lnTo>
                  <a:lnTo>
                    <a:pt x="1046552" y="536671"/>
                  </a:lnTo>
                  <a:lnTo>
                    <a:pt x="1003970" y="563846"/>
                  </a:lnTo>
                  <a:lnTo>
                    <a:pt x="961658" y="591618"/>
                  </a:lnTo>
                  <a:lnTo>
                    <a:pt x="919631" y="619982"/>
                  </a:lnTo>
                  <a:lnTo>
                    <a:pt x="877900" y="648936"/>
                  </a:lnTo>
                  <a:lnTo>
                    <a:pt x="836478" y="678476"/>
                  </a:lnTo>
                  <a:lnTo>
                    <a:pt x="795378" y="708596"/>
                  </a:lnTo>
                  <a:lnTo>
                    <a:pt x="754613" y="739295"/>
                  </a:lnTo>
                  <a:lnTo>
                    <a:pt x="714194" y="770567"/>
                  </a:lnTo>
                  <a:lnTo>
                    <a:pt x="674135" y="802409"/>
                  </a:lnTo>
                  <a:lnTo>
                    <a:pt x="634448" y="834818"/>
                  </a:lnTo>
                  <a:lnTo>
                    <a:pt x="595146" y="867788"/>
                  </a:lnTo>
                  <a:lnTo>
                    <a:pt x="556241" y="901317"/>
                  </a:lnTo>
                  <a:lnTo>
                    <a:pt x="517745" y="935400"/>
                  </a:lnTo>
                  <a:lnTo>
                    <a:pt x="479673" y="970035"/>
                  </a:lnTo>
                  <a:lnTo>
                    <a:pt x="442035" y="1005216"/>
                  </a:lnTo>
                  <a:lnTo>
                    <a:pt x="404845" y="1040939"/>
                  </a:lnTo>
                  <a:lnTo>
                    <a:pt x="368116" y="1077203"/>
                  </a:lnTo>
                  <a:lnTo>
                    <a:pt x="331859" y="1114001"/>
                  </a:lnTo>
                  <a:lnTo>
                    <a:pt x="296088" y="1151331"/>
                  </a:lnTo>
                  <a:lnTo>
                    <a:pt x="260814" y="1189188"/>
                  </a:lnTo>
                  <a:lnTo>
                    <a:pt x="226051" y="1227569"/>
                  </a:lnTo>
                  <a:lnTo>
                    <a:pt x="191812" y="1266470"/>
                  </a:lnTo>
                  <a:lnTo>
                    <a:pt x="158108" y="1305886"/>
                  </a:lnTo>
                  <a:lnTo>
                    <a:pt x="124953" y="1345815"/>
                  </a:lnTo>
                  <a:lnTo>
                    <a:pt x="92358" y="1386253"/>
                  </a:lnTo>
                  <a:lnTo>
                    <a:pt x="60337" y="1427194"/>
                  </a:lnTo>
                  <a:lnTo>
                    <a:pt x="28903" y="1468637"/>
                  </a:lnTo>
                  <a:lnTo>
                    <a:pt x="0" y="1507947"/>
                  </a:lnTo>
                  <a:lnTo>
                    <a:pt x="2526431" y="1507947"/>
                  </a:lnTo>
                  <a:lnTo>
                    <a:pt x="2526431" y="6545"/>
                  </a:lnTo>
                  <a:lnTo>
                    <a:pt x="2521645" y="0"/>
                  </a:lnTo>
                  <a:close/>
                </a:path>
              </a:pathLst>
            </a:custGeom>
            <a:solidFill>
              <a:srgbClr val="F7D10D"/>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8" name="Google Shape;348;p33"/>
            <p:cNvSpPr/>
            <p:nvPr/>
          </p:nvSpPr>
          <p:spPr>
            <a:xfrm>
              <a:off x="10015649" y="5384797"/>
              <a:ext cx="2176779" cy="1473200"/>
            </a:xfrm>
            <a:custGeom>
              <a:rect b="b" l="l" r="r" t="t"/>
              <a:pathLst>
                <a:path extrusionOk="0" h="1473200" w="2176779">
                  <a:moveTo>
                    <a:pt x="2176350" y="0"/>
                  </a:moveTo>
                  <a:lnTo>
                    <a:pt x="2107896" y="16784"/>
                  </a:lnTo>
                  <a:lnTo>
                    <a:pt x="2064471" y="28608"/>
                  </a:lnTo>
                  <a:lnTo>
                    <a:pt x="2020818" y="41332"/>
                  </a:lnTo>
                  <a:lnTo>
                    <a:pt x="1976955" y="54942"/>
                  </a:lnTo>
                  <a:lnTo>
                    <a:pt x="1932904" y="69421"/>
                  </a:lnTo>
                  <a:lnTo>
                    <a:pt x="1888685" y="84756"/>
                  </a:lnTo>
                  <a:lnTo>
                    <a:pt x="1844316" y="100930"/>
                  </a:lnTo>
                  <a:lnTo>
                    <a:pt x="1799819" y="117928"/>
                  </a:lnTo>
                  <a:lnTo>
                    <a:pt x="1755212" y="135736"/>
                  </a:lnTo>
                  <a:lnTo>
                    <a:pt x="1710517" y="154337"/>
                  </a:lnTo>
                  <a:lnTo>
                    <a:pt x="1665753" y="173718"/>
                  </a:lnTo>
                  <a:lnTo>
                    <a:pt x="1620940" y="193861"/>
                  </a:lnTo>
                  <a:lnTo>
                    <a:pt x="1576098" y="214753"/>
                  </a:lnTo>
                  <a:lnTo>
                    <a:pt x="1531246" y="236378"/>
                  </a:lnTo>
                  <a:lnTo>
                    <a:pt x="1486406" y="258721"/>
                  </a:lnTo>
                  <a:lnTo>
                    <a:pt x="1441596" y="281766"/>
                  </a:lnTo>
                  <a:lnTo>
                    <a:pt x="1396837" y="305499"/>
                  </a:lnTo>
                  <a:lnTo>
                    <a:pt x="1352149" y="329903"/>
                  </a:lnTo>
                  <a:lnTo>
                    <a:pt x="1307552" y="354964"/>
                  </a:lnTo>
                  <a:lnTo>
                    <a:pt x="1263066" y="380667"/>
                  </a:lnTo>
                  <a:lnTo>
                    <a:pt x="1218710" y="406996"/>
                  </a:lnTo>
                  <a:lnTo>
                    <a:pt x="1174504" y="433936"/>
                  </a:lnTo>
                  <a:lnTo>
                    <a:pt x="1130470" y="461472"/>
                  </a:lnTo>
                  <a:lnTo>
                    <a:pt x="1086626" y="489588"/>
                  </a:lnTo>
                  <a:lnTo>
                    <a:pt x="1042992" y="518270"/>
                  </a:lnTo>
                  <a:lnTo>
                    <a:pt x="999589" y="547502"/>
                  </a:lnTo>
                  <a:lnTo>
                    <a:pt x="956436" y="577269"/>
                  </a:lnTo>
                  <a:lnTo>
                    <a:pt x="913554" y="607555"/>
                  </a:lnTo>
                  <a:lnTo>
                    <a:pt x="870962" y="638346"/>
                  </a:lnTo>
                  <a:lnTo>
                    <a:pt x="828680" y="669626"/>
                  </a:lnTo>
                  <a:lnTo>
                    <a:pt x="786729" y="701379"/>
                  </a:lnTo>
                  <a:lnTo>
                    <a:pt x="745128" y="733592"/>
                  </a:lnTo>
                  <a:lnTo>
                    <a:pt x="703897" y="766248"/>
                  </a:lnTo>
                  <a:lnTo>
                    <a:pt x="663057" y="799332"/>
                  </a:lnTo>
                  <a:lnTo>
                    <a:pt x="622626" y="832829"/>
                  </a:lnTo>
                  <a:lnTo>
                    <a:pt x="582626" y="866723"/>
                  </a:lnTo>
                  <a:lnTo>
                    <a:pt x="543076" y="901001"/>
                  </a:lnTo>
                  <a:lnTo>
                    <a:pt x="503995" y="935645"/>
                  </a:lnTo>
                  <a:lnTo>
                    <a:pt x="465405" y="970641"/>
                  </a:lnTo>
                  <a:lnTo>
                    <a:pt x="427325" y="1005974"/>
                  </a:lnTo>
                  <a:lnTo>
                    <a:pt x="389775" y="1041629"/>
                  </a:lnTo>
                  <a:lnTo>
                    <a:pt x="352774" y="1077590"/>
                  </a:lnTo>
                  <a:lnTo>
                    <a:pt x="316344" y="1113842"/>
                  </a:lnTo>
                  <a:lnTo>
                    <a:pt x="280503" y="1150370"/>
                  </a:lnTo>
                  <a:lnTo>
                    <a:pt x="245272" y="1187158"/>
                  </a:lnTo>
                  <a:lnTo>
                    <a:pt x="210671" y="1224191"/>
                  </a:lnTo>
                  <a:lnTo>
                    <a:pt x="176719" y="1261455"/>
                  </a:lnTo>
                  <a:lnTo>
                    <a:pt x="143438" y="1298934"/>
                  </a:lnTo>
                  <a:lnTo>
                    <a:pt x="110845" y="1336612"/>
                  </a:lnTo>
                  <a:lnTo>
                    <a:pt x="78963" y="1374474"/>
                  </a:lnTo>
                  <a:lnTo>
                    <a:pt x="47810" y="1412506"/>
                  </a:lnTo>
                  <a:lnTo>
                    <a:pt x="17406" y="1450691"/>
                  </a:lnTo>
                  <a:lnTo>
                    <a:pt x="0" y="1473202"/>
                  </a:lnTo>
                  <a:lnTo>
                    <a:pt x="2176350" y="1473202"/>
                  </a:lnTo>
                  <a:lnTo>
                    <a:pt x="2176350"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349" name="Google Shape;349;p33"/>
            <p:cNvPicPr preferRelativeResize="0"/>
            <p:nvPr/>
          </p:nvPicPr>
          <p:blipFill rotWithShape="1">
            <a:blip r:embed="rId3">
              <a:alphaModFix/>
            </a:blip>
            <a:srcRect b="0" l="0" r="0" t="0"/>
            <a:stretch/>
          </p:blipFill>
          <p:spPr>
            <a:xfrm>
              <a:off x="10844110" y="6183236"/>
              <a:ext cx="1191755" cy="502906"/>
            </a:xfrm>
            <a:prstGeom prst="rect">
              <a:avLst/>
            </a:prstGeom>
            <a:noFill/>
            <a:ln>
              <a:noFill/>
            </a:ln>
          </p:spPr>
        </p:pic>
      </p:grpSp>
      <p:sp>
        <p:nvSpPr>
          <p:cNvPr id="350" name="Google Shape;350;p33"/>
          <p:cNvSpPr txBox="1"/>
          <p:nvPr/>
        </p:nvSpPr>
        <p:spPr>
          <a:xfrm>
            <a:off x="487550" y="1332600"/>
            <a:ext cx="11258100" cy="427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NA" sz="1800">
                <a:solidFill>
                  <a:schemeClr val="dk2"/>
                </a:solidFill>
                <a:latin typeface="Century Gothic"/>
                <a:ea typeface="Century Gothic"/>
                <a:cs typeface="Century Gothic"/>
                <a:sym typeface="Century Gothic"/>
              </a:rPr>
              <a:t>In Mauritius, the services sector, contributes on average 68.5% of GDP, compared to 27.4% for the secondary sector and 4.1% by the primary sector which consists mainly of agricultural activities. The tertiary sector grew by 5.7% in 2008.</a:t>
            </a:r>
            <a:endParaRPr sz="1800">
              <a:solidFill>
                <a:schemeClr val="dk2"/>
              </a:solidFill>
              <a:latin typeface="Century Gothic"/>
              <a:ea typeface="Century Gothic"/>
              <a:cs typeface="Century Gothic"/>
              <a:sym typeface="Century Gothic"/>
            </a:endParaRPr>
          </a:p>
          <a:p>
            <a:pPr indent="0" lvl="0" marL="0" rtl="0" algn="l">
              <a:spcBef>
                <a:spcPts val="0"/>
              </a:spcBef>
              <a:spcAft>
                <a:spcPts val="0"/>
              </a:spcAft>
              <a:buNone/>
            </a:pPr>
            <a:r>
              <a:t/>
            </a:r>
            <a:endParaRPr sz="1800">
              <a:solidFill>
                <a:schemeClr val="dk2"/>
              </a:solidFill>
              <a:latin typeface="Century Gothic"/>
              <a:ea typeface="Century Gothic"/>
              <a:cs typeface="Century Gothic"/>
              <a:sym typeface="Century Gothic"/>
            </a:endParaRPr>
          </a:p>
          <a:p>
            <a:pPr indent="0" lvl="0" marL="0" rtl="0" algn="l">
              <a:spcBef>
                <a:spcPts val="0"/>
              </a:spcBef>
              <a:spcAft>
                <a:spcPts val="0"/>
              </a:spcAft>
              <a:buNone/>
            </a:pPr>
            <a:r>
              <a:rPr lang="en-NA" sz="1800">
                <a:solidFill>
                  <a:schemeClr val="dk2"/>
                </a:solidFill>
                <a:latin typeface="Century Gothic"/>
                <a:ea typeface="Century Gothic"/>
                <a:cs typeface="Century Gothic"/>
                <a:sym typeface="Century Gothic"/>
              </a:rPr>
              <a:t>The service industry continues to be a major engine of growth in Mauritius which is driven in part by the rapid changes in information technology and telecommunications that support service delivery.</a:t>
            </a:r>
            <a:endParaRPr sz="1800">
              <a:solidFill>
                <a:schemeClr val="dk2"/>
              </a:solidFill>
              <a:latin typeface="Century Gothic"/>
              <a:ea typeface="Century Gothic"/>
              <a:cs typeface="Century Gothic"/>
              <a:sym typeface="Century Gothic"/>
            </a:endParaRPr>
          </a:p>
          <a:p>
            <a:pPr indent="0" lvl="0" marL="0" rtl="0" algn="l">
              <a:spcBef>
                <a:spcPts val="0"/>
              </a:spcBef>
              <a:spcAft>
                <a:spcPts val="0"/>
              </a:spcAft>
              <a:buNone/>
            </a:pPr>
            <a:r>
              <a:t/>
            </a:r>
            <a:endParaRPr sz="1800">
              <a:solidFill>
                <a:schemeClr val="dk2"/>
              </a:solidFill>
              <a:latin typeface="Century Gothic"/>
              <a:ea typeface="Century Gothic"/>
              <a:cs typeface="Century Gothic"/>
              <a:sym typeface="Century Gothic"/>
            </a:endParaRPr>
          </a:p>
          <a:p>
            <a:pPr indent="0" lvl="0" marL="0" rtl="0" algn="l">
              <a:spcBef>
                <a:spcPts val="0"/>
              </a:spcBef>
              <a:spcAft>
                <a:spcPts val="0"/>
              </a:spcAft>
              <a:buNone/>
            </a:pPr>
            <a:r>
              <a:rPr lang="en-NA" sz="1800">
                <a:solidFill>
                  <a:schemeClr val="dk2"/>
                </a:solidFill>
                <a:latin typeface="Century Gothic"/>
                <a:ea typeface="Century Gothic"/>
                <a:cs typeface="Century Gothic"/>
                <a:sym typeface="Century Gothic"/>
              </a:rPr>
              <a:t>The government strategy centred on further diversifying the economic base in order to propel the economy onto higher levels of sustainable development alongside the consolidation, modernisation and expansion of the existing sectors has proved beneficial over the years. </a:t>
            </a:r>
            <a:endParaRPr sz="1800">
              <a:solidFill>
                <a:schemeClr val="dk2"/>
              </a:solidFill>
              <a:latin typeface="Century Gothic"/>
              <a:ea typeface="Century Gothic"/>
              <a:cs typeface="Century Gothic"/>
              <a:sym typeface="Century Gothic"/>
            </a:endParaRPr>
          </a:p>
          <a:p>
            <a:pPr indent="0" lvl="0" marL="0" rtl="0" algn="l">
              <a:spcBef>
                <a:spcPts val="0"/>
              </a:spcBef>
              <a:spcAft>
                <a:spcPts val="0"/>
              </a:spcAft>
              <a:buNone/>
            </a:pPr>
            <a:r>
              <a:t/>
            </a:r>
            <a:endParaRPr sz="1800">
              <a:solidFill>
                <a:schemeClr val="dk2"/>
              </a:solidFill>
              <a:latin typeface="Century Gothic"/>
              <a:ea typeface="Century Gothic"/>
              <a:cs typeface="Century Gothic"/>
              <a:sym typeface="Century Gothic"/>
            </a:endParaRPr>
          </a:p>
          <a:p>
            <a:pPr indent="0" lvl="0" marL="0" rtl="0" algn="l">
              <a:spcBef>
                <a:spcPts val="0"/>
              </a:spcBef>
              <a:spcAft>
                <a:spcPts val="0"/>
              </a:spcAft>
              <a:buNone/>
            </a:pPr>
            <a:r>
              <a:rPr lang="en-NA" sz="1800">
                <a:solidFill>
                  <a:schemeClr val="dk2"/>
                </a:solidFill>
                <a:latin typeface="Century Gothic"/>
                <a:ea typeface="Century Gothic"/>
                <a:cs typeface="Century Gothic"/>
                <a:sym typeface="Century Gothic"/>
              </a:rPr>
              <a:t>The economy seems to be driven by the services sectors, especially activities in</a:t>
            </a:r>
            <a:endParaRPr sz="1800">
              <a:solidFill>
                <a:schemeClr val="dk2"/>
              </a:solidFill>
              <a:latin typeface="Century Gothic"/>
              <a:ea typeface="Century Gothic"/>
              <a:cs typeface="Century Gothic"/>
              <a:sym typeface="Century Gothic"/>
            </a:endParaRPr>
          </a:p>
          <a:p>
            <a:pPr indent="0" lvl="0" marL="0" rtl="0" algn="l">
              <a:spcBef>
                <a:spcPts val="0"/>
              </a:spcBef>
              <a:spcAft>
                <a:spcPts val="0"/>
              </a:spcAft>
              <a:buNone/>
            </a:pPr>
            <a:r>
              <a:rPr lang="en-NA" sz="1800">
                <a:solidFill>
                  <a:schemeClr val="dk2"/>
                </a:solidFill>
                <a:latin typeface="Century Gothic"/>
                <a:ea typeface="Century Gothic"/>
                <a:cs typeface="Century Gothic"/>
                <a:sym typeface="Century Gothic"/>
              </a:rPr>
              <a:t>"Hotels and Restaurants", "Transport storage and communications", "Real estate,</a:t>
            </a:r>
            <a:endParaRPr sz="1800">
              <a:solidFill>
                <a:schemeClr val="dk2"/>
              </a:solidFill>
              <a:latin typeface="Century Gothic"/>
              <a:ea typeface="Century Gothic"/>
              <a:cs typeface="Century Gothic"/>
              <a:sym typeface="Century Gothic"/>
            </a:endParaRPr>
          </a:p>
          <a:p>
            <a:pPr indent="0" lvl="0" marL="0" rtl="0" algn="l">
              <a:spcBef>
                <a:spcPts val="0"/>
              </a:spcBef>
              <a:spcAft>
                <a:spcPts val="0"/>
              </a:spcAft>
              <a:buNone/>
            </a:pPr>
            <a:r>
              <a:rPr lang="en-NA" sz="1800">
                <a:solidFill>
                  <a:schemeClr val="dk2"/>
                </a:solidFill>
                <a:latin typeface="Century Gothic"/>
                <a:ea typeface="Century Gothic"/>
                <a:cs typeface="Century Gothic"/>
                <a:sym typeface="Century Gothic"/>
              </a:rPr>
              <a:t>renting and business activities" and "Financial intermediation".</a:t>
            </a:r>
            <a:endParaRPr sz="1800">
              <a:solidFill>
                <a:schemeClr val="dk2"/>
              </a:solidFill>
              <a:latin typeface="Century Gothic"/>
              <a:ea typeface="Century Gothic"/>
              <a:cs typeface="Century Gothic"/>
              <a:sym typeface="Century Gothic"/>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34"/>
          <p:cNvSpPr txBox="1"/>
          <p:nvPr>
            <p:ph type="title"/>
          </p:nvPr>
        </p:nvSpPr>
        <p:spPr>
          <a:xfrm>
            <a:off x="743587" y="182985"/>
            <a:ext cx="10019100" cy="6927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NA" sz="4500"/>
              <a:t>SERVICES &amp; FDI</a:t>
            </a:r>
            <a:endParaRPr sz="4500"/>
          </a:p>
        </p:txBody>
      </p:sp>
      <p:sp>
        <p:nvSpPr>
          <p:cNvPr id="357" name="Google Shape;357;p34"/>
          <p:cNvSpPr txBox="1"/>
          <p:nvPr>
            <p:ph idx="1" type="body"/>
          </p:nvPr>
        </p:nvSpPr>
        <p:spPr>
          <a:xfrm>
            <a:off x="743584" y="998529"/>
            <a:ext cx="11028600" cy="16623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b="1" lang="en-NA">
                <a:solidFill>
                  <a:schemeClr val="dk2"/>
                </a:solidFill>
                <a:latin typeface="Century Gothic"/>
                <a:ea typeface="Century Gothic"/>
                <a:cs typeface="Century Gothic"/>
                <a:sym typeface="Century Gothic"/>
              </a:rPr>
              <a:t>FDI Inflows to Mauritius</a:t>
            </a:r>
            <a:endParaRPr b="1">
              <a:solidFill>
                <a:schemeClr val="dk2"/>
              </a:solidFill>
              <a:latin typeface="Century Gothic"/>
              <a:ea typeface="Century Gothic"/>
              <a:cs typeface="Century Gothic"/>
              <a:sym typeface="Century Gothic"/>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358" name="Google Shape;358;p34"/>
          <p:cNvPicPr preferRelativeResize="0"/>
          <p:nvPr/>
        </p:nvPicPr>
        <p:blipFill>
          <a:blip r:embed="rId3">
            <a:alphaModFix/>
          </a:blip>
          <a:stretch>
            <a:fillRect/>
          </a:stretch>
        </p:blipFill>
        <p:spPr>
          <a:xfrm>
            <a:off x="300425" y="1416430"/>
            <a:ext cx="9850379" cy="5043250"/>
          </a:xfrm>
          <a:prstGeom prst="rect">
            <a:avLst/>
          </a:prstGeom>
          <a:noFill/>
          <a:ln>
            <a:noFill/>
          </a:ln>
        </p:spPr>
      </p:pic>
      <p:grpSp>
        <p:nvGrpSpPr>
          <p:cNvPr id="359" name="Google Shape;359;p34"/>
          <p:cNvGrpSpPr/>
          <p:nvPr/>
        </p:nvGrpSpPr>
        <p:grpSpPr>
          <a:xfrm>
            <a:off x="1" y="5378621"/>
            <a:ext cx="12192424" cy="1508575"/>
            <a:chOff x="0" y="5350046"/>
            <a:chExt cx="12192424" cy="1508575"/>
          </a:xfrm>
        </p:grpSpPr>
        <p:sp>
          <p:nvSpPr>
            <p:cNvPr id="360" name="Google Shape;360;p34"/>
            <p:cNvSpPr/>
            <p:nvPr/>
          </p:nvSpPr>
          <p:spPr>
            <a:xfrm>
              <a:off x="0" y="6611759"/>
              <a:ext cx="12192000" cy="246379"/>
            </a:xfrm>
            <a:custGeom>
              <a:rect b="b" l="l" r="r" t="t"/>
              <a:pathLst>
                <a:path extrusionOk="0" h="246379" w="12192000">
                  <a:moveTo>
                    <a:pt x="12192000" y="0"/>
                  </a:moveTo>
                  <a:lnTo>
                    <a:pt x="0" y="0"/>
                  </a:lnTo>
                  <a:lnTo>
                    <a:pt x="0" y="246240"/>
                  </a:lnTo>
                  <a:lnTo>
                    <a:pt x="12192000" y="246240"/>
                  </a:lnTo>
                  <a:lnTo>
                    <a:pt x="12192000" y="0"/>
                  </a:lnTo>
                  <a:close/>
                </a:path>
              </a:pathLst>
            </a:custGeom>
            <a:solidFill>
              <a:srgbClr val="10497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chemeClr val="dk1"/>
                </a:solidFill>
                <a:latin typeface="Calibri"/>
                <a:ea typeface="Calibri"/>
                <a:cs typeface="Calibri"/>
                <a:sym typeface="Calibri"/>
              </a:endParaRPr>
            </a:p>
          </p:txBody>
        </p:sp>
        <p:sp>
          <p:nvSpPr>
            <p:cNvPr id="361" name="Google Shape;361;p34"/>
            <p:cNvSpPr/>
            <p:nvPr/>
          </p:nvSpPr>
          <p:spPr>
            <a:xfrm>
              <a:off x="9665573" y="5350046"/>
              <a:ext cx="2526665" cy="1508125"/>
            </a:xfrm>
            <a:custGeom>
              <a:rect b="b" l="l" r="r" t="t"/>
              <a:pathLst>
                <a:path extrusionOk="0" h="1508125" w="2526665">
                  <a:moveTo>
                    <a:pt x="2521653" y="0"/>
                  </a:moveTo>
                  <a:lnTo>
                    <a:pt x="2477176" y="5314"/>
                  </a:lnTo>
                  <a:lnTo>
                    <a:pt x="2432555" y="11353"/>
                  </a:lnTo>
                  <a:lnTo>
                    <a:pt x="2387803" y="18111"/>
                  </a:lnTo>
                  <a:lnTo>
                    <a:pt x="2342931" y="25587"/>
                  </a:lnTo>
                  <a:lnTo>
                    <a:pt x="2297954" y="33774"/>
                  </a:lnTo>
                  <a:lnTo>
                    <a:pt x="2252883" y="42671"/>
                  </a:lnTo>
                  <a:lnTo>
                    <a:pt x="2207730" y="52272"/>
                  </a:lnTo>
                  <a:lnTo>
                    <a:pt x="2162510" y="62574"/>
                  </a:lnTo>
                  <a:lnTo>
                    <a:pt x="2117233" y="73574"/>
                  </a:lnTo>
                  <a:lnTo>
                    <a:pt x="2071913" y="85267"/>
                  </a:lnTo>
                  <a:lnTo>
                    <a:pt x="2026562" y="97649"/>
                  </a:lnTo>
                  <a:lnTo>
                    <a:pt x="1981193" y="110716"/>
                  </a:lnTo>
                  <a:lnTo>
                    <a:pt x="1935819" y="124466"/>
                  </a:lnTo>
                  <a:lnTo>
                    <a:pt x="1890452" y="138893"/>
                  </a:lnTo>
                  <a:lnTo>
                    <a:pt x="1845104" y="153994"/>
                  </a:lnTo>
                  <a:lnTo>
                    <a:pt x="1799789" y="169766"/>
                  </a:lnTo>
                  <a:lnTo>
                    <a:pt x="1754518" y="186204"/>
                  </a:lnTo>
                  <a:lnTo>
                    <a:pt x="1709305" y="203304"/>
                  </a:lnTo>
                  <a:lnTo>
                    <a:pt x="1664161" y="221062"/>
                  </a:lnTo>
                  <a:lnTo>
                    <a:pt x="1619101" y="239476"/>
                  </a:lnTo>
                  <a:lnTo>
                    <a:pt x="1574135" y="258540"/>
                  </a:lnTo>
                  <a:lnTo>
                    <a:pt x="1529277" y="278252"/>
                  </a:lnTo>
                  <a:lnTo>
                    <a:pt x="1484540" y="298606"/>
                  </a:lnTo>
                  <a:lnTo>
                    <a:pt x="1439936" y="319600"/>
                  </a:lnTo>
                  <a:lnTo>
                    <a:pt x="1395477" y="341229"/>
                  </a:lnTo>
                  <a:lnTo>
                    <a:pt x="1351176" y="363490"/>
                  </a:lnTo>
                  <a:lnTo>
                    <a:pt x="1307046" y="386379"/>
                  </a:lnTo>
                  <a:lnTo>
                    <a:pt x="1263099" y="409892"/>
                  </a:lnTo>
                  <a:lnTo>
                    <a:pt x="1219348" y="434024"/>
                  </a:lnTo>
                  <a:lnTo>
                    <a:pt x="1175805" y="458773"/>
                  </a:lnTo>
                  <a:lnTo>
                    <a:pt x="1132484" y="484134"/>
                  </a:lnTo>
                  <a:lnTo>
                    <a:pt x="1089396" y="510104"/>
                  </a:lnTo>
                  <a:lnTo>
                    <a:pt x="1046554" y="536678"/>
                  </a:lnTo>
                  <a:lnTo>
                    <a:pt x="1003971" y="563853"/>
                  </a:lnTo>
                  <a:lnTo>
                    <a:pt x="961660" y="591625"/>
                  </a:lnTo>
                  <a:lnTo>
                    <a:pt x="919632" y="619990"/>
                  </a:lnTo>
                  <a:lnTo>
                    <a:pt x="877901" y="648945"/>
                  </a:lnTo>
                  <a:lnTo>
                    <a:pt x="836480" y="678484"/>
                  </a:lnTo>
                  <a:lnTo>
                    <a:pt x="795380" y="708605"/>
                  </a:lnTo>
                  <a:lnTo>
                    <a:pt x="754614" y="739304"/>
                  </a:lnTo>
                  <a:lnTo>
                    <a:pt x="714195" y="770577"/>
                  </a:lnTo>
                  <a:lnTo>
                    <a:pt x="674136" y="802419"/>
                  </a:lnTo>
                  <a:lnTo>
                    <a:pt x="634449" y="834828"/>
                  </a:lnTo>
                  <a:lnTo>
                    <a:pt x="595147" y="867798"/>
                  </a:lnTo>
                  <a:lnTo>
                    <a:pt x="556242" y="901328"/>
                  </a:lnTo>
                  <a:lnTo>
                    <a:pt x="517746" y="935411"/>
                  </a:lnTo>
                  <a:lnTo>
                    <a:pt x="479674" y="970046"/>
                  </a:lnTo>
                  <a:lnTo>
                    <a:pt x="442036" y="1005227"/>
                  </a:lnTo>
                  <a:lnTo>
                    <a:pt x="404846" y="1040951"/>
                  </a:lnTo>
                  <a:lnTo>
                    <a:pt x="368116" y="1077214"/>
                  </a:lnTo>
                  <a:lnTo>
                    <a:pt x="331859" y="1114013"/>
                  </a:lnTo>
                  <a:lnTo>
                    <a:pt x="296087" y="1151343"/>
                  </a:lnTo>
                  <a:lnTo>
                    <a:pt x="260813" y="1189200"/>
                  </a:lnTo>
                  <a:lnTo>
                    <a:pt x="226050" y="1227581"/>
                  </a:lnTo>
                  <a:lnTo>
                    <a:pt x="191810" y="1266482"/>
                  </a:lnTo>
                  <a:lnTo>
                    <a:pt x="158106" y="1305899"/>
                  </a:lnTo>
                  <a:lnTo>
                    <a:pt x="124950" y="1345828"/>
                  </a:lnTo>
                  <a:lnTo>
                    <a:pt x="92355" y="1386265"/>
                  </a:lnTo>
                  <a:lnTo>
                    <a:pt x="60334" y="1427207"/>
                  </a:lnTo>
                  <a:lnTo>
                    <a:pt x="28899" y="1468649"/>
                  </a:lnTo>
                  <a:lnTo>
                    <a:pt x="0" y="1507953"/>
                  </a:lnTo>
                  <a:lnTo>
                    <a:pt x="2526426" y="1507953"/>
                  </a:lnTo>
                  <a:lnTo>
                    <a:pt x="2526426" y="6528"/>
                  </a:lnTo>
                  <a:lnTo>
                    <a:pt x="2521653" y="0"/>
                  </a:lnTo>
                  <a:close/>
                </a:path>
              </a:pathLst>
            </a:custGeom>
            <a:solidFill>
              <a:srgbClr val="F1D04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chemeClr val="dk1"/>
                </a:solidFill>
                <a:latin typeface="Calibri"/>
                <a:ea typeface="Calibri"/>
                <a:cs typeface="Calibri"/>
                <a:sym typeface="Calibri"/>
              </a:endParaRPr>
            </a:p>
          </p:txBody>
        </p:sp>
        <p:sp>
          <p:nvSpPr>
            <p:cNvPr id="362" name="Google Shape;362;p34"/>
            <p:cNvSpPr/>
            <p:nvPr/>
          </p:nvSpPr>
          <p:spPr>
            <a:xfrm>
              <a:off x="10015645" y="5384787"/>
              <a:ext cx="2176779" cy="1473834"/>
            </a:xfrm>
            <a:custGeom>
              <a:rect b="b" l="l" r="r" t="t"/>
              <a:pathLst>
                <a:path extrusionOk="0" h="1473834" w="2176779">
                  <a:moveTo>
                    <a:pt x="2176354" y="0"/>
                  </a:moveTo>
                  <a:lnTo>
                    <a:pt x="2107889" y="16788"/>
                  </a:lnTo>
                  <a:lnTo>
                    <a:pt x="2064465" y="28612"/>
                  </a:lnTo>
                  <a:lnTo>
                    <a:pt x="2020812" y="41337"/>
                  </a:lnTo>
                  <a:lnTo>
                    <a:pt x="1976950" y="54947"/>
                  </a:lnTo>
                  <a:lnTo>
                    <a:pt x="1932900" y="69427"/>
                  </a:lnTo>
                  <a:lnTo>
                    <a:pt x="1888681" y="84762"/>
                  </a:lnTo>
                  <a:lnTo>
                    <a:pt x="1844313" y="100936"/>
                  </a:lnTo>
                  <a:lnTo>
                    <a:pt x="1799816" y="117935"/>
                  </a:lnTo>
                  <a:lnTo>
                    <a:pt x="1755210" y="135743"/>
                  </a:lnTo>
                  <a:lnTo>
                    <a:pt x="1710515" y="154345"/>
                  </a:lnTo>
                  <a:lnTo>
                    <a:pt x="1665751" y="173725"/>
                  </a:lnTo>
                  <a:lnTo>
                    <a:pt x="1620938" y="193869"/>
                  </a:lnTo>
                  <a:lnTo>
                    <a:pt x="1576096" y="214761"/>
                  </a:lnTo>
                  <a:lnTo>
                    <a:pt x="1531245" y="236386"/>
                  </a:lnTo>
                  <a:lnTo>
                    <a:pt x="1486405" y="258729"/>
                  </a:lnTo>
                  <a:lnTo>
                    <a:pt x="1441596" y="281774"/>
                  </a:lnTo>
                  <a:lnTo>
                    <a:pt x="1396838" y="305507"/>
                  </a:lnTo>
                  <a:lnTo>
                    <a:pt x="1352150" y="329911"/>
                  </a:lnTo>
                  <a:lnTo>
                    <a:pt x="1307553" y="354972"/>
                  </a:lnTo>
                  <a:lnTo>
                    <a:pt x="1263067" y="380675"/>
                  </a:lnTo>
                  <a:lnTo>
                    <a:pt x="1218711" y="407004"/>
                  </a:lnTo>
                  <a:lnTo>
                    <a:pt x="1174506" y="433944"/>
                  </a:lnTo>
                  <a:lnTo>
                    <a:pt x="1130472" y="461480"/>
                  </a:lnTo>
                  <a:lnTo>
                    <a:pt x="1086628" y="489596"/>
                  </a:lnTo>
                  <a:lnTo>
                    <a:pt x="1042994" y="518278"/>
                  </a:lnTo>
                  <a:lnTo>
                    <a:pt x="999591" y="547510"/>
                  </a:lnTo>
                  <a:lnTo>
                    <a:pt x="956439" y="577276"/>
                  </a:lnTo>
                  <a:lnTo>
                    <a:pt x="913557" y="607562"/>
                  </a:lnTo>
                  <a:lnTo>
                    <a:pt x="870965" y="638353"/>
                  </a:lnTo>
                  <a:lnTo>
                    <a:pt x="828683" y="669633"/>
                  </a:lnTo>
                  <a:lnTo>
                    <a:pt x="786732" y="701386"/>
                  </a:lnTo>
                  <a:lnTo>
                    <a:pt x="745131" y="733599"/>
                  </a:lnTo>
                  <a:lnTo>
                    <a:pt x="703901" y="766254"/>
                  </a:lnTo>
                  <a:lnTo>
                    <a:pt x="663060" y="799338"/>
                  </a:lnTo>
                  <a:lnTo>
                    <a:pt x="622630" y="832835"/>
                  </a:lnTo>
                  <a:lnTo>
                    <a:pt x="582630" y="866729"/>
                  </a:lnTo>
                  <a:lnTo>
                    <a:pt x="543080" y="901006"/>
                  </a:lnTo>
                  <a:lnTo>
                    <a:pt x="503999" y="935651"/>
                  </a:lnTo>
                  <a:lnTo>
                    <a:pt x="465409" y="970647"/>
                  </a:lnTo>
                  <a:lnTo>
                    <a:pt x="427329" y="1005980"/>
                  </a:lnTo>
                  <a:lnTo>
                    <a:pt x="389779" y="1041634"/>
                  </a:lnTo>
                  <a:lnTo>
                    <a:pt x="352779" y="1077595"/>
                  </a:lnTo>
                  <a:lnTo>
                    <a:pt x="316348" y="1113846"/>
                  </a:lnTo>
                  <a:lnTo>
                    <a:pt x="280507" y="1150374"/>
                  </a:lnTo>
                  <a:lnTo>
                    <a:pt x="245276" y="1187162"/>
                  </a:lnTo>
                  <a:lnTo>
                    <a:pt x="210675" y="1224195"/>
                  </a:lnTo>
                  <a:lnTo>
                    <a:pt x="176724" y="1261459"/>
                  </a:lnTo>
                  <a:lnTo>
                    <a:pt x="143442" y="1298937"/>
                  </a:lnTo>
                  <a:lnTo>
                    <a:pt x="110850" y="1336615"/>
                  </a:lnTo>
                  <a:lnTo>
                    <a:pt x="78967" y="1374477"/>
                  </a:lnTo>
                  <a:lnTo>
                    <a:pt x="47814" y="1412509"/>
                  </a:lnTo>
                  <a:lnTo>
                    <a:pt x="17411" y="1450694"/>
                  </a:lnTo>
                  <a:lnTo>
                    <a:pt x="0" y="1473211"/>
                  </a:lnTo>
                  <a:lnTo>
                    <a:pt x="2176354" y="1473211"/>
                  </a:lnTo>
                  <a:lnTo>
                    <a:pt x="2176354"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chemeClr val="dk1"/>
                </a:solidFill>
                <a:latin typeface="Calibri"/>
                <a:ea typeface="Calibri"/>
                <a:cs typeface="Calibri"/>
                <a:sym typeface="Calibri"/>
              </a:endParaRPr>
            </a:p>
          </p:txBody>
        </p:sp>
        <p:pic>
          <p:nvPicPr>
            <p:cNvPr id="363" name="Google Shape;363;p34"/>
            <p:cNvPicPr preferRelativeResize="0"/>
            <p:nvPr/>
          </p:nvPicPr>
          <p:blipFill rotWithShape="1">
            <a:blip r:embed="rId4">
              <a:alphaModFix/>
            </a:blip>
            <a:srcRect b="0" l="0" r="0" t="0"/>
            <a:stretch/>
          </p:blipFill>
          <p:spPr>
            <a:xfrm>
              <a:off x="10844110" y="6183236"/>
              <a:ext cx="1191755" cy="502906"/>
            </a:xfrm>
            <a:prstGeom prst="rect">
              <a:avLst/>
            </a:prstGeom>
            <a:noFill/>
            <a:ln>
              <a:noFill/>
            </a:ln>
          </p:spPr>
        </p:pic>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35"/>
          <p:cNvSpPr txBox="1"/>
          <p:nvPr>
            <p:ph type="title"/>
          </p:nvPr>
        </p:nvSpPr>
        <p:spPr>
          <a:xfrm>
            <a:off x="598962" y="242085"/>
            <a:ext cx="10019100" cy="5850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NA"/>
              <a:t>SINGAPORE</a:t>
            </a:r>
            <a:endParaRPr/>
          </a:p>
        </p:txBody>
      </p:sp>
      <p:grpSp>
        <p:nvGrpSpPr>
          <p:cNvPr id="370" name="Google Shape;370;p35"/>
          <p:cNvGrpSpPr/>
          <p:nvPr/>
        </p:nvGrpSpPr>
        <p:grpSpPr>
          <a:xfrm>
            <a:off x="0" y="5350052"/>
            <a:ext cx="12192428" cy="1508125"/>
            <a:chOff x="0" y="5350052"/>
            <a:chExt cx="12192428" cy="1508125"/>
          </a:xfrm>
        </p:grpSpPr>
        <p:sp>
          <p:nvSpPr>
            <p:cNvPr id="371" name="Google Shape;371;p35"/>
            <p:cNvSpPr/>
            <p:nvPr/>
          </p:nvSpPr>
          <p:spPr>
            <a:xfrm>
              <a:off x="0" y="6611759"/>
              <a:ext cx="12192000" cy="246379"/>
            </a:xfrm>
            <a:custGeom>
              <a:rect b="b" l="l" r="r" t="t"/>
              <a:pathLst>
                <a:path extrusionOk="0" h="246379" w="12192000">
                  <a:moveTo>
                    <a:pt x="12192000" y="0"/>
                  </a:moveTo>
                  <a:lnTo>
                    <a:pt x="0" y="0"/>
                  </a:lnTo>
                  <a:lnTo>
                    <a:pt x="0" y="246240"/>
                  </a:lnTo>
                  <a:lnTo>
                    <a:pt x="12192000" y="246240"/>
                  </a:lnTo>
                  <a:lnTo>
                    <a:pt x="12192000" y="0"/>
                  </a:lnTo>
                  <a:close/>
                </a:path>
              </a:pathLst>
            </a:custGeom>
            <a:solidFill>
              <a:srgbClr val="10497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2" name="Google Shape;372;p35"/>
            <p:cNvSpPr/>
            <p:nvPr/>
          </p:nvSpPr>
          <p:spPr>
            <a:xfrm>
              <a:off x="9665568" y="5350052"/>
              <a:ext cx="2526665" cy="1508125"/>
            </a:xfrm>
            <a:custGeom>
              <a:rect b="b" l="l" r="r" t="t"/>
              <a:pathLst>
                <a:path extrusionOk="0" h="1508125" w="2526665">
                  <a:moveTo>
                    <a:pt x="2521645" y="0"/>
                  </a:moveTo>
                  <a:lnTo>
                    <a:pt x="2477169" y="5314"/>
                  </a:lnTo>
                  <a:lnTo>
                    <a:pt x="2432549" y="11353"/>
                  </a:lnTo>
                  <a:lnTo>
                    <a:pt x="2387797" y="18111"/>
                  </a:lnTo>
                  <a:lnTo>
                    <a:pt x="2342926" y="25586"/>
                  </a:lnTo>
                  <a:lnTo>
                    <a:pt x="2297949" y="33774"/>
                  </a:lnTo>
                  <a:lnTo>
                    <a:pt x="2252878" y="42671"/>
                  </a:lnTo>
                  <a:lnTo>
                    <a:pt x="2207726" y="52272"/>
                  </a:lnTo>
                  <a:lnTo>
                    <a:pt x="2162505" y="62574"/>
                  </a:lnTo>
                  <a:lnTo>
                    <a:pt x="2117229" y="73573"/>
                  </a:lnTo>
                  <a:lnTo>
                    <a:pt x="2071909" y="85266"/>
                  </a:lnTo>
                  <a:lnTo>
                    <a:pt x="2026559" y="97648"/>
                  </a:lnTo>
                  <a:lnTo>
                    <a:pt x="1981190" y="110715"/>
                  </a:lnTo>
                  <a:lnTo>
                    <a:pt x="1935816" y="124464"/>
                  </a:lnTo>
                  <a:lnTo>
                    <a:pt x="1890449" y="138891"/>
                  </a:lnTo>
                  <a:lnTo>
                    <a:pt x="1845102" y="153992"/>
                  </a:lnTo>
                  <a:lnTo>
                    <a:pt x="1799786" y="169764"/>
                  </a:lnTo>
                  <a:lnTo>
                    <a:pt x="1754516" y="186201"/>
                  </a:lnTo>
                  <a:lnTo>
                    <a:pt x="1709303" y="203301"/>
                  </a:lnTo>
                  <a:lnTo>
                    <a:pt x="1664159" y="221060"/>
                  </a:lnTo>
                  <a:lnTo>
                    <a:pt x="1619099" y="239473"/>
                  </a:lnTo>
                  <a:lnTo>
                    <a:pt x="1574133" y="258537"/>
                  </a:lnTo>
                  <a:lnTo>
                    <a:pt x="1529276" y="278248"/>
                  </a:lnTo>
                  <a:lnTo>
                    <a:pt x="1484538" y="298602"/>
                  </a:lnTo>
                  <a:lnTo>
                    <a:pt x="1439934" y="319596"/>
                  </a:lnTo>
                  <a:lnTo>
                    <a:pt x="1395475" y="341225"/>
                  </a:lnTo>
                  <a:lnTo>
                    <a:pt x="1351174" y="363485"/>
                  </a:lnTo>
                  <a:lnTo>
                    <a:pt x="1307044" y="386374"/>
                  </a:lnTo>
                  <a:lnTo>
                    <a:pt x="1263097" y="409886"/>
                  </a:lnTo>
                  <a:lnTo>
                    <a:pt x="1219346" y="434018"/>
                  </a:lnTo>
                  <a:lnTo>
                    <a:pt x="1175803" y="458767"/>
                  </a:lnTo>
                  <a:lnTo>
                    <a:pt x="1132482" y="484128"/>
                  </a:lnTo>
                  <a:lnTo>
                    <a:pt x="1089394" y="510097"/>
                  </a:lnTo>
                  <a:lnTo>
                    <a:pt x="1046552" y="536671"/>
                  </a:lnTo>
                  <a:lnTo>
                    <a:pt x="1003970" y="563846"/>
                  </a:lnTo>
                  <a:lnTo>
                    <a:pt x="961658" y="591618"/>
                  </a:lnTo>
                  <a:lnTo>
                    <a:pt x="919631" y="619982"/>
                  </a:lnTo>
                  <a:lnTo>
                    <a:pt x="877900" y="648936"/>
                  </a:lnTo>
                  <a:lnTo>
                    <a:pt x="836478" y="678476"/>
                  </a:lnTo>
                  <a:lnTo>
                    <a:pt x="795378" y="708596"/>
                  </a:lnTo>
                  <a:lnTo>
                    <a:pt x="754613" y="739295"/>
                  </a:lnTo>
                  <a:lnTo>
                    <a:pt x="714194" y="770567"/>
                  </a:lnTo>
                  <a:lnTo>
                    <a:pt x="674135" y="802409"/>
                  </a:lnTo>
                  <a:lnTo>
                    <a:pt x="634448" y="834818"/>
                  </a:lnTo>
                  <a:lnTo>
                    <a:pt x="595146" y="867788"/>
                  </a:lnTo>
                  <a:lnTo>
                    <a:pt x="556241" y="901317"/>
                  </a:lnTo>
                  <a:lnTo>
                    <a:pt x="517745" y="935400"/>
                  </a:lnTo>
                  <a:lnTo>
                    <a:pt x="479673" y="970035"/>
                  </a:lnTo>
                  <a:lnTo>
                    <a:pt x="442035" y="1005216"/>
                  </a:lnTo>
                  <a:lnTo>
                    <a:pt x="404845" y="1040939"/>
                  </a:lnTo>
                  <a:lnTo>
                    <a:pt x="368116" y="1077203"/>
                  </a:lnTo>
                  <a:lnTo>
                    <a:pt x="331859" y="1114001"/>
                  </a:lnTo>
                  <a:lnTo>
                    <a:pt x="296088" y="1151331"/>
                  </a:lnTo>
                  <a:lnTo>
                    <a:pt x="260814" y="1189188"/>
                  </a:lnTo>
                  <a:lnTo>
                    <a:pt x="226051" y="1227569"/>
                  </a:lnTo>
                  <a:lnTo>
                    <a:pt x="191812" y="1266470"/>
                  </a:lnTo>
                  <a:lnTo>
                    <a:pt x="158108" y="1305886"/>
                  </a:lnTo>
                  <a:lnTo>
                    <a:pt x="124953" y="1345815"/>
                  </a:lnTo>
                  <a:lnTo>
                    <a:pt x="92358" y="1386253"/>
                  </a:lnTo>
                  <a:lnTo>
                    <a:pt x="60337" y="1427194"/>
                  </a:lnTo>
                  <a:lnTo>
                    <a:pt x="28903" y="1468637"/>
                  </a:lnTo>
                  <a:lnTo>
                    <a:pt x="0" y="1507947"/>
                  </a:lnTo>
                  <a:lnTo>
                    <a:pt x="2526431" y="1507947"/>
                  </a:lnTo>
                  <a:lnTo>
                    <a:pt x="2526431" y="6545"/>
                  </a:lnTo>
                  <a:lnTo>
                    <a:pt x="2521645" y="0"/>
                  </a:lnTo>
                  <a:close/>
                </a:path>
              </a:pathLst>
            </a:custGeom>
            <a:solidFill>
              <a:srgbClr val="F7D10D"/>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3" name="Google Shape;373;p35"/>
            <p:cNvSpPr/>
            <p:nvPr/>
          </p:nvSpPr>
          <p:spPr>
            <a:xfrm>
              <a:off x="10015649" y="5384797"/>
              <a:ext cx="2176779" cy="1473200"/>
            </a:xfrm>
            <a:custGeom>
              <a:rect b="b" l="l" r="r" t="t"/>
              <a:pathLst>
                <a:path extrusionOk="0" h="1473200" w="2176779">
                  <a:moveTo>
                    <a:pt x="2176350" y="0"/>
                  </a:moveTo>
                  <a:lnTo>
                    <a:pt x="2107896" y="16784"/>
                  </a:lnTo>
                  <a:lnTo>
                    <a:pt x="2064471" y="28608"/>
                  </a:lnTo>
                  <a:lnTo>
                    <a:pt x="2020818" y="41332"/>
                  </a:lnTo>
                  <a:lnTo>
                    <a:pt x="1976955" y="54942"/>
                  </a:lnTo>
                  <a:lnTo>
                    <a:pt x="1932904" y="69421"/>
                  </a:lnTo>
                  <a:lnTo>
                    <a:pt x="1888685" y="84756"/>
                  </a:lnTo>
                  <a:lnTo>
                    <a:pt x="1844316" y="100930"/>
                  </a:lnTo>
                  <a:lnTo>
                    <a:pt x="1799819" y="117928"/>
                  </a:lnTo>
                  <a:lnTo>
                    <a:pt x="1755212" y="135736"/>
                  </a:lnTo>
                  <a:lnTo>
                    <a:pt x="1710517" y="154337"/>
                  </a:lnTo>
                  <a:lnTo>
                    <a:pt x="1665753" y="173718"/>
                  </a:lnTo>
                  <a:lnTo>
                    <a:pt x="1620940" y="193861"/>
                  </a:lnTo>
                  <a:lnTo>
                    <a:pt x="1576098" y="214753"/>
                  </a:lnTo>
                  <a:lnTo>
                    <a:pt x="1531246" y="236378"/>
                  </a:lnTo>
                  <a:lnTo>
                    <a:pt x="1486406" y="258721"/>
                  </a:lnTo>
                  <a:lnTo>
                    <a:pt x="1441596" y="281766"/>
                  </a:lnTo>
                  <a:lnTo>
                    <a:pt x="1396837" y="305499"/>
                  </a:lnTo>
                  <a:lnTo>
                    <a:pt x="1352149" y="329903"/>
                  </a:lnTo>
                  <a:lnTo>
                    <a:pt x="1307552" y="354964"/>
                  </a:lnTo>
                  <a:lnTo>
                    <a:pt x="1263066" y="380667"/>
                  </a:lnTo>
                  <a:lnTo>
                    <a:pt x="1218710" y="406996"/>
                  </a:lnTo>
                  <a:lnTo>
                    <a:pt x="1174504" y="433936"/>
                  </a:lnTo>
                  <a:lnTo>
                    <a:pt x="1130470" y="461472"/>
                  </a:lnTo>
                  <a:lnTo>
                    <a:pt x="1086626" y="489588"/>
                  </a:lnTo>
                  <a:lnTo>
                    <a:pt x="1042992" y="518270"/>
                  </a:lnTo>
                  <a:lnTo>
                    <a:pt x="999589" y="547502"/>
                  </a:lnTo>
                  <a:lnTo>
                    <a:pt x="956436" y="577269"/>
                  </a:lnTo>
                  <a:lnTo>
                    <a:pt x="913554" y="607555"/>
                  </a:lnTo>
                  <a:lnTo>
                    <a:pt x="870962" y="638346"/>
                  </a:lnTo>
                  <a:lnTo>
                    <a:pt x="828680" y="669626"/>
                  </a:lnTo>
                  <a:lnTo>
                    <a:pt x="786729" y="701379"/>
                  </a:lnTo>
                  <a:lnTo>
                    <a:pt x="745128" y="733592"/>
                  </a:lnTo>
                  <a:lnTo>
                    <a:pt x="703897" y="766248"/>
                  </a:lnTo>
                  <a:lnTo>
                    <a:pt x="663057" y="799332"/>
                  </a:lnTo>
                  <a:lnTo>
                    <a:pt x="622626" y="832829"/>
                  </a:lnTo>
                  <a:lnTo>
                    <a:pt x="582626" y="866723"/>
                  </a:lnTo>
                  <a:lnTo>
                    <a:pt x="543076" y="901001"/>
                  </a:lnTo>
                  <a:lnTo>
                    <a:pt x="503995" y="935645"/>
                  </a:lnTo>
                  <a:lnTo>
                    <a:pt x="465405" y="970641"/>
                  </a:lnTo>
                  <a:lnTo>
                    <a:pt x="427325" y="1005974"/>
                  </a:lnTo>
                  <a:lnTo>
                    <a:pt x="389775" y="1041629"/>
                  </a:lnTo>
                  <a:lnTo>
                    <a:pt x="352774" y="1077590"/>
                  </a:lnTo>
                  <a:lnTo>
                    <a:pt x="316344" y="1113842"/>
                  </a:lnTo>
                  <a:lnTo>
                    <a:pt x="280503" y="1150370"/>
                  </a:lnTo>
                  <a:lnTo>
                    <a:pt x="245272" y="1187158"/>
                  </a:lnTo>
                  <a:lnTo>
                    <a:pt x="210671" y="1224191"/>
                  </a:lnTo>
                  <a:lnTo>
                    <a:pt x="176719" y="1261455"/>
                  </a:lnTo>
                  <a:lnTo>
                    <a:pt x="143438" y="1298934"/>
                  </a:lnTo>
                  <a:lnTo>
                    <a:pt x="110845" y="1336612"/>
                  </a:lnTo>
                  <a:lnTo>
                    <a:pt x="78963" y="1374474"/>
                  </a:lnTo>
                  <a:lnTo>
                    <a:pt x="47810" y="1412506"/>
                  </a:lnTo>
                  <a:lnTo>
                    <a:pt x="17406" y="1450691"/>
                  </a:lnTo>
                  <a:lnTo>
                    <a:pt x="0" y="1473202"/>
                  </a:lnTo>
                  <a:lnTo>
                    <a:pt x="2176350" y="1473202"/>
                  </a:lnTo>
                  <a:lnTo>
                    <a:pt x="2176350"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374" name="Google Shape;374;p35"/>
            <p:cNvPicPr preferRelativeResize="0"/>
            <p:nvPr/>
          </p:nvPicPr>
          <p:blipFill rotWithShape="1">
            <a:blip r:embed="rId3">
              <a:alphaModFix/>
            </a:blip>
            <a:srcRect b="0" l="0" r="0" t="0"/>
            <a:stretch/>
          </p:blipFill>
          <p:spPr>
            <a:xfrm>
              <a:off x="10844110" y="6183236"/>
              <a:ext cx="1191755" cy="502906"/>
            </a:xfrm>
            <a:prstGeom prst="rect">
              <a:avLst/>
            </a:prstGeom>
            <a:noFill/>
            <a:ln>
              <a:noFill/>
            </a:ln>
          </p:spPr>
        </p:pic>
      </p:grpSp>
      <p:sp>
        <p:nvSpPr>
          <p:cNvPr id="375" name="Google Shape;375;p35"/>
          <p:cNvSpPr txBox="1"/>
          <p:nvPr/>
        </p:nvSpPr>
        <p:spPr>
          <a:xfrm>
            <a:off x="487550" y="1332600"/>
            <a:ext cx="11258100" cy="4002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NA" sz="1800">
                <a:solidFill>
                  <a:schemeClr val="dk2"/>
                </a:solidFill>
                <a:latin typeface="Century Gothic"/>
                <a:ea typeface="Century Gothic"/>
                <a:cs typeface="Century Gothic"/>
                <a:sym typeface="Century Gothic"/>
              </a:rPr>
              <a:t>Singapore continues to make the transition from a manufacturing-based to a service-based economy.</a:t>
            </a:r>
            <a:endParaRPr sz="1800">
              <a:solidFill>
                <a:schemeClr val="dk2"/>
              </a:solidFill>
              <a:latin typeface="Century Gothic"/>
              <a:ea typeface="Century Gothic"/>
              <a:cs typeface="Century Gothic"/>
              <a:sym typeface="Century Gothic"/>
            </a:endParaRPr>
          </a:p>
          <a:p>
            <a:pPr indent="0" lvl="0" marL="0" rtl="0" algn="l">
              <a:spcBef>
                <a:spcPts val="0"/>
              </a:spcBef>
              <a:spcAft>
                <a:spcPts val="0"/>
              </a:spcAft>
              <a:buNone/>
            </a:pPr>
            <a:r>
              <a:t/>
            </a:r>
            <a:endParaRPr sz="1800">
              <a:solidFill>
                <a:schemeClr val="dk2"/>
              </a:solidFill>
              <a:latin typeface="Century Gothic"/>
              <a:ea typeface="Century Gothic"/>
              <a:cs typeface="Century Gothic"/>
              <a:sym typeface="Century Gothic"/>
            </a:endParaRPr>
          </a:p>
          <a:p>
            <a:pPr indent="0" lvl="0" marL="0" rtl="0" algn="l">
              <a:spcBef>
                <a:spcPts val="0"/>
              </a:spcBef>
              <a:spcAft>
                <a:spcPts val="0"/>
              </a:spcAft>
              <a:buNone/>
            </a:pPr>
            <a:r>
              <a:rPr lang="en-NA" sz="1800">
                <a:solidFill>
                  <a:schemeClr val="dk2"/>
                </a:solidFill>
                <a:latin typeface="Century Gothic"/>
                <a:ea typeface="Century Gothic"/>
                <a:cs typeface="Century Gothic"/>
                <a:sym typeface="Century Gothic"/>
              </a:rPr>
              <a:t>The government highlighted a focus in technology and education to be the new wave of economic gain. In addition, they identified financial services as a key area in which Singapore could diversify and attract new growth. During this time, the government invested heavily in its budding financial services industry.</a:t>
            </a:r>
            <a:endParaRPr sz="1800">
              <a:solidFill>
                <a:schemeClr val="dk2"/>
              </a:solidFill>
              <a:latin typeface="Century Gothic"/>
              <a:ea typeface="Century Gothic"/>
              <a:cs typeface="Century Gothic"/>
              <a:sym typeface="Century Gothic"/>
            </a:endParaRPr>
          </a:p>
          <a:p>
            <a:pPr indent="0" lvl="0" marL="0" rtl="0" algn="l">
              <a:spcBef>
                <a:spcPts val="0"/>
              </a:spcBef>
              <a:spcAft>
                <a:spcPts val="0"/>
              </a:spcAft>
              <a:buNone/>
            </a:pPr>
            <a:r>
              <a:t/>
            </a:r>
            <a:endParaRPr sz="1800">
              <a:solidFill>
                <a:schemeClr val="dk2"/>
              </a:solidFill>
              <a:latin typeface="Century Gothic"/>
              <a:ea typeface="Century Gothic"/>
              <a:cs typeface="Century Gothic"/>
              <a:sym typeface="Century Gothic"/>
            </a:endParaRPr>
          </a:p>
          <a:p>
            <a:pPr indent="0" lvl="0" marL="0" rtl="0" algn="l">
              <a:spcBef>
                <a:spcPts val="0"/>
              </a:spcBef>
              <a:spcAft>
                <a:spcPts val="0"/>
              </a:spcAft>
              <a:buNone/>
            </a:pPr>
            <a:r>
              <a:rPr lang="en-NA" sz="1800">
                <a:solidFill>
                  <a:schemeClr val="dk2"/>
                </a:solidFill>
                <a:latin typeface="Century Gothic"/>
                <a:ea typeface="Century Gothic"/>
                <a:cs typeface="Century Gothic"/>
                <a:sym typeface="Century Gothic"/>
              </a:rPr>
              <a:t>The financial services industry has enjoyed stable growth due to Singapore’s pro-business environment and political stability. Home to over 200 banks and a regional hub of choice for many global financial services firms, Singapore’s financial services marketplace facilitates the transfer of knowledge, processes, technology and skills between global, regional and domestic markets.</a:t>
            </a:r>
            <a:endParaRPr sz="1800">
              <a:solidFill>
                <a:schemeClr val="dk2"/>
              </a:solidFill>
              <a:latin typeface="Century Gothic"/>
              <a:ea typeface="Century Gothic"/>
              <a:cs typeface="Century Gothic"/>
              <a:sym typeface="Century Gothic"/>
            </a:endParaRPr>
          </a:p>
          <a:p>
            <a:pPr indent="0" lvl="0" marL="0" rtl="0" algn="l">
              <a:spcBef>
                <a:spcPts val="0"/>
              </a:spcBef>
              <a:spcAft>
                <a:spcPts val="0"/>
              </a:spcAft>
              <a:buNone/>
            </a:pPr>
            <a:r>
              <a:t/>
            </a:r>
            <a:endParaRPr sz="1800">
              <a:solidFill>
                <a:schemeClr val="dk2"/>
              </a:solidFill>
              <a:latin typeface="Century Gothic"/>
              <a:ea typeface="Century Gothic"/>
              <a:cs typeface="Century Gothic"/>
              <a:sym typeface="Century Gothic"/>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379" name="Shape 379"/>
        <p:cNvGrpSpPr/>
        <p:nvPr/>
      </p:nvGrpSpPr>
      <p:grpSpPr>
        <a:xfrm>
          <a:off x="0" y="0"/>
          <a:ext cx="0" cy="0"/>
          <a:chOff x="0" y="0"/>
          <a:chExt cx="0" cy="0"/>
        </a:xfrm>
      </p:grpSpPr>
      <p:sp>
        <p:nvSpPr>
          <p:cNvPr id="380" name="Google Shape;380;p36"/>
          <p:cNvSpPr/>
          <p:nvPr/>
        </p:nvSpPr>
        <p:spPr>
          <a:xfrm>
            <a:off x="0" y="0"/>
            <a:ext cx="490855" cy="1250315"/>
          </a:xfrm>
          <a:custGeom>
            <a:rect b="b" l="l" r="r" t="t"/>
            <a:pathLst>
              <a:path extrusionOk="0" h="1250315" w="490855">
                <a:moveTo>
                  <a:pt x="490728" y="0"/>
                </a:moveTo>
                <a:lnTo>
                  <a:pt x="0" y="0"/>
                </a:lnTo>
                <a:lnTo>
                  <a:pt x="0" y="1249692"/>
                </a:lnTo>
                <a:lnTo>
                  <a:pt x="490728" y="1249692"/>
                </a:lnTo>
                <a:lnTo>
                  <a:pt x="490728" y="0"/>
                </a:lnTo>
                <a:close/>
              </a:path>
            </a:pathLst>
          </a:custGeom>
          <a:solidFill>
            <a:srgbClr val="10497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381" name="Google Shape;381;p36"/>
          <p:cNvGrpSpPr/>
          <p:nvPr/>
        </p:nvGrpSpPr>
        <p:grpSpPr>
          <a:xfrm>
            <a:off x="0" y="5350052"/>
            <a:ext cx="12192428" cy="1508125"/>
            <a:chOff x="0" y="5350052"/>
            <a:chExt cx="12192428" cy="1508125"/>
          </a:xfrm>
        </p:grpSpPr>
        <p:sp>
          <p:nvSpPr>
            <p:cNvPr id="382" name="Google Shape;382;p36"/>
            <p:cNvSpPr/>
            <p:nvPr/>
          </p:nvSpPr>
          <p:spPr>
            <a:xfrm>
              <a:off x="0" y="6611759"/>
              <a:ext cx="12192000" cy="246379"/>
            </a:xfrm>
            <a:custGeom>
              <a:rect b="b" l="l" r="r" t="t"/>
              <a:pathLst>
                <a:path extrusionOk="0" h="246379" w="12192000">
                  <a:moveTo>
                    <a:pt x="12192000" y="0"/>
                  </a:moveTo>
                  <a:lnTo>
                    <a:pt x="0" y="0"/>
                  </a:lnTo>
                  <a:lnTo>
                    <a:pt x="0" y="246240"/>
                  </a:lnTo>
                  <a:lnTo>
                    <a:pt x="12192000" y="246240"/>
                  </a:lnTo>
                  <a:lnTo>
                    <a:pt x="12192000" y="0"/>
                  </a:lnTo>
                  <a:close/>
                </a:path>
              </a:pathLst>
            </a:custGeom>
            <a:solidFill>
              <a:srgbClr val="10497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83" name="Google Shape;383;p36"/>
            <p:cNvSpPr/>
            <p:nvPr/>
          </p:nvSpPr>
          <p:spPr>
            <a:xfrm>
              <a:off x="9665568" y="5350052"/>
              <a:ext cx="2526665" cy="1508125"/>
            </a:xfrm>
            <a:custGeom>
              <a:rect b="b" l="l" r="r" t="t"/>
              <a:pathLst>
                <a:path extrusionOk="0" h="1508125" w="2526665">
                  <a:moveTo>
                    <a:pt x="2521645" y="0"/>
                  </a:moveTo>
                  <a:lnTo>
                    <a:pt x="2477169" y="5314"/>
                  </a:lnTo>
                  <a:lnTo>
                    <a:pt x="2432549" y="11353"/>
                  </a:lnTo>
                  <a:lnTo>
                    <a:pt x="2387797" y="18111"/>
                  </a:lnTo>
                  <a:lnTo>
                    <a:pt x="2342926" y="25586"/>
                  </a:lnTo>
                  <a:lnTo>
                    <a:pt x="2297949" y="33774"/>
                  </a:lnTo>
                  <a:lnTo>
                    <a:pt x="2252878" y="42671"/>
                  </a:lnTo>
                  <a:lnTo>
                    <a:pt x="2207726" y="52272"/>
                  </a:lnTo>
                  <a:lnTo>
                    <a:pt x="2162505" y="62574"/>
                  </a:lnTo>
                  <a:lnTo>
                    <a:pt x="2117229" y="73573"/>
                  </a:lnTo>
                  <a:lnTo>
                    <a:pt x="2071909" y="85266"/>
                  </a:lnTo>
                  <a:lnTo>
                    <a:pt x="2026559" y="97648"/>
                  </a:lnTo>
                  <a:lnTo>
                    <a:pt x="1981190" y="110715"/>
                  </a:lnTo>
                  <a:lnTo>
                    <a:pt x="1935816" y="124464"/>
                  </a:lnTo>
                  <a:lnTo>
                    <a:pt x="1890449" y="138891"/>
                  </a:lnTo>
                  <a:lnTo>
                    <a:pt x="1845102" y="153992"/>
                  </a:lnTo>
                  <a:lnTo>
                    <a:pt x="1799786" y="169764"/>
                  </a:lnTo>
                  <a:lnTo>
                    <a:pt x="1754516" y="186201"/>
                  </a:lnTo>
                  <a:lnTo>
                    <a:pt x="1709303" y="203301"/>
                  </a:lnTo>
                  <a:lnTo>
                    <a:pt x="1664159" y="221060"/>
                  </a:lnTo>
                  <a:lnTo>
                    <a:pt x="1619099" y="239473"/>
                  </a:lnTo>
                  <a:lnTo>
                    <a:pt x="1574133" y="258537"/>
                  </a:lnTo>
                  <a:lnTo>
                    <a:pt x="1529276" y="278248"/>
                  </a:lnTo>
                  <a:lnTo>
                    <a:pt x="1484538" y="298602"/>
                  </a:lnTo>
                  <a:lnTo>
                    <a:pt x="1439934" y="319596"/>
                  </a:lnTo>
                  <a:lnTo>
                    <a:pt x="1395475" y="341225"/>
                  </a:lnTo>
                  <a:lnTo>
                    <a:pt x="1351174" y="363485"/>
                  </a:lnTo>
                  <a:lnTo>
                    <a:pt x="1307044" y="386374"/>
                  </a:lnTo>
                  <a:lnTo>
                    <a:pt x="1263097" y="409886"/>
                  </a:lnTo>
                  <a:lnTo>
                    <a:pt x="1219346" y="434018"/>
                  </a:lnTo>
                  <a:lnTo>
                    <a:pt x="1175803" y="458767"/>
                  </a:lnTo>
                  <a:lnTo>
                    <a:pt x="1132482" y="484128"/>
                  </a:lnTo>
                  <a:lnTo>
                    <a:pt x="1089394" y="510097"/>
                  </a:lnTo>
                  <a:lnTo>
                    <a:pt x="1046552" y="536671"/>
                  </a:lnTo>
                  <a:lnTo>
                    <a:pt x="1003970" y="563846"/>
                  </a:lnTo>
                  <a:lnTo>
                    <a:pt x="961658" y="591618"/>
                  </a:lnTo>
                  <a:lnTo>
                    <a:pt x="919631" y="619982"/>
                  </a:lnTo>
                  <a:lnTo>
                    <a:pt x="877900" y="648936"/>
                  </a:lnTo>
                  <a:lnTo>
                    <a:pt x="836478" y="678476"/>
                  </a:lnTo>
                  <a:lnTo>
                    <a:pt x="795378" y="708596"/>
                  </a:lnTo>
                  <a:lnTo>
                    <a:pt x="754613" y="739295"/>
                  </a:lnTo>
                  <a:lnTo>
                    <a:pt x="714194" y="770567"/>
                  </a:lnTo>
                  <a:lnTo>
                    <a:pt x="674135" y="802409"/>
                  </a:lnTo>
                  <a:lnTo>
                    <a:pt x="634448" y="834818"/>
                  </a:lnTo>
                  <a:lnTo>
                    <a:pt x="595146" y="867788"/>
                  </a:lnTo>
                  <a:lnTo>
                    <a:pt x="556241" y="901317"/>
                  </a:lnTo>
                  <a:lnTo>
                    <a:pt x="517745" y="935400"/>
                  </a:lnTo>
                  <a:lnTo>
                    <a:pt x="479673" y="970035"/>
                  </a:lnTo>
                  <a:lnTo>
                    <a:pt x="442035" y="1005216"/>
                  </a:lnTo>
                  <a:lnTo>
                    <a:pt x="404845" y="1040939"/>
                  </a:lnTo>
                  <a:lnTo>
                    <a:pt x="368116" y="1077203"/>
                  </a:lnTo>
                  <a:lnTo>
                    <a:pt x="331859" y="1114001"/>
                  </a:lnTo>
                  <a:lnTo>
                    <a:pt x="296088" y="1151331"/>
                  </a:lnTo>
                  <a:lnTo>
                    <a:pt x="260814" y="1189188"/>
                  </a:lnTo>
                  <a:lnTo>
                    <a:pt x="226051" y="1227569"/>
                  </a:lnTo>
                  <a:lnTo>
                    <a:pt x="191812" y="1266470"/>
                  </a:lnTo>
                  <a:lnTo>
                    <a:pt x="158108" y="1305886"/>
                  </a:lnTo>
                  <a:lnTo>
                    <a:pt x="124953" y="1345815"/>
                  </a:lnTo>
                  <a:lnTo>
                    <a:pt x="92358" y="1386253"/>
                  </a:lnTo>
                  <a:lnTo>
                    <a:pt x="60337" y="1427194"/>
                  </a:lnTo>
                  <a:lnTo>
                    <a:pt x="28903" y="1468637"/>
                  </a:lnTo>
                  <a:lnTo>
                    <a:pt x="0" y="1507947"/>
                  </a:lnTo>
                  <a:lnTo>
                    <a:pt x="2526431" y="1507947"/>
                  </a:lnTo>
                  <a:lnTo>
                    <a:pt x="2526431" y="6545"/>
                  </a:lnTo>
                  <a:lnTo>
                    <a:pt x="2521645" y="0"/>
                  </a:lnTo>
                  <a:close/>
                </a:path>
              </a:pathLst>
            </a:custGeom>
            <a:solidFill>
              <a:srgbClr val="F7D10D"/>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84" name="Google Shape;384;p36"/>
            <p:cNvSpPr/>
            <p:nvPr/>
          </p:nvSpPr>
          <p:spPr>
            <a:xfrm>
              <a:off x="10015649" y="5384797"/>
              <a:ext cx="2176779" cy="1473200"/>
            </a:xfrm>
            <a:custGeom>
              <a:rect b="b" l="l" r="r" t="t"/>
              <a:pathLst>
                <a:path extrusionOk="0" h="1473200" w="2176779">
                  <a:moveTo>
                    <a:pt x="2176350" y="0"/>
                  </a:moveTo>
                  <a:lnTo>
                    <a:pt x="2107896" y="16784"/>
                  </a:lnTo>
                  <a:lnTo>
                    <a:pt x="2064471" y="28608"/>
                  </a:lnTo>
                  <a:lnTo>
                    <a:pt x="2020818" y="41332"/>
                  </a:lnTo>
                  <a:lnTo>
                    <a:pt x="1976955" y="54942"/>
                  </a:lnTo>
                  <a:lnTo>
                    <a:pt x="1932904" y="69421"/>
                  </a:lnTo>
                  <a:lnTo>
                    <a:pt x="1888685" y="84756"/>
                  </a:lnTo>
                  <a:lnTo>
                    <a:pt x="1844316" y="100930"/>
                  </a:lnTo>
                  <a:lnTo>
                    <a:pt x="1799819" y="117928"/>
                  </a:lnTo>
                  <a:lnTo>
                    <a:pt x="1755212" y="135736"/>
                  </a:lnTo>
                  <a:lnTo>
                    <a:pt x="1710517" y="154337"/>
                  </a:lnTo>
                  <a:lnTo>
                    <a:pt x="1665753" y="173718"/>
                  </a:lnTo>
                  <a:lnTo>
                    <a:pt x="1620940" y="193861"/>
                  </a:lnTo>
                  <a:lnTo>
                    <a:pt x="1576098" y="214753"/>
                  </a:lnTo>
                  <a:lnTo>
                    <a:pt x="1531246" y="236378"/>
                  </a:lnTo>
                  <a:lnTo>
                    <a:pt x="1486406" y="258721"/>
                  </a:lnTo>
                  <a:lnTo>
                    <a:pt x="1441596" y="281766"/>
                  </a:lnTo>
                  <a:lnTo>
                    <a:pt x="1396837" y="305499"/>
                  </a:lnTo>
                  <a:lnTo>
                    <a:pt x="1352149" y="329903"/>
                  </a:lnTo>
                  <a:lnTo>
                    <a:pt x="1307552" y="354964"/>
                  </a:lnTo>
                  <a:lnTo>
                    <a:pt x="1263066" y="380667"/>
                  </a:lnTo>
                  <a:lnTo>
                    <a:pt x="1218710" y="406996"/>
                  </a:lnTo>
                  <a:lnTo>
                    <a:pt x="1174504" y="433936"/>
                  </a:lnTo>
                  <a:lnTo>
                    <a:pt x="1130470" y="461472"/>
                  </a:lnTo>
                  <a:lnTo>
                    <a:pt x="1086626" y="489588"/>
                  </a:lnTo>
                  <a:lnTo>
                    <a:pt x="1042992" y="518270"/>
                  </a:lnTo>
                  <a:lnTo>
                    <a:pt x="999589" y="547502"/>
                  </a:lnTo>
                  <a:lnTo>
                    <a:pt x="956436" y="577269"/>
                  </a:lnTo>
                  <a:lnTo>
                    <a:pt x="913554" y="607555"/>
                  </a:lnTo>
                  <a:lnTo>
                    <a:pt x="870962" y="638346"/>
                  </a:lnTo>
                  <a:lnTo>
                    <a:pt x="828680" y="669626"/>
                  </a:lnTo>
                  <a:lnTo>
                    <a:pt x="786729" y="701379"/>
                  </a:lnTo>
                  <a:lnTo>
                    <a:pt x="745128" y="733592"/>
                  </a:lnTo>
                  <a:lnTo>
                    <a:pt x="703897" y="766248"/>
                  </a:lnTo>
                  <a:lnTo>
                    <a:pt x="663057" y="799332"/>
                  </a:lnTo>
                  <a:lnTo>
                    <a:pt x="622626" y="832829"/>
                  </a:lnTo>
                  <a:lnTo>
                    <a:pt x="582626" y="866723"/>
                  </a:lnTo>
                  <a:lnTo>
                    <a:pt x="543076" y="901001"/>
                  </a:lnTo>
                  <a:lnTo>
                    <a:pt x="503995" y="935645"/>
                  </a:lnTo>
                  <a:lnTo>
                    <a:pt x="465405" y="970641"/>
                  </a:lnTo>
                  <a:lnTo>
                    <a:pt x="427325" y="1005974"/>
                  </a:lnTo>
                  <a:lnTo>
                    <a:pt x="389775" y="1041629"/>
                  </a:lnTo>
                  <a:lnTo>
                    <a:pt x="352774" y="1077590"/>
                  </a:lnTo>
                  <a:lnTo>
                    <a:pt x="316344" y="1113842"/>
                  </a:lnTo>
                  <a:lnTo>
                    <a:pt x="280503" y="1150370"/>
                  </a:lnTo>
                  <a:lnTo>
                    <a:pt x="245272" y="1187158"/>
                  </a:lnTo>
                  <a:lnTo>
                    <a:pt x="210671" y="1224191"/>
                  </a:lnTo>
                  <a:lnTo>
                    <a:pt x="176719" y="1261455"/>
                  </a:lnTo>
                  <a:lnTo>
                    <a:pt x="143438" y="1298934"/>
                  </a:lnTo>
                  <a:lnTo>
                    <a:pt x="110845" y="1336612"/>
                  </a:lnTo>
                  <a:lnTo>
                    <a:pt x="78963" y="1374474"/>
                  </a:lnTo>
                  <a:lnTo>
                    <a:pt x="47810" y="1412506"/>
                  </a:lnTo>
                  <a:lnTo>
                    <a:pt x="17406" y="1450691"/>
                  </a:lnTo>
                  <a:lnTo>
                    <a:pt x="0" y="1473202"/>
                  </a:lnTo>
                  <a:lnTo>
                    <a:pt x="2176350" y="1473202"/>
                  </a:lnTo>
                  <a:lnTo>
                    <a:pt x="2176350"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385" name="Google Shape;385;p36"/>
            <p:cNvPicPr preferRelativeResize="0"/>
            <p:nvPr/>
          </p:nvPicPr>
          <p:blipFill rotWithShape="1">
            <a:blip r:embed="rId3">
              <a:alphaModFix/>
            </a:blip>
            <a:srcRect b="0" l="0" r="0" t="0"/>
            <a:stretch/>
          </p:blipFill>
          <p:spPr>
            <a:xfrm>
              <a:off x="10844110" y="6183236"/>
              <a:ext cx="1191755" cy="502906"/>
            </a:xfrm>
            <a:prstGeom prst="rect">
              <a:avLst/>
            </a:prstGeom>
            <a:noFill/>
            <a:ln>
              <a:noFill/>
            </a:ln>
          </p:spPr>
        </p:pic>
      </p:grpSp>
      <p:sp>
        <p:nvSpPr>
          <p:cNvPr id="386" name="Google Shape;386;p36"/>
          <p:cNvSpPr txBox="1"/>
          <p:nvPr>
            <p:ph type="title"/>
          </p:nvPr>
        </p:nvSpPr>
        <p:spPr>
          <a:xfrm>
            <a:off x="2137175" y="2574025"/>
            <a:ext cx="8696400" cy="5850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SzPts val="1400"/>
              <a:buNone/>
            </a:pPr>
            <a:r>
              <a:rPr lang="en-NA">
                <a:solidFill>
                  <a:schemeClr val="lt1"/>
                </a:solidFill>
              </a:rPr>
              <a:t>WHAT DOES THIS MEAN FOR NAMIBIA</a:t>
            </a:r>
            <a:endParaRPr>
              <a:solidFill>
                <a:schemeClr val="lt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37"/>
          <p:cNvSpPr txBox="1"/>
          <p:nvPr>
            <p:ph type="title"/>
          </p:nvPr>
        </p:nvSpPr>
        <p:spPr>
          <a:xfrm>
            <a:off x="623887" y="225835"/>
            <a:ext cx="10019100" cy="5850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NA"/>
              <a:t>DIVERSIFICATION SECTORS</a:t>
            </a:r>
            <a:endParaRPr/>
          </a:p>
        </p:txBody>
      </p:sp>
      <p:sp>
        <p:nvSpPr>
          <p:cNvPr id="393" name="Google Shape;393;p37"/>
          <p:cNvSpPr txBox="1"/>
          <p:nvPr>
            <p:ph idx="1" type="body"/>
          </p:nvPr>
        </p:nvSpPr>
        <p:spPr>
          <a:xfrm>
            <a:off x="683234" y="2238554"/>
            <a:ext cx="11028600" cy="2772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t/>
            </a:r>
            <a:endParaRPr/>
          </a:p>
        </p:txBody>
      </p:sp>
      <p:pic>
        <p:nvPicPr>
          <p:cNvPr id="394" name="Google Shape;394;p37"/>
          <p:cNvPicPr preferRelativeResize="0"/>
          <p:nvPr/>
        </p:nvPicPr>
        <p:blipFill>
          <a:blip r:embed="rId3">
            <a:alphaModFix/>
          </a:blip>
          <a:stretch>
            <a:fillRect/>
          </a:stretch>
        </p:blipFill>
        <p:spPr>
          <a:xfrm>
            <a:off x="623875" y="1468004"/>
            <a:ext cx="11296650" cy="3543300"/>
          </a:xfrm>
          <a:prstGeom prst="rect">
            <a:avLst/>
          </a:prstGeom>
          <a:noFill/>
          <a:ln>
            <a:noFill/>
          </a:ln>
        </p:spPr>
      </p:pic>
      <p:grpSp>
        <p:nvGrpSpPr>
          <p:cNvPr id="395" name="Google Shape;395;p37"/>
          <p:cNvGrpSpPr/>
          <p:nvPr/>
        </p:nvGrpSpPr>
        <p:grpSpPr>
          <a:xfrm>
            <a:off x="0" y="5350046"/>
            <a:ext cx="12192424" cy="1508578"/>
            <a:chOff x="0" y="5350046"/>
            <a:chExt cx="12192424" cy="1508578"/>
          </a:xfrm>
        </p:grpSpPr>
        <p:sp>
          <p:nvSpPr>
            <p:cNvPr id="396" name="Google Shape;396;p37"/>
            <p:cNvSpPr/>
            <p:nvPr/>
          </p:nvSpPr>
          <p:spPr>
            <a:xfrm>
              <a:off x="0" y="6611759"/>
              <a:ext cx="12192000" cy="246379"/>
            </a:xfrm>
            <a:custGeom>
              <a:rect b="b" l="l" r="r" t="t"/>
              <a:pathLst>
                <a:path extrusionOk="0" h="246379" w="12192000">
                  <a:moveTo>
                    <a:pt x="12192000" y="0"/>
                  </a:moveTo>
                  <a:lnTo>
                    <a:pt x="0" y="0"/>
                  </a:lnTo>
                  <a:lnTo>
                    <a:pt x="0" y="246240"/>
                  </a:lnTo>
                  <a:lnTo>
                    <a:pt x="12192000" y="246240"/>
                  </a:lnTo>
                  <a:lnTo>
                    <a:pt x="12192000" y="0"/>
                  </a:lnTo>
                  <a:close/>
                </a:path>
              </a:pathLst>
            </a:custGeom>
            <a:solidFill>
              <a:srgbClr val="10497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7" name="Google Shape;397;p37"/>
            <p:cNvSpPr/>
            <p:nvPr/>
          </p:nvSpPr>
          <p:spPr>
            <a:xfrm>
              <a:off x="9665573" y="5350046"/>
              <a:ext cx="2526665" cy="1508125"/>
            </a:xfrm>
            <a:custGeom>
              <a:rect b="b" l="l" r="r" t="t"/>
              <a:pathLst>
                <a:path extrusionOk="0" h="1508125" w="2526665">
                  <a:moveTo>
                    <a:pt x="2521641" y="0"/>
                  </a:moveTo>
                  <a:lnTo>
                    <a:pt x="2477164" y="5314"/>
                  </a:lnTo>
                  <a:lnTo>
                    <a:pt x="2432544" y="11353"/>
                  </a:lnTo>
                  <a:lnTo>
                    <a:pt x="2387792" y="18111"/>
                  </a:lnTo>
                  <a:lnTo>
                    <a:pt x="2342921" y="25587"/>
                  </a:lnTo>
                  <a:lnTo>
                    <a:pt x="2297944" y="33774"/>
                  </a:lnTo>
                  <a:lnTo>
                    <a:pt x="2252873" y="42671"/>
                  </a:lnTo>
                  <a:lnTo>
                    <a:pt x="2207721" y="52272"/>
                  </a:lnTo>
                  <a:lnTo>
                    <a:pt x="2162501" y="62574"/>
                  </a:lnTo>
                  <a:lnTo>
                    <a:pt x="2117224" y="73574"/>
                  </a:lnTo>
                  <a:lnTo>
                    <a:pt x="2071905" y="85267"/>
                  </a:lnTo>
                  <a:lnTo>
                    <a:pt x="2026554" y="97649"/>
                  </a:lnTo>
                  <a:lnTo>
                    <a:pt x="1981186" y="110716"/>
                  </a:lnTo>
                  <a:lnTo>
                    <a:pt x="1935812" y="124466"/>
                  </a:lnTo>
                  <a:lnTo>
                    <a:pt x="1890444" y="138893"/>
                  </a:lnTo>
                  <a:lnTo>
                    <a:pt x="1845097" y="153994"/>
                  </a:lnTo>
                  <a:lnTo>
                    <a:pt x="1799782" y="169766"/>
                  </a:lnTo>
                  <a:lnTo>
                    <a:pt x="1754511" y="186204"/>
                  </a:lnTo>
                  <a:lnTo>
                    <a:pt x="1709298" y="203304"/>
                  </a:lnTo>
                  <a:lnTo>
                    <a:pt x="1664155" y="221062"/>
                  </a:lnTo>
                  <a:lnTo>
                    <a:pt x="1619094" y="239476"/>
                  </a:lnTo>
                  <a:lnTo>
                    <a:pt x="1574129" y="258540"/>
                  </a:lnTo>
                  <a:lnTo>
                    <a:pt x="1529271" y="278252"/>
                  </a:lnTo>
                  <a:lnTo>
                    <a:pt x="1484534" y="298606"/>
                  </a:lnTo>
                  <a:lnTo>
                    <a:pt x="1439929" y="319600"/>
                  </a:lnTo>
                  <a:lnTo>
                    <a:pt x="1395470" y="341229"/>
                  </a:lnTo>
                  <a:lnTo>
                    <a:pt x="1351169" y="363490"/>
                  </a:lnTo>
                  <a:lnTo>
                    <a:pt x="1307039" y="386379"/>
                  </a:lnTo>
                  <a:lnTo>
                    <a:pt x="1263092" y="409892"/>
                  </a:lnTo>
                  <a:lnTo>
                    <a:pt x="1219341" y="434024"/>
                  </a:lnTo>
                  <a:lnTo>
                    <a:pt x="1175799" y="458773"/>
                  </a:lnTo>
                  <a:lnTo>
                    <a:pt x="1132477" y="484134"/>
                  </a:lnTo>
                  <a:lnTo>
                    <a:pt x="1089389" y="510104"/>
                  </a:lnTo>
                  <a:lnTo>
                    <a:pt x="1046548" y="536678"/>
                  </a:lnTo>
                  <a:lnTo>
                    <a:pt x="1003965" y="563853"/>
                  </a:lnTo>
                  <a:lnTo>
                    <a:pt x="961653" y="591625"/>
                  </a:lnTo>
                  <a:lnTo>
                    <a:pt x="919626" y="619990"/>
                  </a:lnTo>
                  <a:lnTo>
                    <a:pt x="877895" y="648945"/>
                  </a:lnTo>
                  <a:lnTo>
                    <a:pt x="836473" y="678484"/>
                  </a:lnTo>
                  <a:lnTo>
                    <a:pt x="795373" y="708605"/>
                  </a:lnTo>
                  <a:lnTo>
                    <a:pt x="754608" y="739304"/>
                  </a:lnTo>
                  <a:lnTo>
                    <a:pt x="714189" y="770577"/>
                  </a:lnTo>
                  <a:lnTo>
                    <a:pt x="674130" y="802419"/>
                  </a:lnTo>
                  <a:lnTo>
                    <a:pt x="634443" y="834828"/>
                  </a:lnTo>
                  <a:lnTo>
                    <a:pt x="595141" y="867798"/>
                  </a:lnTo>
                  <a:lnTo>
                    <a:pt x="556236" y="901328"/>
                  </a:lnTo>
                  <a:lnTo>
                    <a:pt x="517741" y="935411"/>
                  </a:lnTo>
                  <a:lnTo>
                    <a:pt x="479668" y="970046"/>
                  </a:lnTo>
                  <a:lnTo>
                    <a:pt x="442031" y="1005227"/>
                  </a:lnTo>
                  <a:lnTo>
                    <a:pt x="404841" y="1040951"/>
                  </a:lnTo>
                  <a:lnTo>
                    <a:pt x="368111" y="1077214"/>
                  </a:lnTo>
                  <a:lnTo>
                    <a:pt x="331854" y="1114013"/>
                  </a:lnTo>
                  <a:lnTo>
                    <a:pt x="296083" y="1151343"/>
                  </a:lnTo>
                  <a:lnTo>
                    <a:pt x="260810" y="1189200"/>
                  </a:lnTo>
                  <a:lnTo>
                    <a:pt x="226047" y="1227581"/>
                  </a:lnTo>
                  <a:lnTo>
                    <a:pt x="191807" y="1266482"/>
                  </a:lnTo>
                  <a:lnTo>
                    <a:pt x="158103" y="1305899"/>
                  </a:lnTo>
                  <a:lnTo>
                    <a:pt x="124948" y="1345828"/>
                  </a:lnTo>
                  <a:lnTo>
                    <a:pt x="92354" y="1386265"/>
                  </a:lnTo>
                  <a:lnTo>
                    <a:pt x="60333" y="1427207"/>
                  </a:lnTo>
                  <a:lnTo>
                    <a:pt x="28898" y="1468649"/>
                  </a:lnTo>
                  <a:lnTo>
                    <a:pt x="0" y="1507953"/>
                  </a:lnTo>
                  <a:lnTo>
                    <a:pt x="2526426" y="1507953"/>
                  </a:lnTo>
                  <a:lnTo>
                    <a:pt x="2526426" y="6545"/>
                  </a:lnTo>
                  <a:lnTo>
                    <a:pt x="2521641" y="0"/>
                  </a:lnTo>
                  <a:close/>
                </a:path>
              </a:pathLst>
            </a:custGeom>
            <a:solidFill>
              <a:srgbClr val="F7D1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8" name="Google Shape;398;p37"/>
            <p:cNvSpPr/>
            <p:nvPr/>
          </p:nvSpPr>
          <p:spPr>
            <a:xfrm>
              <a:off x="10015645" y="5384790"/>
              <a:ext cx="2176779" cy="1473834"/>
            </a:xfrm>
            <a:custGeom>
              <a:rect b="b" l="l" r="r" t="t"/>
              <a:pathLst>
                <a:path extrusionOk="0" h="1473834" w="2176779">
                  <a:moveTo>
                    <a:pt x="2176354" y="0"/>
                  </a:moveTo>
                  <a:lnTo>
                    <a:pt x="2107900" y="16785"/>
                  </a:lnTo>
                  <a:lnTo>
                    <a:pt x="2064476" y="28609"/>
                  </a:lnTo>
                  <a:lnTo>
                    <a:pt x="2020822" y="41334"/>
                  </a:lnTo>
                  <a:lnTo>
                    <a:pt x="1976960" y="54944"/>
                  </a:lnTo>
                  <a:lnTo>
                    <a:pt x="1932909" y="69424"/>
                  </a:lnTo>
                  <a:lnTo>
                    <a:pt x="1888689" y="84759"/>
                  </a:lnTo>
                  <a:lnTo>
                    <a:pt x="1844321" y="100933"/>
                  </a:lnTo>
                  <a:lnTo>
                    <a:pt x="1799823" y="117932"/>
                  </a:lnTo>
                  <a:lnTo>
                    <a:pt x="1755217" y="135740"/>
                  </a:lnTo>
                  <a:lnTo>
                    <a:pt x="1710522" y="154342"/>
                  </a:lnTo>
                  <a:lnTo>
                    <a:pt x="1665758" y="173722"/>
                  </a:lnTo>
                  <a:lnTo>
                    <a:pt x="1620944" y="193866"/>
                  </a:lnTo>
                  <a:lnTo>
                    <a:pt x="1576102" y="214758"/>
                  </a:lnTo>
                  <a:lnTo>
                    <a:pt x="1531251" y="236383"/>
                  </a:lnTo>
                  <a:lnTo>
                    <a:pt x="1486410" y="258726"/>
                  </a:lnTo>
                  <a:lnTo>
                    <a:pt x="1441601" y="281771"/>
                  </a:lnTo>
                  <a:lnTo>
                    <a:pt x="1396842" y="305504"/>
                  </a:lnTo>
                  <a:lnTo>
                    <a:pt x="1352154" y="329908"/>
                  </a:lnTo>
                  <a:lnTo>
                    <a:pt x="1307557" y="354969"/>
                  </a:lnTo>
                  <a:lnTo>
                    <a:pt x="1263070" y="380672"/>
                  </a:lnTo>
                  <a:lnTo>
                    <a:pt x="1218714" y="407001"/>
                  </a:lnTo>
                  <a:lnTo>
                    <a:pt x="1174509" y="433941"/>
                  </a:lnTo>
                  <a:lnTo>
                    <a:pt x="1130474" y="461477"/>
                  </a:lnTo>
                  <a:lnTo>
                    <a:pt x="1086630" y="489593"/>
                  </a:lnTo>
                  <a:lnTo>
                    <a:pt x="1042996" y="518275"/>
                  </a:lnTo>
                  <a:lnTo>
                    <a:pt x="999593" y="547507"/>
                  </a:lnTo>
                  <a:lnTo>
                    <a:pt x="956441" y="577273"/>
                  </a:lnTo>
                  <a:lnTo>
                    <a:pt x="913558" y="607560"/>
                  </a:lnTo>
                  <a:lnTo>
                    <a:pt x="870966" y="638350"/>
                  </a:lnTo>
                  <a:lnTo>
                    <a:pt x="828685" y="669630"/>
                  </a:lnTo>
                  <a:lnTo>
                    <a:pt x="786734" y="701383"/>
                  </a:lnTo>
                  <a:lnTo>
                    <a:pt x="745133" y="733596"/>
                  </a:lnTo>
                  <a:lnTo>
                    <a:pt x="703902" y="766251"/>
                  </a:lnTo>
                  <a:lnTo>
                    <a:pt x="663061" y="799335"/>
                  </a:lnTo>
                  <a:lnTo>
                    <a:pt x="622631" y="832832"/>
                  </a:lnTo>
                  <a:lnTo>
                    <a:pt x="582630" y="866727"/>
                  </a:lnTo>
                  <a:lnTo>
                    <a:pt x="543080" y="901003"/>
                  </a:lnTo>
                  <a:lnTo>
                    <a:pt x="504000" y="935648"/>
                  </a:lnTo>
                  <a:lnTo>
                    <a:pt x="465410" y="970644"/>
                  </a:lnTo>
                  <a:lnTo>
                    <a:pt x="427330" y="1005977"/>
                  </a:lnTo>
                  <a:lnTo>
                    <a:pt x="389779" y="1041631"/>
                  </a:lnTo>
                  <a:lnTo>
                    <a:pt x="352779" y="1077592"/>
                  </a:lnTo>
                  <a:lnTo>
                    <a:pt x="316348" y="1113844"/>
                  </a:lnTo>
                  <a:lnTo>
                    <a:pt x="280508" y="1150371"/>
                  </a:lnTo>
                  <a:lnTo>
                    <a:pt x="245277" y="1187159"/>
                  </a:lnTo>
                  <a:lnTo>
                    <a:pt x="210675" y="1224193"/>
                  </a:lnTo>
                  <a:lnTo>
                    <a:pt x="176724" y="1261456"/>
                  </a:lnTo>
                  <a:lnTo>
                    <a:pt x="143442" y="1298934"/>
                  </a:lnTo>
                  <a:lnTo>
                    <a:pt x="110850" y="1336612"/>
                  </a:lnTo>
                  <a:lnTo>
                    <a:pt x="78967" y="1374475"/>
                  </a:lnTo>
                  <a:lnTo>
                    <a:pt x="47814" y="1412506"/>
                  </a:lnTo>
                  <a:lnTo>
                    <a:pt x="17411" y="1450691"/>
                  </a:lnTo>
                  <a:lnTo>
                    <a:pt x="0" y="1473208"/>
                  </a:lnTo>
                  <a:lnTo>
                    <a:pt x="2176354" y="1473208"/>
                  </a:lnTo>
                  <a:lnTo>
                    <a:pt x="2176354"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399" name="Google Shape;399;p37"/>
            <p:cNvPicPr preferRelativeResize="0"/>
            <p:nvPr/>
          </p:nvPicPr>
          <p:blipFill rotWithShape="1">
            <a:blip r:embed="rId4">
              <a:alphaModFix/>
            </a:blip>
            <a:srcRect b="0" l="0" r="0" t="0"/>
            <a:stretch/>
          </p:blipFill>
          <p:spPr>
            <a:xfrm>
              <a:off x="10844110" y="6183236"/>
              <a:ext cx="1191755" cy="502906"/>
            </a:xfrm>
            <a:prstGeom prst="rect">
              <a:avLst/>
            </a:prstGeom>
            <a:noFill/>
            <a:ln>
              <a:noFill/>
            </a:ln>
          </p:spPr>
        </p:pic>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03" name="Shape 403"/>
        <p:cNvGrpSpPr/>
        <p:nvPr/>
      </p:nvGrpSpPr>
      <p:grpSpPr>
        <a:xfrm>
          <a:off x="0" y="0"/>
          <a:ext cx="0" cy="0"/>
          <a:chOff x="0" y="0"/>
          <a:chExt cx="0" cy="0"/>
        </a:xfrm>
      </p:grpSpPr>
      <p:grpSp>
        <p:nvGrpSpPr>
          <p:cNvPr id="404" name="Google Shape;404;p38"/>
          <p:cNvGrpSpPr/>
          <p:nvPr/>
        </p:nvGrpSpPr>
        <p:grpSpPr>
          <a:xfrm>
            <a:off x="257693" y="972091"/>
            <a:ext cx="5571109" cy="5394031"/>
            <a:chOff x="220218" y="851916"/>
            <a:chExt cx="5571109" cy="5394031"/>
          </a:xfrm>
        </p:grpSpPr>
        <p:pic>
          <p:nvPicPr>
            <p:cNvPr id="405" name="Google Shape;405;p38"/>
            <p:cNvPicPr preferRelativeResize="0"/>
            <p:nvPr/>
          </p:nvPicPr>
          <p:blipFill rotWithShape="1">
            <a:blip r:embed="rId3">
              <a:alphaModFix/>
            </a:blip>
            <a:srcRect b="0" l="0" r="0" t="0"/>
            <a:stretch/>
          </p:blipFill>
          <p:spPr>
            <a:xfrm>
              <a:off x="220218" y="958899"/>
              <a:ext cx="5342840" cy="5287048"/>
            </a:xfrm>
            <a:prstGeom prst="rect">
              <a:avLst/>
            </a:prstGeom>
            <a:noFill/>
            <a:ln>
              <a:noFill/>
            </a:ln>
          </p:spPr>
        </p:pic>
        <p:sp>
          <p:nvSpPr>
            <p:cNvPr id="406" name="Google Shape;406;p38"/>
            <p:cNvSpPr/>
            <p:nvPr/>
          </p:nvSpPr>
          <p:spPr>
            <a:xfrm>
              <a:off x="995172" y="851916"/>
              <a:ext cx="4796155" cy="525780"/>
            </a:xfrm>
            <a:custGeom>
              <a:rect b="b" l="l" r="r" t="t"/>
              <a:pathLst>
                <a:path extrusionOk="0" h="525780" w="4796155">
                  <a:moveTo>
                    <a:pt x="4796028" y="0"/>
                  </a:moveTo>
                  <a:lnTo>
                    <a:pt x="0" y="0"/>
                  </a:lnTo>
                  <a:lnTo>
                    <a:pt x="0" y="525779"/>
                  </a:lnTo>
                  <a:lnTo>
                    <a:pt x="4796028" y="525779"/>
                  </a:lnTo>
                  <a:lnTo>
                    <a:pt x="4796028"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07" name="Google Shape;407;p38"/>
          <p:cNvSpPr txBox="1"/>
          <p:nvPr/>
        </p:nvSpPr>
        <p:spPr>
          <a:xfrm>
            <a:off x="2069355" y="702865"/>
            <a:ext cx="3041015" cy="26924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NA" sz="1600">
                <a:solidFill>
                  <a:srgbClr val="8E97A1"/>
                </a:solidFill>
                <a:latin typeface="Century Gothic"/>
                <a:ea typeface="Century Gothic"/>
                <a:cs typeface="Century Gothic"/>
                <a:sym typeface="Century Gothic"/>
              </a:rPr>
              <a:t>Strategic Geographic Location</a:t>
            </a:r>
            <a:endParaRPr sz="1600">
              <a:solidFill>
                <a:schemeClr val="dk1"/>
              </a:solidFill>
              <a:latin typeface="Century Gothic"/>
              <a:ea typeface="Century Gothic"/>
              <a:cs typeface="Century Gothic"/>
              <a:sym typeface="Century Gothic"/>
            </a:endParaRPr>
          </a:p>
        </p:txBody>
      </p:sp>
      <p:sp>
        <p:nvSpPr>
          <p:cNvPr id="408" name="Google Shape;408;p38"/>
          <p:cNvSpPr txBox="1"/>
          <p:nvPr/>
        </p:nvSpPr>
        <p:spPr>
          <a:xfrm>
            <a:off x="2680877" y="946095"/>
            <a:ext cx="1874520" cy="26924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NA" sz="1600">
                <a:solidFill>
                  <a:srgbClr val="8E97A1"/>
                </a:solidFill>
                <a:latin typeface="Century Gothic"/>
                <a:ea typeface="Century Gothic"/>
                <a:cs typeface="Century Gothic"/>
                <a:sym typeface="Century Gothic"/>
              </a:rPr>
              <a:t>(road, rail, sea, air)</a:t>
            </a:r>
            <a:endParaRPr sz="1600">
              <a:solidFill>
                <a:schemeClr val="dk1"/>
              </a:solidFill>
              <a:latin typeface="Century Gothic"/>
              <a:ea typeface="Century Gothic"/>
              <a:cs typeface="Century Gothic"/>
              <a:sym typeface="Century Gothic"/>
            </a:endParaRPr>
          </a:p>
        </p:txBody>
      </p:sp>
      <p:sp>
        <p:nvSpPr>
          <p:cNvPr id="409" name="Google Shape;409;p38"/>
          <p:cNvSpPr txBox="1"/>
          <p:nvPr>
            <p:ph type="title"/>
          </p:nvPr>
        </p:nvSpPr>
        <p:spPr>
          <a:xfrm>
            <a:off x="122350" y="225825"/>
            <a:ext cx="11796000" cy="1168200"/>
          </a:xfrm>
          <a:prstGeom prst="rect">
            <a:avLst/>
          </a:prstGeom>
          <a:noFill/>
          <a:ln>
            <a:noFill/>
          </a:ln>
        </p:spPr>
        <p:txBody>
          <a:bodyPr anchorCtr="0" anchor="t" bIns="0" lIns="0" spcFirstLastPara="1" rIns="0" wrap="square" tIns="79375">
            <a:spAutoFit/>
          </a:bodyPr>
          <a:lstStyle/>
          <a:p>
            <a:pPr indent="0" lvl="0" marL="5507990" marR="5080" rtl="0" algn="l">
              <a:lnSpc>
                <a:spcPct val="107894"/>
              </a:lnSpc>
              <a:spcBef>
                <a:spcPts val="0"/>
              </a:spcBef>
              <a:spcAft>
                <a:spcPts val="0"/>
              </a:spcAft>
              <a:buNone/>
            </a:pPr>
            <a:r>
              <a:rPr lang="en-NA" sz="3400"/>
              <a:t>NAMIBIA GATEWAY  TO SADC REGION  (MARKET ACCESS)</a:t>
            </a:r>
            <a:endParaRPr sz="3400"/>
          </a:p>
        </p:txBody>
      </p:sp>
      <p:sp>
        <p:nvSpPr>
          <p:cNvPr id="410" name="Google Shape;410;p38"/>
          <p:cNvSpPr/>
          <p:nvPr/>
        </p:nvSpPr>
        <p:spPr>
          <a:xfrm>
            <a:off x="6626349" y="2475254"/>
            <a:ext cx="104139" cy="210820"/>
          </a:xfrm>
          <a:custGeom>
            <a:rect b="b" l="l" r="r" t="t"/>
            <a:pathLst>
              <a:path extrusionOk="0" h="210819" w="104140">
                <a:moveTo>
                  <a:pt x="0" y="0"/>
                </a:moveTo>
                <a:lnTo>
                  <a:pt x="0" y="210311"/>
                </a:lnTo>
                <a:lnTo>
                  <a:pt x="103632" y="107530"/>
                </a:lnTo>
                <a:lnTo>
                  <a:pt x="0" y="0"/>
                </a:lnTo>
                <a:close/>
              </a:path>
            </a:pathLst>
          </a:custGeom>
          <a:solidFill>
            <a:srgbClr val="F7D1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1" name="Google Shape;411;p38"/>
          <p:cNvSpPr/>
          <p:nvPr/>
        </p:nvSpPr>
        <p:spPr>
          <a:xfrm>
            <a:off x="6626349" y="2813577"/>
            <a:ext cx="104139" cy="212090"/>
          </a:xfrm>
          <a:custGeom>
            <a:rect b="b" l="l" r="r" t="t"/>
            <a:pathLst>
              <a:path extrusionOk="0" h="212089" w="104140">
                <a:moveTo>
                  <a:pt x="0" y="0"/>
                </a:moveTo>
                <a:lnTo>
                  <a:pt x="0" y="211836"/>
                </a:lnTo>
                <a:lnTo>
                  <a:pt x="103632" y="108305"/>
                </a:lnTo>
                <a:lnTo>
                  <a:pt x="0" y="0"/>
                </a:lnTo>
                <a:close/>
              </a:path>
            </a:pathLst>
          </a:custGeom>
          <a:solidFill>
            <a:srgbClr val="F7D1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2" name="Google Shape;412;p38"/>
          <p:cNvSpPr/>
          <p:nvPr/>
        </p:nvSpPr>
        <p:spPr>
          <a:xfrm>
            <a:off x="6626349" y="3145811"/>
            <a:ext cx="104139" cy="212090"/>
          </a:xfrm>
          <a:custGeom>
            <a:rect b="b" l="l" r="r" t="t"/>
            <a:pathLst>
              <a:path extrusionOk="0" h="212089" w="104140">
                <a:moveTo>
                  <a:pt x="0" y="0"/>
                </a:moveTo>
                <a:lnTo>
                  <a:pt x="0" y="211836"/>
                </a:lnTo>
                <a:lnTo>
                  <a:pt x="103632" y="108305"/>
                </a:lnTo>
                <a:lnTo>
                  <a:pt x="0" y="0"/>
                </a:lnTo>
                <a:close/>
              </a:path>
            </a:pathLst>
          </a:custGeom>
          <a:solidFill>
            <a:srgbClr val="F7D1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3" name="Google Shape;413;p38"/>
          <p:cNvSpPr/>
          <p:nvPr/>
        </p:nvSpPr>
        <p:spPr>
          <a:xfrm>
            <a:off x="6626349" y="3481090"/>
            <a:ext cx="104139" cy="212090"/>
          </a:xfrm>
          <a:custGeom>
            <a:rect b="b" l="l" r="r" t="t"/>
            <a:pathLst>
              <a:path extrusionOk="0" h="212089" w="104140">
                <a:moveTo>
                  <a:pt x="0" y="0"/>
                </a:moveTo>
                <a:lnTo>
                  <a:pt x="0" y="211836"/>
                </a:lnTo>
                <a:lnTo>
                  <a:pt x="103632" y="108305"/>
                </a:lnTo>
                <a:lnTo>
                  <a:pt x="0" y="0"/>
                </a:lnTo>
                <a:close/>
              </a:path>
            </a:pathLst>
          </a:custGeom>
          <a:solidFill>
            <a:srgbClr val="F7D1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4" name="Google Shape;414;p38"/>
          <p:cNvSpPr/>
          <p:nvPr/>
        </p:nvSpPr>
        <p:spPr>
          <a:xfrm>
            <a:off x="6626349" y="3798080"/>
            <a:ext cx="104139" cy="212090"/>
          </a:xfrm>
          <a:custGeom>
            <a:rect b="b" l="l" r="r" t="t"/>
            <a:pathLst>
              <a:path extrusionOk="0" h="212089" w="104140">
                <a:moveTo>
                  <a:pt x="0" y="0"/>
                </a:moveTo>
                <a:lnTo>
                  <a:pt x="0" y="211835"/>
                </a:lnTo>
                <a:lnTo>
                  <a:pt x="103632" y="108305"/>
                </a:lnTo>
                <a:lnTo>
                  <a:pt x="0" y="0"/>
                </a:lnTo>
                <a:close/>
              </a:path>
            </a:pathLst>
          </a:custGeom>
          <a:solidFill>
            <a:srgbClr val="F7D1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5" name="Google Shape;415;p38"/>
          <p:cNvSpPr/>
          <p:nvPr/>
        </p:nvSpPr>
        <p:spPr>
          <a:xfrm>
            <a:off x="6626349" y="4118123"/>
            <a:ext cx="104139" cy="212090"/>
          </a:xfrm>
          <a:custGeom>
            <a:rect b="b" l="l" r="r" t="t"/>
            <a:pathLst>
              <a:path extrusionOk="0" h="212089" w="104140">
                <a:moveTo>
                  <a:pt x="0" y="0"/>
                </a:moveTo>
                <a:lnTo>
                  <a:pt x="0" y="211835"/>
                </a:lnTo>
                <a:lnTo>
                  <a:pt x="103632" y="108305"/>
                </a:lnTo>
                <a:lnTo>
                  <a:pt x="0" y="0"/>
                </a:lnTo>
                <a:close/>
              </a:path>
            </a:pathLst>
          </a:custGeom>
          <a:solidFill>
            <a:srgbClr val="F7D1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416" name="Google Shape;416;p38"/>
          <p:cNvGrpSpPr/>
          <p:nvPr/>
        </p:nvGrpSpPr>
        <p:grpSpPr>
          <a:xfrm>
            <a:off x="0" y="162250"/>
            <a:ext cx="4378976" cy="4836826"/>
            <a:chOff x="0" y="0"/>
            <a:chExt cx="4378976" cy="4836826"/>
          </a:xfrm>
        </p:grpSpPr>
        <p:sp>
          <p:nvSpPr>
            <p:cNvPr id="417" name="Google Shape;417;p38"/>
            <p:cNvSpPr/>
            <p:nvPr/>
          </p:nvSpPr>
          <p:spPr>
            <a:xfrm>
              <a:off x="2336065" y="2433434"/>
              <a:ext cx="588645" cy="1747520"/>
            </a:xfrm>
            <a:custGeom>
              <a:rect b="b" l="l" r="r" t="t"/>
              <a:pathLst>
                <a:path extrusionOk="0" h="1747520" w="588644">
                  <a:moveTo>
                    <a:pt x="172059" y="1747253"/>
                  </a:moveTo>
                  <a:lnTo>
                    <a:pt x="270537" y="1720563"/>
                  </a:lnTo>
                  <a:lnTo>
                    <a:pt x="331662" y="1687041"/>
                  </a:lnTo>
                  <a:lnTo>
                    <a:pt x="380901" y="1624521"/>
                  </a:lnTo>
                  <a:lnTo>
                    <a:pt x="443725" y="1510842"/>
                  </a:lnTo>
                  <a:lnTo>
                    <a:pt x="510291" y="1394614"/>
                  </a:lnTo>
                  <a:lnTo>
                    <a:pt x="555213" y="1329542"/>
                  </a:lnTo>
                  <a:lnTo>
                    <a:pt x="580612" y="1301129"/>
                  </a:lnTo>
                  <a:lnTo>
                    <a:pt x="588606" y="1294879"/>
                  </a:lnTo>
                  <a:lnTo>
                    <a:pt x="539015" y="1262237"/>
                  </a:lnTo>
                  <a:lnTo>
                    <a:pt x="507674" y="1243672"/>
                  </a:lnTo>
                  <a:lnTo>
                    <a:pt x="481255" y="1232271"/>
                  </a:lnTo>
                  <a:lnTo>
                    <a:pt x="446430" y="1221117"/>
                  </a:lnTo>
                  <a:lnTo>
                    <a:pt x="424849" y="1213424"/>
                  </a:lnTo>
                  <a:lnTo>
                    <a:pt x="380711" y="1183080"/>
                  </a:lnTo>
                  <a:lnTo>
                    <a:pt x="331096" y="1113282"/>
                  </a:lnTo>
                  <a:lnTo>
                    <a:pt x="302669" y="1056272"/>
                  </a:lnTo>
                  <a:lnTo>
                    <a:pt x="270994" y="980619"/>
                  </a:lnTo>
                  <a:lnTo>
                    <a:pt x="235445" y="883399"/>
                  </a:lnTo>
                  <a:lnTo>
                    <a:pt x="208653" y="804233"/>
                  </a:lnTo>
                  <a:lnTo>
                    <a:pt x="187794" y="739375"/>
                  </a:lnTo>
                  <a:lnTo>
                    <a:pt x="171682" y="686226"/>
                  </a:lnTo>
                  <a:lnTo>
                    <a:pt x="159134" y="642190"/>
                  </a:lnTo>
                  <a:lnTo>
                    <a:pt x="148966" y="604670"/>
                  </a:lnTo>
                  <a:lnTo>
                    <a:pt x="139992" y="571070"/>
                  </a:lnTo>
                  <a:lnTo>
                    <a:pt x="131030" y="538792"/>
                  </a:lnTo>
                  <a:lnTo>
                    <a:pt x="120894" y="505240"/>
                  </a:lnTo>
                  <a:lnTo>
                    <a:pt x="108401" y="467817"/>
                  </a:lnTo>
                  <a:lnTo>
                    <a:pt x="92367" y="423926"/>
                  </a:lnTo>
                  <a:lnTo>
                    <a:pt x="108029" y="356398"/>
                  </a:lnTo>
                  <a:lnTo>
                    <a:pt x="115797" y="316947"/>
                  </a:lnTo>
                  <a:lnTo>
                    <a:pt x="117961" y="290327"/>
                  </a:lnTo>
                  <a:lnTo>
                    <a:pt x="116814" y="261289"/>
                  </a:lnTo>
                  <a:lnTo>
                    <a:pt x="97421" y="200591"/>
                  </a:lnTo>
                  <a:lnTo>
                    <a:pt x="57392" y="112980"/>
                  </a:lnTo>
                  <a:lnTo>
                    <a:pt x="17871" y="34202"/>
                  </a:lnTo>
                  <a:lnTo>
                    <a:pt x="0" y="0"/>
                  </a:lnTo>
                </a:path>
              </a:pathLst>
            </a:custGeom>
            <a:noFill/>
            <a:ln cap="flat" cmpd="sng" w="26900">
              <a:solidFill>
                <a:srgbClr val="2CAAE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8" name="Google Shape;418;p38"/>
            <p:cNvSpPr/>
            <p:nvPr/>
          </p:nvSpPr>
          <p:spPr>
            <a:xfrm>
              <a:off x="2517781" y="2651334"/>
              <a:ext cx="1577340" cy="1526540"/>
            </a:xfrm>
            <a:custGeom>
              <a:rect b="b" l="l" r="r" t="t"/>
              <a:pathLst>
                <a:path extrusionOk="0" h="1526539" w="1577339">
                  <a:moveTo>
                    <a:pt x="0" y="1526146"/>
                  </a:moveTo>
                  <a:lnTo>
                    <a:pt x="78169" y="1525350"/>
                  </a:lnTo>
                  <a:lnTo>
                    <a:pt x="128720" y="1506299"/>
                  </a:lnTo>
                  <a:lnTo>
                    <a:pt x="173700" y="1452087"/>
                  </a:lnTo>
                  <a:lnTo>
                    <a:pt x="235153" y="1345806"/>
                  </a:lnTo>
                  <a:lnTo>
                    <a:pt x="267801" y="1287810"/>
                  </a:lnTo>
                  <a:lnTo>
                    <a:pt x="297868" y="1236128"/>
                  </a:lnTo>
                  <a:lnTo>
                    <a:pt x="326245" y="1190293"/>
                  </a:lnTo>
                  <a:lnTo>
                    <a:pt x="353821" y="1149841"/>
                  </a:lnTo>
                  <a:lnTo>
                    <a:pt x="381486" y="1114307"/>
                  </a:lnTo>
                  <a:lnTo>
                    <a:pt x="410130" y="1083226"/>
                  </a:lnTo>
                  <a:lnTo>
                    <a:pt x="440642" y="1056133"/>
                  </a:lnTo>
                  <a:lnTo>
                    <a:pt x="473913" y="1032563"/>
                  </a:lnTo>
                  <a:lnTo>
                    <a:pt x="510832" y="1012050"/>
                  </a:lnTo>
                  <a:lnTo>
                    <a:pt x="562023" y="986739"/>
                  </a:lnTo>
                  <a:lnTo>
                    <a:pt x="602601" y="967186"/>
                  </a:lnTo>
                  <a:lnTo>
                    <a:pt x="638773" y="953166"/>
                  </a:lnTo>
                  <a:lnTo>
                    <a:pt x="676745" y="944455"/>
                  </a:lnTo>
                  <a:lnTo>
                    <a:pt x="722724" y="940827"/>
                  </a:lnTo>
                  <a:lnTo>
                    <a:pt x="782916" y="942060"/>
                  </a:lnTo>
                  <a:lnTo>
                    <a:pt x="852508" y="940839"/>
                  </a:lnTo>
                  <a:lnTo>
                    <a:pt x="919797" y="931965"/>
                  </a:lnTo>
                  <a:lnTo>
                    <a:pt x="980681" y="918403"/>
                  </a:lnTo>
                  <a:lnTo>
                    <a:pt x="1031053" y="903121"/>
                  </a:lnTo>
                  <a:lnTo>
                    <a:pt x="1066808" y="889084"/>
                  </a:lnTo>
                  <a:lnTo>
                    <a:pt x="1100579" y="867131"/>
                  </a:lnTo>
                  <a:lnTo>
                    <a:pt x="1129225" y="856940"/>
                  </a:lnTo>
                  <a:lnTo>
                    <a:pt x="1165812" y="857686"/>
                  </a:lnTo>
                  <a:lnTo>
                    <a:pt x="1206373" y="878370"/>
                  </a:lnTo>
                  <a:lnTo>
                    <a:pt x="1243027" y="897150"/>
                  </a:lnTo>
                  <a:lnTo>
                    <a:pt x="1271912" y="890698"/>
                  </a:lnTo>
                  <a:lnTo>
                    <a:pt x="1293028" y="863725"/>
                  </a:lnTo>
                  <a:lnTo>
                    <a:pt x="1306372" y="820940"/>
                  </a:lnTo>
                  <a:lnTo>
                    <a:pt x="1316582" y="795356"/>
                  </a:lnTo>
                  <a:lnTo>
                    <a:pt x="1335097" y="772377"/>
                  </a:lnTo>
                  <a:lnTo>
                    <a:pt x="1359964" y="748456"/>
                  </a:lnTo>
                  <a:lnTo>
                    <a:pt x="1389227" y="720047"/>
                  </a:lnTo>
                  <a:lnTo>
                    <a:pt x="1420934" y="683601"/>
                  </a:lnTo>
                  <a:lnTo>
                    <a:pt x="1453128" y="635572"/>
                  </a:lnTo>
                  <a:lnTo>
                    <a:pt x="1483855" y="572414"/>
                  </a:lnTo>
                  <a:lnTo>
                    <a:pt x="1508454" y="514373"/>
                  </a:lnTo>
                  <a:lnTo>
                    <a:pt x="1529947" y="464566"/>
                  </a:lnTo>
                  <a:lnTo>
                    <a:pt x="1547936" y="420710"/>
                  </a:lnTo>
                  <a:lnTo>
                    <a:pt x="1562017" y="380523"/>
                  </a:lnTo>
                  <a:lnTo>
                    <a:pt x="1571791" y="341725"/>
                  </a:lnTo>
                  <a:lnTo>
                    <a:pt x="1576856" y="302034"/>
                  </a:lnTo>
                  <a:lnTo>
                    <a:pt x="1576811" y="259167"/>
                  </a:lnTo>
                  <a:lnTo>
                    <a:pt x="1571256" y="210845"/>
                  </a:lnTo>
                  <a:lnTo>
                    <a:pt x="1539649" y="126336"/>
                  </a:lnTo>
                  <a:lnTo>
                    <a:pt x="1492081" y="75139"/>
                  </a:lnTo>
                  <a:lnTo>
                    <a:pt x="1448737" y="49850"/>
                  </a:lnTo>
                  <a:lnTo>
                    <a:pt x="1349872" y="37849"/>
                  </a:lnTo>
                  <a:lnTo>
                    <a:pt x="1307274" y="31624"/>
                  </a:lnTo>
                  <a:lnTo>
                    <a:pt x="1287650" y="20353"/>
                  </a:lnTo>
                  <a:lnTo>
                    <a:pt x="1276642" y="0"/>
                  </a:lnTo>
                </a:path>
              </a:pathLst>
            </a:custGeom>
            <a:noFill/>
            <a:ln cap="flat" cmpd="sng" w="26950">
              <a:solidFill>
                <a:srgbClr val="2CAAE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9" name="Google Shape;419;p38"/>
            <p:cNvSpPr/>
            <p:nvPr/>
          </p:nvSpPr>
          <p:spPr>
            <a:xfrm>
              <a:off x="2505428" y="4112291"/>
              <a:ext cx="1425575" cy="724535"/>
            </a:xfrm>
            <a:custGeom>
              <a:rect b="b" l="l" r="r" t="t"/>
              <a:pathLst>
                <a:path extrusionOk="0" h="724535" w="1425575">
                  <a:moveTo>
                    <a:pt x="0" y="87160"/>
                  </a:moveTo>
                  <a:lnTo>
                    <a:pt x="59272" y="56687"/>
                  </a:lnTo>
                  <a:lnTo>
                    <a:pt x="107846" y="37450"/>
                  </a:lnTo>
                  <a:lnTo>
                    <a:pt x="171658" y="21278"/>
                  </a:lnTo>
                  <a:lnTo>
                    <a:pt x="276644" y="0"/>
                  </a:lnTo>
                  <a:lnTo>
                    <a:pt x="282015" y="88311"/>
                  </a:lnTo>
                  <a:lnTo>
                    <a:pt x="285422" y="137893"/>
                  </a:lnTo>
                  <a:lnTo>
                    <a:pt x="288320" y="166877"/>
                  </a:lnTo>
                  <a:lnTo>
                    <a:pt x="292163" y="193395"/>
                  </a:lnTo>
                  <a:lnTo>
                    <a:pt x="298148" y="222021"/>
                  </a:lnTo>
                  <a:lnTo>
                    <a:pt x="308861" y="268102"/>
                  </a:lnTo>
                  <a:lnTo>
                    <a:pt x="321651" y="325637"/>
                  </a:lnTo>
                  <a:lnTo>
                    <a:pt x="333866" y="388619"/>
                  </a:lnTo>
                  <a:lnTo>
                    <a:pt x="342855" y="451045"/>
                  </a:lnTo>
                  <a:lnTo>
                    <a:pt x="345967" y="506912"/>
                  </a:lnTo>
                  <a:lnTo>
                    <a:pt x="340550" y="550214"/>
                  </a:lnTo>
                  <a:lnTo>
                    <a:pt x="426828" y="591782"/>
                  </a:lnTo>
                  <a:lnTo>
                    <a:pt x="472706" y="613773"/>
                  </a:lnTo>
                  <a:lnTo>
                    <a:pt x="522196" y="632020"/>
                  </a:lnTo>
                  <a:lnTo>
                    <a:pt x="610561" y="646131"/>
                  </a:lnTo>
                  <a:lnTo>
                    <a:pt x="671518" y="655656"/>
                  </a:lnTo>
                  <a:lnTo>
                    <a:pt x="736927" y="666245"/>
                  </a:lnTo>
                  <a:lnTo>
                    <a:pt x="801736" y="677463"/>
                  </a:lnTo>
                  <a:lnTo>
                    <a:pt x="860896" y="688872"/>
                  </a:lnTo>
                  <a:lnTo>
                    <a:pt x="909358" y="700036"/>
                  </a:lnTo>
                  <a:lnTo>
                    <a:pt x="952229" y="709119"/>
                  </a:lnTo>
                  <a:lnTo>
                    <a:pt x="1002446" y="716567"/>
                  </a:lnTo>
                  <a:lnTo>
                    <a:pt x="1056286" y="721855"/>
                  </a:lnTo>
                  <a:lnTo>
                    <a:pt x="1110031" y="724459"/>
                  </a:lnTo>
                  <a:lnTo>
                    <a:pt x="1159957" y="723856"/>
                  </a:lnTo>
                  <a:lnTo>
                    <a:pt x="1202345" y="719522"/>
                  </a:lnTo>
                  <a:lnTo>
                    <a:pt x="1263975" y="695950"/>
                  </a:lnTo>
                  <a:lnTo>
                    <a:pt x="1297593" y="675217"/>
                  </a:lnTo>
                  <a:lnTo>
                    <a:pt x="1332426" y="646917"/>
                  </a:lnTo>
                  <a:lnTo>
                    <a:pt x="1366574" y="609235"/>
                  </a:lnTo>
                  <a:lnTo>
                    <a:pt x="1398135" y="560355"/>
                  </a:lnTo>
                  <a:lnTo>
                    <a:pt x="1425206" y="498462"/>
                  </a:lnTo>
                </a:path>
              </a:pathLst>
            </a:custGeom>
            <a:noFill/>
            <a:ln cap="flat" cmpd="sng" w="27300">
              <a:solidFill>
                <a:srgbClr val="2CAAE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0" name="Google Shape;420;p38"/>
            <p:cNvSpPr/>
            <p:nvPr/>
          </p:nvSpPr>
          <p:spPr>
            <a:xfrm>
              <a:off x="2588511" y="4656156"/>
              <a:ext cx="260350" cy="73660"/>
            </a:xfrm>
            <a:custGeom>
              <a:rect b="b" l="l" r="r" t="t"/>
              <a:pathLst>
                <a:path extrusionOk="0" h="73660" w="260350">
                  <a:moveTo>
                    <a:pt x="0" y="73545"/>
                  </a:moveTo>
                  <a:lnTo>
                    <a:pt x="27850" y="58875"/>
                  </a:lnTo>
                  <a:lnTo>
                    <a:pt x="48166" y="51525"/>
                  </a:lnTo>
                  <a:lnTo>
                    <a:pt x="70874" y="49283"/>
                  </a:lnTo>
                  <a:lnTo>
                    <a:pt x="105905" y="49936"/>
                  </a:lnTo>
                  <a:lnTo>
                    <a:pt x="146578" y="48134"/>
                  </a:lnTo>
                  <a:lnTo>
                    <a:pt x="182714" y="39608"/>
                  </a:lnTo>
                  <a:lnTo>
                    <a:pt x="219023" y="23761"/>
                  </a:lnTo>
                  <a:lnTo>
                    <a:pt x="260210" y="0"/>
                  </a:lnTo>
                </a:path>
              </a:pathLst>
            </a:custGeom>
            <a:noFill/>
            <a:ln cap="flat" cmpd="sng" w="27300">
              <a:solidFill>
                <a:srgbClr val="2CAAE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1" name="Google Shape;421;p38"/>
            <p:cNvSpPr/>
            <p:nvPr/>
          </p:nvSpPr>
          <p:spPr>
            <a:xfrm>
              <a:off x="4077351" y="4534689"/>
              <a:ext cx="301625" cy="37465"/>
            </a:xfrm>
            <a:custGeom>
              <a:rect b="b" l="l" r="r" t="t"/>
              <a:pathLst>
                <a:path extrusionOk="0" h="37464" w="301625">
                  <a:moveTo>
                    <a:pt x="0" y="1443"/>
                  </a:moveTo>
                  <a:lnTo>
                    <a:pt x="48462" y="26548"/>
                  </a:lnTo>
                  <a:lnTo>
                    <a:pt x="82375" y="37174"/>
                  </a:lnTo>
                  <a:lnTo>
                    <a:pt x="117721" y="35350"/>
                  </a:lnTo>
                  <a:lnTo>
                    <a:pt x="170484" y="23109"/>
                  </a:lnTo>
                  <a:lnTo>
                    <a:pt x="220279" y="8507"/>
                  </a:lnTo>
                  <a:lnTo>
                    <a:pt x="247373" y="0"/>
                  </a:lnTo>
                  <a:lnTo>
                    <a:pt x="268729" y="158"/>
                  </a:lnTo>
                  <a:lnTo>
                    <a:pt x="301307" y="11552"/>
                  </a:lnTo>
                </a:path>
              </a:pathLst>
            </a:custGeom>
            <a:noFill/>
            <a:ln cap="flat" cmpd="sng" w="21250">
              <a:solidFill>
                <a:srgbClr val="2CAAE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2" name="Google Shape;422;p38"/>
            <p:cNvSpPr/>
            <p:nvPr/>
          </p:nvSpPr>
          <p:spPr>
            <a:xfrm>
              <a:off x="0" y="0"/>
              <a:ext cx="490855" cy="1249680"/>
            </a:xfrm>
            <a:custGeom>
              <a:rect b="b" l="l" r="r" t="t"/>
              <a:pathLst>
                <a:path extrusionOk="0" h="1249680" w="490855">
                  <a:moveTo>
                    <a:pt x="490728" y="0"/>
                  </a:moveTo>
                  <a:lnTo>
                    <a:pt x="0" y="0"/>
                  </a:lnTo>
                  <a:lnTo>
                    <a:pt x="0" y="1249679"/>
                  </a:lnTo>
                  <a:lnTo>
                    <a:pt x="490728" y="1249679"/>
                  </a:lnTo>
                  <a:lnTo>
                    <a:pt x="490728" y="0"/>
                  </a:lnTo>
                  <a:close/>
                </a:path>
              </a:pathLst>
            </a:custGeom>
            <a:solidFill>
              <a:srgbClr val="10497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23" name="Google Shape;423;p38"/>
          <p:cNvSpPr txBox="1"/>
          <p:nvPr/>
        </p:nvSpPr>
        <p:spPr>
          <a:xfrm>
            <a:off x="6544307" y="2093596"/>
            <a:ext cx="4200525" cy="3773804"/>
          </a:xfrm>
          <a:prstGeom prst="rect">
            <a:avLst/>
          </a:prstGeom>
          <a:noFill/>
          <a:ln>
            <a:noFill/>
          </a:ln>
        </p:spPr>
        <p:txBody>
          <a:bodyPr anchorCtr="0" anchor="t" bIns="0" lIns="0" spcFirstLastPara="1" rIns="0" wrap="square" tIns="12050">
            <a:spAutoFit/>
          </a:bodyPr>
          <a:lstStyle/>
          <a:p>
            <a:pPr indent="0" lvl="0" marL="81915" marR="0" rtl="0" algn="l">
              <a:lnSpc>
                <a:spcPct val="100000"/>
              </a:lnSpc>
              <a:spcBef>
                <a:spcPts val="0"/>
              </a:spcBef>
              <a:spcAft>
                <a:spcPts val="0"/>
              </a:spcAft>
              <a:buNone/>
            </a:pPr>
            <a:r>
              <a:rPr lang="en-NA" sz="1300">
                <a:solidFill>
                  <a:srgbClr val="343E48"/>
                </a:solidFill>
                <a:latin typeface="Century Gothic"/>
                <a:ea typeface="Century Gothic"/>
                <a:cs typeface="Century Gothic"/>
                <a:sym typeface="Century Gothic"/>
              </a:rPr>
              <a:t>Transport Corridor Network</a:t>
            </a:r>
            <a:endParaRPr sz="1300">
              <a:solidFill>
                <a:schemeClr val="dk1"/>
              </a:solidFill>
              <a:latin typeface="Century Gothic"/>
              <a:ea typeface="Century Gothic"/>
              <a:cs typeface="Century Gothic"/>
              <a:sym typeface="Century Gothic"/>
            </a:endParaRPr>
          </a:p>
          <a:p>
            <a:pPr indent="0" lvl="0" marL="0" marR="0" rtl="0" algn="l">
              <a:lnSpc>
                <a:spcPct val="100000"/>
              </a:lnSpc>
              <a:spcBef>
                <a:spcPts val="35"/>
              </a:spcBef>
              <a:spcAft>
                <a:spcPts val="0"/>
              </a:spcAft>
              <a:buNone/>
            </a:pPr>
            <a:r>
              <a:t/>
            </a:r>
            <a:endParaRPr sz="1550">
              <a:solidFill>
                <a:schemeClr val="dk1"/>
              </a:solidFill>
              <a:latin typeface="Century Gothic"/>
              <a:ea typeface="Century Gothic"/>
              <a:cs typeface="Century Gothic"/>
              <a:sym typeface="Century Gothic"/>
            </a:endParaRPr>
          </a:p>
          <a:p>
            <a:pPr indent="0" lvl="0" marL="344170" marR="0" rtl="0" algn="l">
              <a:lnSpc>
                <a:spcPct val="100000"/>
              </a:lnSpc>
              <a:spcBef>
                <a:spcPts val="0"/>
              </a:spcBef>
              <a:spcAft>
                <a:spcPts val="0"/>
              </a:spcAft>
              <a:buNone/>
            </a:pPr>
            <a:r>
              <a:rPr lang="en-NA" sz="1200">
                <a:solidFill>
                  <a:srgbClr val="343E48"/>
                </a:solidFill>
                <a:latin typeface="Century Gothic"/>
                <a:ea typeface="Century Gothic"/>
                <a:cs typeface="Century Gothic"/>
                <a:sym typeface="Century Gothic"/>
              </a:rPr>
              <a:t>Angola (3-5 days)</a:t>
            </a:r>
            <a:endParaRPr sz="1200">
              <a:solidFill>
                <a:schemeClr val="dk1"/>
              </a:solidFill>
              <a:latin typeface="Century Gothic"/>
              <a:ea typeface="Century Gothic"/>
              <a:cs typeface="Century Gothic"/>
              <a:sym typeface="Century Gothic"/>
            </a:endParaRPr>
          </a:p>
          <a:p>
            <a:pPr indent="0" lvl="0" marL="0" marR="0" rtl="0" algn="l">
              <a:lnSpc>
                <a:spcPct val="100000"/>
              </a:lnSpc>
              <a:spcBef>
                <a:spcPts val="35"/>
              </a:spcBef>
              <a:spcAft>
                <a:spcPts val="0"/>
              </a:spcAft>
              <a:buNone/>
            </a:pPr>
            <a:r>
              <a:t/>
            </a:r>
            <a:endParaRPr sz="1000">
              <a:solidFill>
                <a:schemeClr val="dk1"/>
              </a:solidFill>
              <a:latin typeface="Century Gothic"/>
              <a:ea typeface="Century Gothic"/>
              <a:cs typeface="Century Gothic"/>
              <a:sym typeface="Century Gothic"/>
            </a:endParaRPr>
          </a:p>
          <a:p>
            <a:pPr indent="0" lvl="0" marL="344170" marR="0" rtl="0" algn="l">
              <a:lnSpc>
                <a:spcPct val="100000"/>
              </a:lnSpc>
              <a:spcBef>
                <a:spcPts val="5"/>
              </a:spcBef>
              <a:spcAft>
                <a:spcPts val="0"/>
              </a:spcAft>
              <a:buNone/>
            </a:pPr>
            <a:r>
              <a:rPr lang="en-NA" sz="1200">
                <a:solidFill>
                  <a:srgbClr val="343E48"/>
                </a:solidFill>
                <a:latin typeface="Century Gothic"/>
                <a:ea typeface="Century Gothic"/>
                <a:cs typeface="Century Gothic"/>
                <a:sym typeface="Century Gothic"/>
              </a:rPr>
              <a:t>Botswana (2 days)</a:t>
            </a:r>
            <a:endParaRPr sz="1200">
              <a:solidFill>
                <a:schemeClr val="dk1"/>
              </a:solidFill>
              <a:latin typeface="Century Gothic"/>
              <a:ea typeface="Century Gothic"/>
              <a:cs typeface="Century Gothic"/>
              <a:sym typeface="Century Gothic"/>
            </a:endParaRPr>
          </a:p>
          <a:p>
            <a:pPr indent="0" lvl="0" marL="344170" marR="0" rtl="0" algn="l">
              <a:lnSpc>
                <a:spcPct val="100000"/>
              </a:lnSpc>
              <a:spcBef>
                <a:spcPts val="1055"/>
              </a:spcBef>
              <a:spcAft>
                <a:spcPts val="0"/>
              </a:spcAft>
              <a:buNone/>
            </a:pPr>
            <a:r>
              <a:rPr lang="en-NA" sz="1200">
                <a:solidFill>
                  <a:srgbClr val="343E48"/>
                </a:solidFill>
                <a:latin typeface="Century Gothic"/>
                <a:ea typeface="Century Gothic"/>
                <a:cs typeface="Century Gothic"/>
                <a:sym typeface="Century Gothic"/>
              </a:rPr>
              <a:t>DRC (5-6 days)</a:t>
            </a:r>
            <a:endParaRPr sz="1200">
              <a:solidFill>
                <a:schemeClr val="dk1"/>
              </a:solidFill>
              <a:latin typeface="Century Gothic"/>
              <a:ea typeface="Century Gothic"/>
              <a:cs typeface="Century Gothic"/>
              <a:sym typeface="Century Gothic"/>
            </a:endParaRPr>
          </a:p>
          <a:p>
            <a:pPr indent="0" lvl="0" marL="343535" marR="2321560" rtl="0" algn="l">
              <a:lnSpc>
                <a:spcPct val="176100"/>
              </a:lnSpc>
              <a:spcBef>
                <a:spcPts val="90"/>
              </a:spcBef>
              <a:spcAft>
                <a:spcPts val="0"/>
              </a:spcAft>
              <a:buNone/>
            </a:pPr>
            <a:r>
              <a:rPr lang="en-NA" sz="1200">
                <a:solidFill>
                  <a:srgbClr val="343E48"/>
                </a:solidFill>
                <a:latin typeface="Century Gothic"/>
                <a:ea typeface="Century Gothic"/>
                <a:cs typeface="Century Gothic"/>
                <a:sym typeface="Century Gothic"/>
              </a:rPr>
              <a:t>Malawi (5-6 days)  South Africa (2 days)  Zambia (3-4 days)</a:t>
            </a:r>
            <a:endParaRPr sz="1200">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None/>
            </a:pPr>
            <a:r>
              <a:t/>
            </a:r>
            <a:endParaRPr sz="1400">
              <a:solidFill>
                <a:schemeClr val="dk1"/>
              </a:solidFill>
              <a:latin typeface="Century Gothic"/>
              <a:ea typeface="Century Gothic"/>
              <a:cs typeface="Century Gothic"/>
              <a:sym typeface="Century Gothic"/>
            </a:endParaRPr>
          </a:p>
          <a:p>
            <a:pPr indent="0" lvl="0" marL="0" marR="0" rtl="0" algn="l">
              <a:lnSpc>
                <a:spcPct val="100000"/>
              </a:lnSpc>
              <a:spcBef>
                <a:spcPts val="10"/>
              </a:spcBef>
              <a:spcAft>
                <a:spcPts val="0"/>
              </a:spcAft>
              <a:buNone/>
            </a:pPr>
            <a:r>
              <a:t/>
            </a:r>
            <a:endParaRPr sz="1200">
              <a:solidFill>
                <a:schemeClr val="dk1"/>
              </a:solidFill>
              <a:latin typeface="Century Gothic"/>
              <a:ea typeface="Century Gothic"/>
              <a:cs typeface="Century Gothic"/>
              <a:sym typeface="Century Gothic"/>
            </a:endParaRPr>
          </a:p>
          <a:p>
            <a:pPr indent="-172720" lvl="0" marL="222884" marR="0" rtl="0" algn="l">
              <a:lnSpc>
                <a:spcPct val="100000"/>
              </a:lnSpc>
              <a:spcBef>
                <a:spcPts val="0"/>
              </a:spcBef>
              <a:spcAft>
                <a:spcPts val="0"/>
              </a:spcAft>
              <a:buClr>
                <a:srgbClr val="8E97A1"/>
              </a:buClr>
              <a:buSzPts val="1400"/>
              <a:buFont typeface="Arial"/>
              <a:buChar char="•"/>
            </a:pPr>
            <a:r>
              <a:rPr lang="en-NA" sz="1400">
                <a:solidFill>
                  <a:srgbClr val="8E97A1"/>
                </a:solidFill>
                <a:latin typeface="Century Gothic"/>
                <a:ea typeface="Century Gothic"/>
                <a:cs typeface="Century Gothic"/>
                <a:sym typeface="Century Gothic"/>
              </a:rPr>
              <a:t>Europe, East Asia, North America, Middle East</a:t>
            </a:r>
            <a:endParaRPr sz="1400">
              <a:solidFill>
                <a:schemeClr val="dk1"/>
              </a:solidFill>
              <a:latin typeface="Century Gothic"/>
              <a:ea typeface="Century Gothic"/>
              <a:cs typeface="Century Gothic"/>
              <a:sym typeface="Century Gothic"/>
            </a:endParaRPr>
          </a:p>
          <a:p>
            <a:pPr indent="-172720" lvl="0" marL="222884" marR="0" rtl="0" algn="l">
              <a:lnSpc>
                <a:spcPct val="100000"/>
              </a:lnSpc>
              <a:spcBef>
                <a:spcPts val="20"/>
              </a:spcBef>
              <a:spcAft>
                <a:spcPts val="0"/>
              </a:spcAft>
              <a:buClr>
                <a:srgbClr val="8E97A1"/>
              </a:buClr>
              <a:buSzPts val="1400"/>
              <a:buFont typeface="Arial"/>
              <a:buChar char="•"/>
            </a:pPr>
            <a:r>
              <a:rPr lang="en-NA" sz="1400">
                <a:solidFill>
                  <a:srgbClr val="8E97A1"/>
                </a:solidFill>
                <a:latin typeface="Century Gothic"/>
                <a:ea typeface="Century Gothic"/>
                <a:cs typeface="Century Gothic"/>
                <a:sym typeface="Century Gothic"/>
              </a:rPr>
              <a:t>MACS, Maersk, Ocean Africa Containers</a:t>
            </a:r>
            <a:endParaRPr sz="1400">
              <a:solidFill>
                <a:schemeClr val="dk1"/>
              </a:solidFill>
              <a:latin typeface="Century Gothic"/>
              <a:ea typeface="Century Gothic"/>
              <a:cs typeface="Century Gothic"/>
              <a:sym typeface="Century Gothic"/>
            </a:endParaRPr>
          </a:p>
          <a:p>
            <a:pPr indent="-172720" lvl="0" marL="222884" marR="0" rtl="0" algn="l">
              <a:lnSpc>
                <a:spcPct val="100000"/>
              </a:lnSpc>
              <a:spcBef>
                <a:spcPts val="20"/>
              </a:spcBef>
              <a:spcAft>
                <a:spcPts val="0"/>
              </a:spcAft>
              <a:buClr>
                <a:srgbClr val="8E97A1"/>
              </a:buClr>
              <a:buSzPts val="1400"/>
              <a:buFont typeface="Arial"/>
              <a:buChar char="•"/>
            </a:pPr>
            <a:r>
              <a:rPr lang="en-NA" sz="1400">
                <a:solidFill>
                  <a:srgbClr val="8E97A1"/>
                </a:solidFill>
                <a:latin typeface="Century Gothic"/>
                <a:ea typeface="Century Gothic"/>
                <a:cs typeface="Century Gothic"/>
                <a:sym typeface="Century Gothic"/>
              </a:rPr>
              <a:t>Botswana</a:t>
            </a:r>
            <a:endParaRPr sz="1400">
              <a:solidFill>
                <a:schemeClr val="dk1"/>
              </a:solidFill>
              <a:latin typeface="Century Gothic"/>
              <a:ea typeface="Century Gothic"/>
              <a:cs typeface="Century Gothic"/>
              <a:sym typeface="Century Gothic"/>
            </a:endParaRPr>
          </a:p>
          <a:p>
            <a:pPr indent="-172720" lvl="0" marL="222884" marR="0" rtl="0" algn="l">
              <a:lnSpc>
                <a:spcPct val="100000"/>
              </a:lnSpc>
              <a:spcBef>
                <a:spcPts val="20"/>
              </a:spcBef>
              <a:spcAft>
                <a:spcPts val="0"/>
              </a:spcAft>
              <a:buClr>
                <a:srgbClr val="8E97A1"/>
              </a:buClr>
              <a:buSzPts val="1400"/>
              <a:buFont typeface="Arial"/>
              <a:buChar char="•"/>
            </a:pPr>
            <a:r>
              <a:rPr lang="en-NA" sz="1400">
                <a:solidFill>
                  <a:srgbClr val="8E97A1"/>
                </a:solidFill>
                <a:latin typeface="Century Gothic"/>
                <a:ea typeface="Century Gothic"/>
                <a:cs typeface="Century Gothic"/>
                <a:sym typeface="Century Gothic"/>
              </a:rPr>
              <a:t>Zambia</a:t>
            </a:r>
            <a:endParaRPr sz="1400">
              <a:solidFill>
                <a:schemeClr val="dk1"/>
              </a:solidFill>
              <a:latin typeface="Century Gothic"/>
              <a:ea typeface="Century Gothic"/>
              <a:cs typeface="Century Gothic"/>
              <a:sym typeface="Century Gothic"/>
            </a:endParaRPr>
          </a:p>
          <a:p>
            <a:pPr indent="-172720" lvl="0" marL="222884" marR="0" rtl="0" algn="l">
              <a:lnSpc>
                <a:spcPct val="100000"/>
              </a:lnSpc>
              <a:spcBef>
                <a:spcPts val="20"/>
              </a:spcBef>
              <a:spcAft>
                <a:spcPts val="0"/>
              </a:spcAft>
              <a:buClr>
                <a:srgbClr val="8E97A1"/>
              </a:buClr>
              <a:buSzPts val="1400"/>
              <a:buFont typeface="Arial"/>
              <a:buChar char="•"/>
            </a:pPr>
            <a:r>
              <a:rPr lang="en-NA" sz="1400">
                <a:solidFill>
                  <a:srgbClr val="8E97A1"/>
                </a:solidFill>
                <a:latin typeface="Century Gothic"/>
                <a:ea typeface="Century Gothic"/>
                <a:cs typeface="Century Gothic"/>
                <a:sym typeface="Century Gothic"/>
              </a:rPr>
              <a:t>Zimbabwe</a:t>
            </a:r>
            <a:endParaRPr sz="1400">
              <a:solidFill>
                <a:schemeClr val="dk1"/>
              </a:solidFill>
              <a:latin typeface="Century Gothic"/>
              <a:ea typeface="Century Gothic"/>
              <a:cs typeface="Century Gothic"/>
              <a:sym typeface="Century Gothic"/>
            </a:endParaRPr>
          </a:p>
        </p:txBody>
      </p:sp>
      <p:sp>
        <p:nvSpPr>
          <p:cNvPr id="424" name="Google Shape;424;p38"/>
          <p:cNvSpPr txBox="1"/>
          <p:nvPr/>
        </p:nvSpPr>
        <p:spPr>
          <a:xfrm>
            <a:off x="122345" y="635459"/>
            <a:ext cx="258655" cy="228909"/>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t/>
            </a:r>
            <a:endParaRPr sz="1400">
              <a:solidFill>
                <a:schemeClr val="dk1"/>
              </a:solidFill>
              <a:latin typeface="Century Gothic"/>
              <a:ea typeface="Century Gothic"/>
              <a:cs typeface="Century Gothic"/>
              <a:sym typeface="Century Gothic"/>
            </a:endParaRPr>
          </a:p>
        </p:txBody>
      </p:sp>
      <p:grpSp>
        <p:nvGrpSpPr>
          <p:cNvPr id="425" name="Google Shape;425;p38"/>
          <p:cNvGrpSpPr/>
          <p:nvPr/>
        </p:nvGrpSpPr>
        <p:grpSpPr>
          <a:xfrm>
            <a:off x="0" y="5350046"/>
            <a:ext cx="12192425" cy="1508579"/>
            <a:chOff x="0" y="5350046"/>
            <a:chExt cx="12192425" cy="1508579"/>
          </a:xfrm>
        </p:grpSpPr>
        <p:sp>
          <p:nvSpPr>
            <p:cNvPr id="426" name="Google Shape;426;p38"/>
            <p:cNvSpPr/>
            <p:nvPr/>
          </p:nvSpPr>
          <p:spPr>
            <a:xfrm>
              <a:off x="0" y="6611759"/>
              <a:ext cx="12192000" cy="246379"/>
            </a:xfrm>
            <a:custGeom>
              <a:rect b="b" l="l" r="r" t="t"/>
              <a:pathLst>
                <a:path extrusionOk="0" h="246379" w="12192000">
                  <a:moveTo>
                    <a:pt x="12192000" y="0"/>
                  </a:moveTo>
                  <a:lnTo>
                    <a:pt x="0" y="0"/>
                  </a:lnTo>
                  <a:lnTo>
                    <a:pt x="0" y="246240"/>
                  </a:lnTo>
                  <a:lnTo>
                    <a:pt x="12192000" y="246240"/>
                  </a:lnTo>
                  <a:lnTo>
                    <a:pt x="12192000" y="0"/>
                  </a:lnTo>
                  <a:close/>
                </a:path>
              </a:pathLst>
            </a:custGeom>
            <a:solidFill>
              <a:srgbClr val="10497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7" name="Google Shape;427;p38"/>
            <p:cNvSpPr/>
            <p:nvPr/>
          </p:nvSpPr>
          <p:spPr>
            <a:xfrm>
              <a:off x="9665573" y="5350046"/>
              <a:ext cx="2526665" cy="1508125"/>
            </a:xfrm>
            <a:custGeom>
              <a:rect b="b" l="l" r="r" t="t"/>
              <a:pathLst>
                <a:path extrusionOk="0" h="1508125" w="2526665">
                  <a:moveTo>
                    <a:pt x="2521641" y="0"/>
                  </a:moveTo>
                  <a:lnTo>
                    <a:pt x="2477164" y="5314"/>
                  </a:lnTo>
                  <a:lnTo>
                    <a:pt x="2432544" y="11353"/>
                  </a:lnTo>
                  <a:lnTo>
                    <a:pt x="2387792" y="18111"/>
                  </a:lnTo>
                  <a:lnTo>
                    <a:pt x="2342921" y="25587"/>
                  </a:lnTo>
                  <a:lnTo>
                    <a:pt x="2297944" y="33774"/>
                  </a:lnTo>
                  <a:lnTo>
                    <a:pt x="2252873" y="42671"/>
                  </a:lnTo>
                  <a:lnTo>
                    <a:pt x="2207721" y="52272"/>
                  </a:lnTo>
                  <a:lnTo>
                    <a:pt x="2162501" y="62574"/>
                  </a:lnTo>
                  <a:lnTo>
                    <a:pt x="2117224" y="73574"/>
                  </a:lnTo>
                  <a:lnTo>
                    <a:pt x="2071905" y="85267"/>
                  </a:lnTo>
                  <a:lnTo>
                    <a:pt x="2026554" y="97649"/>
                  </a:lnTo>
                  <a:lnTo>
                    <a:pt x="1981186" y="110716"/>
                  </a:lnTo>
                  <a:lnTo>
                    <a:pt x="1935812" y="124466"/>
                  </a:lnTo>
                  <a:lnTo>
                    <a:pt x="1890444" y="138893"/>
                  </a:lnTo>
                  <a:lnTo>
                    <a:pt x="1845097" y="153994"/>
                  </a:lnTo>
                  <a:lnTo>
                    <a:pt x="1799782" y="169766"/>
                  </a:lnTo>
                  <a:lnTo>
                    <a:pt x="1754511" y="186204"/>
                  </a:lnTo>
                  <a:lnTo>
                    <a:pt x="1709298" y="203304"/>
                  </a:lnTo>
                  <a:lnTo>
                    <a:pt x="1664155" y="221062"/>
                  </a:lnTo>
                  <a:lnTo>
                    <a:pt x="1619094" y="239476"/>
                  </a:lnTo>
                  <a:lnTo>
                    <a:pt x="1574129" y="258540"/>
                  </a:lnTo>
                  <a:lnTo>
                    <a:pt x="1529271" y="278252"/>
                  </a:lnTo>
                  <a:lnTo>
                    <a:pt x="1484534" y="298606"/>
                  </a:lnTo>
                  <a:lnTo>
                    <a:pt x="1439929" y="319600"/>
                  </a:lnTo>
                  <a:lnTo>
                    <a:pt x="1395470" y="341229"/>
                  </a:lnTo>
                  <a:lnTo>
                    <a:pt x="1351169" y="363490"/>
                  </a:lnTo>
                  <a:lnTo>
                    <a:pt x="1307039" y="386379"/>
                  </a:lnTo>
                  <a:lnTo>
                    <a:pt x="1263092" y="409892"/>
                  </a:lnTo>
                  <a:lnTo>
                    <a:pt x="1219341" y="434024"/>
                  </a:lnTo>
                  <a:lnTo>
                    <a:pt x="1175799" y="458773"/>
                  </a:lnTo>
                  <a:lnTo>
                    <a:pt x="1132477" y="484134"/>
                  </a:lnTo>
                  <a:lnTo>
                    <a:pt x="1089389" y="510104"/>
                  </a:lnTo>
                  <a:lnTo>
                    <a:pt x="1046548" y="536678"/>
                  </a:lnTo>
                  <a:lnTo>
                    <a:pt x="1003965" y="563853"/>
                  </a:lnTo>
                  <a:lnTo>
                    <a:pt x="961653" y="591625"/>
                  </a:lnTo>
                  <a:lnTo>
                    <a:pt x="919626" y="619990"/>
                  </a:lnTo>
                  <a:lnTo>
                    <a:pt x="877895" y="648945"/>
                  </a:lnTo>
                  <a:lnTo>
                    <a:pt x="836473" y="678484"/>
                  </a:lnTo>
                  <a:lnTo>
                    <a:pt x="795373" y="708605"/>
                  </a:lnTo>
                  <a:lnTo>
                    <a:pt x="754608" y="739304"/>
                  </a:lnTo>
                  <a:lnTo>
                    <a:pt x="714189" y="770577"/>
                  </a:lnTo>
                  <a:lnTo>
                    <a:pt x="674130" y="802419"/>
                  </a:lnTo>
                  <a:lnTo>
                    <a:pt x="634443" y="834828"/>
                  </a:lnTo>
                  <a:lnTo>
                    <a:pt x="595141" y="867798"/>
                  </a:lnTo>
                  <a:lnTo>
                    <a:pt x="556236" y="901328"/>
                  </a:lnTo>
                  <a:lnTo>
                    <a:pt x="517741" y="935411"/>
                  </a:lnTo>
                  <a:lnTo>
                    <a:pt x="479668" y="970046"/>
                  </a:lnTo>
                  <a:lnTo>
                    <a:pt x="442031" y="1005227"/>
                  </a:lnTo>
                  <a:lnTo>
                    <a:pt x="404841" y="1040951"/>
                  </a:lnTo>
                  <a:lnTo>
                    <a:pt x="368111" y="1077214"/>
                  </a:lnTo>
                  <a:lnTo>
                    <a:pt x="331854" y="1114013"/>
                  </a:lnTo>
                  <a:lnTo>
                    <a:pt x="296083" y="1151343"/>
                  </a:lnTo>
                  <a:lnTo>
                    <a:pt x="260810" y="1189200"/>
                  </a:lnTo>
                  <a:lnTo>
                    <a:pt x="226047" y="1227581"/>
                  </a:lnTo>
                  <a:lnTo>
                    <a:pt x="191807" y="1266482"/>
                  </a:lnTo>
                  <a:lnTo>
                    <a:pt x="158103" y="1305899"/>
                  </a:lnTo>
                  <a:lnTo>
                    <a:pt x="124948" y="1345828"/>
                  </a:lnTo>
                  <a:lnTo>
                    <a:pt x="92354" y="1386265"/>
                  </a:lnTo>
                  <a:lnTo>
                    <a:pt x="60333" y="1427207"/>
                  </a:lnTo>
                  <a:lnTo>
                    <a:pt x="28898" y="1468649"/>
                  </a:lnTo>
                  <a:lnTo>
                    <a:pt x="0" y="1507953"/>
                  </a:lnTo>
                  <a:lnTo>
                    <a:pt x="2526426" y="1507953"/>
                  </a:lnTo>
                  <a:lnTo>
                    <a:pt x="2526426" y="6545"/>
                  </a:lnTo>
                  <a:lnTo>
                    <a:pt x="2521641" y="0"/>
                  </a:lnTo>
                  <a:close/>
                </a:path>
              </a:pathLst>
            </a:custGeom>
            <a:solidFill>
              <a:srgbClr val="F7D1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8" name="Google Shape;428;p38"/>
            <p:cNvSpPr/>
            <p:nvPr/>
          </p:nvSpPr>
          <p:spPr>
            <a:xfrm>
              <a:off x="10015645" y="5384790"/>
              <a:ext cx="2176780" cy="1473835"/>
            </a:xfrm>
            <a:custGeom>
              <a:rect b="b" l="l" r="r" t="t"/>
              <a:pathLst>
                <a:path extrusionOk="0" h="1473834" w="2176779">
                  <a:moveTo>
                    <a:pt x="2176354" y="0"/>
                  </a:moveTo>
                  <a:lnTo>
                    <a:pt x="2107900" y="16785"/>
                  </a:lnTo>
                  <a:lnTo>
                    <a:pt x="2064476" y="28609"/>
                  </a:lnTo>
                  <a:lnTo>
                    <a:pt x="2020822" y="41334"/>
                  </a:lnTo>
                  <a:lnTo>
                    <a:pt x="1976960" y="54944"/>
                  </a:lnTo>
                  <a:lnTo>
                    <a:pt x="1932909" y="69424"/>
                  </a:lnTo>
                  <a:lnTo>
                    <a:pt x="1888689" y="84759"/>
                  </a:lnTo>
                  <a:lnTo>
                    <a:pt x="1844321" y="100933"/>
                  </a:lnTo>
                  <a:lnTo>
                    <a:pt x="1799823" y="117932"/>
                  </a:lnTo>
                  <a:lnTo>
                    <a:pt x="1755217" y="135740"/>
                  </a:lnTo>
                  <a:lnTo>
                    <a:pt x="1710522" y="154342"/>
                  </a:lnTo>
                  <a:lnTo>
                    <a:pt x="1665758" y="173722"/>
                  </a:lnTo>
                  <a:lnTo>
                    <a:pt x="1620944" y="193866"/>
                  </a:lnTo>
                  <a:lnTo>
                    <a:pt x="1576102" y="214758"/>
                  </a:lnTo>
                  <a:lnTo>
                    <a:pt x="1531251" y="236383"/>
                  </a:lnTo>
                  <a:lnTo>
                    <a:pt x="1486410" y="258726"/>
                  </a:lnTo>
                  <a:lnTo>
                    <a:pt x="1441601" y="281771"/>
                  </a:lnTo>
                  <a:lnTo>
                    <a:pt x="1396842" y="305504"/>
                  </a:lnTo>
                  <a:lnTo>
                    <a:pt x="1352154" y="329908"/>
                  </a:lnTo>
                  <a:lnTo>
                    <a:pt x="1307557" y="354969"/>
                  </a:lnTo>
                  <a:lnTo>
                    <a:pt x="1263070" y="380672"/>
                  </a:lnTo>
                  <a:lnTo>
                    <a:pt x="1218714" y="407001"/>
                  </a:lnTo>
                  <a:lnTo>
                    <a:pt x="1174509" y="433941"/>
                  </a:lnTo>
                  <a:lnTo>
                    <a:pt x="1130474" y="461477"/>
                  </a:lnTo>
                  <a:lnTo>
                    <a:pt x="1086630" y="489593"/>
                  </a:lnTo>
                  <a:lnTo>
                    <a:pt x="1042996" y="518275"/>
                  </a:lnTo>
                  <a:lnTo>
                    <a:pt x="999593" y="547507"/>
                  </a:lnTo>
                  <a:lnTo>
                    <a:pt x="956441" y="577273"/>
                  </a:lnTo>
                  <a:lnTo>
                    <a:pt x="913558" y="607560"/>
                  </a:lnTo>
                  <a:lnTo>
                    <a:pt x="870966" y="638350"/>
                  </a:lnTo>
                  <a:lnTo>
                    <a:pt x="828685" y="669630"/>
                  </a:lnTo>
                  <a:lnTo>
                    <a:pt x="786734" y="701383"/>
                  </a:lnTo>
                  <a:lnTo>
                    <a:pt x="745133" y="733596"/>
                  </a:lnTo>
                  <a:lnTo>
                    <a:pt x="703902" y="766251"/>
                  </a:lnTo>
                  <a:lnTo>
                    <a:pt x="663061" y="799335"/>
                  </a:lnTo>
                  <a:lnTo>
                    <a:pt x="622631" y="832832"/>
                  </a:lnTo>
                  <a:lnTo>
                    <a:pt x="582630" y="866727"/>
                  </a:lnTo>
                  <a:lnTo>
                    <a:pt x="543080" y="901003"/>
                  </a:lnTo>
                  <a:lnTo>
                    <a:pt x="504000" y="935648"/>
                  </a:lnTo>
                  <a:lnTo>
                    <a:pt x="465410" y="970644"/>
                  </a:lnTo>
                  <a:lnTo>
                    <a:pt x="427330" y="1005977"/>
                  </a:lnTo>
                  <a:lnTo>
                    <a:pt x="389779" y="1041631"/>
                  </a:lnTo>
                  <a:lnTo>
                    <a:pt x="352779" y="1077592"/>
                  </a:lnTo>
                  <a:lnTo>
                    <a:pt x="316348" y="1113844"/>
                  </a:lnTo>
                  <a:lnTo>
                    <a:pt x="280508" y="1150371"/>
                  </a:lnTo>
                  <a:lnTo>
                    <a:pt x="245277" y="1187159"/>
                  </a:lnTo>
                  <a:lnTo>
                    <a:pt x="210675" y="1224193"/>
                  </a:lnTo>
                  <a:lnTo>
                    <a:pt x="176724" y="1261456"/>
                  </a:lnTo>
                  <a:lnTo>
                    <a:pt x="143442" y="1298934"/>
                  </a:lnTo>
                  <a:lnTo>
                    <a:pt x="110850" y="1336612"/>
                  </a:lnTo>
                  <a:lnTo>
                    <a:pt x="78967" y="1374475"/>
                  </a:lnTo>
                  <a:lnTo>
                    <a:pt x="47814" y="1412506"/>
                  </a:lnTo>
                  <a:lnTo>
                    <a:pt x="17411" y="1450691"/>
                  </a:lnTo>
                  <a:lnTo>
                    <a:pt x="0" y="1473208"/>
                  </a:lnTo>
                  <a:lnTo>
                    <a:pt x="2176354" y="1473208"/>
                  </a:lnTo>
                  <a:lnTo>
                    <a:pt x="2176354"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429" name="Google Shape;429;p38"/>
            <p:cNvPicPr preferRelativeResize="0"/>
            <p:nvPr/>
          </p:nvPicPr>
          <p:blipFill rotWithShape="1">
            <a:blip r:embed="rId4">
              <a:alphaModFix/>
            </a:blip>
            <a:srcRect b="0" l="0" r="0" t="0"/>
            <a:stretch/>
          </p:blipFill>
          <p:spPr>
            <a:xfrm>
              <a:off x="10844110" y="6183236"/>
              <a:ext cx="1191755" cy="502906"/>
            </a:xfrm>
            <a:prstGeom prst="rect">
              <a:avLst/>
            </a:prstGeom>
            <a:noFill/>
            <a:ln>
              <a:noFill/>
            </a:ln>
          </p:spPr>
        </p:pic>
      </p:grpSp>
      <p:sp>
        <p:nvSpPr>
          <p:cNvPr id="430" name="Google Shape;430;p38"/>
          <p:cNvSpPr/>
          <p:nvPr/>
        </p:nvSpPr>
        <p:spPr>
          <a:xfrm>
            <a:off x="2793200" y="4010174"/>
            <a:ext cx="500091" cy="126300"/>
          </a:xfrm>
          <a:custGeom>
            <a:rect b="b" l="l" r="r" t="t"/>
            <a:pathLst>
              <a:path extrusionOk="0" h="5051" w="25146">
                <a:moveTo>
                  <a:pt x="0" y="3908"/>
                </a:moveTo>
                <a:cubicBezTo>
                  <a:pt x="4142" y="358"/>
                  <a:pt x="10621" y="-419"/>
                  <a:pt x="16002" y="479"/>
                </a:cubicBezTo>
                <a:cubicBezTo>
                  <a:pt x="19363" y="1040"/>
                  <a:pt x="21738" y="5051"/>
                  <a:pt x="25146" y="5051"/>
                </a:cubicBezTo>
              </a:path>
            </a:pathLst>
          </a:custGeom>
          <a:noFill/>
          <a:ln cap="flat" cmpd="sng" w="38100">
            <a:solidFill>
              <a:schemeClr val="accent5"/>
            </a:solidFill>
            <a:prstDash val="solid"/>
            <a:round/>
            <a:headEnd len="med" w="med" type="none"/>
            <a:tailEnd len="med" w="med" type="none"/>
          </a:ln>
        </p:spPr>
      </p:sp>
      <p:sp>
        <p:nvSpPr>
          <p:cNvPr id="431" name="Google Shape;431;p38"/>
          <p:cNvSpPr/>
          <p:nvPr/>
        </p:nvSpPr>
        <p:spPr>
          <a:xfrm>
            <a:off x="3314700" y="4143375"/>
            <a:ext cx="114300" cy="126300"/>
          </a:xfrm>
          <a:prstGeom prst="flowChartConnec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38"/>
          <p:cNvSpPr/>
          <p:nvPr/>
        </p:nvSpPr>
        <p:spPr>
          <a:xfrm>
            <a:off x="2857500" y="4672025"/>
            <a:ext cx="343450" cy="900100"/>
          </a:xfrm>
          <a:custGeom>
            <a:rect b="b" l="l" r="r" t="t"/>
            <a:pathLst>
              <a:path extrusionOk="0" h="36004" w="13738">
                <a:moveTo>
                  <a:pt x="0" y="0"/>
                </a:moveTo>
                <a:cubicBezTo>
                  <a:pt x="1479" y="3449"/>
                  <a:pt x="1918" y="7634"/>
                  <a:pt x="4572" y="10287"/>
                </a:cubicBezTo>
                <a:cubicBezTo>
                  <a:pt x="6815" y="12528"/>
                  <a:pt x="11155" y="12594"/>
                  <a:pt x="12573" y="15430"/>
                </a:cubicBezTo>
                <a:cubicBezTo>
                  <a:pt x="15756" y="21796"/>
                  <a:pt x="11895" y="30975"/>
                  <a:pt x="6858" y="36004"/>
                </a:cubicBezTo>
              </a:path>
            </a:pathLst>
          </a:custGeom>
          <a:noFill/>
          <a:ln cap="flat" cmpd="sng" w="38100">
            <a:solidFill>
              <a:schemeClr val="accent5"/>
            </a:solidFill>
            <a:prstDash val="solid"/>
            <a:round/>
            <a:headEnd len="med" w="med" type="none"/>
            <a:tailEnd len="med" w="med" type="none"/>
          </a:ln>
        </p:spPr>
      </p:sp>
      <p:sp>
        <p:nvSpPr>
          <p:cNvPr id="433" name="Google Shape;433;p38"/>
          <p:cNvSpPr/>
          <p:nvPr/>
        </p:nvSpPr>
        <p:spPr>
          <a:xfrm>
            <a:off x="3429000" y="4269675"/>
            <a:ext cx="500080" cy="345653"/>
          </a:xfrm>
          <a:custGeom>
            <a:rect b="b" l="l" r="r" t="t"/>
            <a:pathLst>
              <a:path extrusionOk="0" h="13510" w="20802">
                <a:moveTo>
                  <a:pt x="0" y="510"/>
                </a:moveTo>
                <a:cubicBezTo>
                  <a:pt x="2600" y="510"/>
                  <a:pt x="5251" y="0"/>
                  <a:pt x="7801" y="510"/>
                </a:cubicBezTo>
                <a:cubicBezTo>
                  <a:pt x="9760" y="902"/>
                  <a:pt x="8208" y="4573"/>
                  <a:pt x="9101" y="6360"/>
                </a:cubicBezTo>
                <a:cubicBezTo>
                  <a:pt x="11145" y="10448"/>
                  <a:pt x="16231" y="13510"/>
                  <a:pt x="20802" y="13510"/>
                </a:cubicBezTo>
              </a:path>
            </a:pathLst>
          </a:custGeom>
          <a:noFill/>
          <a:ln cap="flat" cmpd="sng" w="28575">
            <a:solidFill>
              <a:schemeClr val="accent5"/>
            </a:solidFill>
            <a:prstDash val="solid"/>
            <a:round/>
            <a:headEnd len="med" w="med" type="none"/>
            <a:tailEnd len="med" w="med" type="none"/>
          </a:ln>
        </p:spPr>
      </p:sp>
      <p:sp>
        <p:nvSpPr>
          <p:cNvPr id="434" name="Google Shape;434;p38"/>
          <p:cNvSpPr/>
          <p:nvPr/>
        </p:nvSpPr>
        <p:spPr>
          <a:xfrm>
            <a:off x="3746800" y="3713350"/>
            <a:ext cx="368000" cy="167275"/>
          </a:xfrm>
          <a:custGeom>
            <a:rect b="b" l="l" r="r" t="t"/>
            <a:pathLst>
              <a:path extrusionOk="0" h="6691" w="14720">
                <a:moveTo>
                  <a:pt x="0" y="0"/>
                </a:moveTo>
                <a:cubicBezTo>
                  <a:pt x="5390" y="0"/>
                  <a:pt x="12310" y="1870"/>
                  <a:pt x="14720" y="6691"/>
                </a:cubicBezTo>
              </a:path>
            </a:pathLst>
          </a:custGeom>
          <a:noFill/>
          <a:ln cap="flat" cmpd="sng" w="28575">
            <a:solidFill>
              <a:schemeClr val="accent5"/>
            </a:solidFill>
            <a:prstDash val="solid"/>
            <a:round/>
            <a:headEnd len="med" w="med" type="none"/>
            <a:tailEnd len="med" w="med" type="none"/>
          </a:ln>
        </p:spPr>
      </p:sp>
      <p:sp>
        <p:nvSpPr>
          <p:cNvPr id="435" name="Google Shape;435;p38"/>
          <p:cNvSpPr/>
          <p:nvPr/>
        </p:nvSpPr>
        <p:spPr>
          <a:xfrm>
            <a:off x="3445725" y="3860769"/>
            <a:ext cx="735975" cy="371125"/>
          </a:xfrm>
          <a:custGeom>
            <a:rect b="b" l="l" r="r" t="t"/>
            <a:pathLst>
              <a:path extrusionOk="0" h="14845" w="29439">
                <a:moveTo>
                  <a:pt x="0" y="14845"/>
                </a:moveTo>
                <a:cubicBezTo>
                  <a:pt x="6769" y="9765"/>
                  <a:pt x="17317" y="11894"/>
                  <a:pt x="24087" y="6816"/>
                </a:cubicBezTo>
                <a:cubicBezTo>
                  <a:pt x="26105" y="5302"/>
                  <a:pt x="29439" y="3986"/>
                  <a:pt x="29439" y="1463"/>
                </a:cubicBezTo>
                <a:cubicBezTo>
                  <a:pt x="29439" y="-376"/>
                  <a:pt x="25926" y="125"/>
                  <a:pt x="24087" y="125"/>
                </a:cubicBezTo>
              </a:path>
            </a:pathLst>
          </a:custGeom>
          <a:noFill/>
          <a:ln cap="flat" cmpd="sng" w="28575">
            <a:solidFill>
              <a:schemeClr val="accent5"/>
            </a:solidFill>
            <a:prstDash val="solid"/>
            <a:round/>
            <a:headEnd len="med" w="med" type="none"/>
            <a:tailEnd len="med" w="med" type="none"/>
          </a:ln>
        </p:spPr>
      </p:sp>
      <p:sp>
        <p:nvSpPr>
          <p:cNvPr id="436" name="Google Shape;436;p38"/>
          <p:cNvSpPr/>
          <p:nvPr/>
        </p:nvSpPr>
        <p:spPr>
          <a:xfrm>
            <a:off x="4131525" y="3847175"/>
            <a:ext cx="114300" cy="167400"/>
          </a:xfrm>
          <a:prstGeom prst="flowChartConnec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4"/>
                                        </p:tgtEl>
                                        <p:attrNameLst>
                                          <p:attrName>style.visibility</p:attrName>
                                        </p:attrNameLst>
                                      </p:cBhvr>
                                      <p:to>
                                        <p:strVal val="visible"/>
                                      </p:to>
                                    </p:set>
                                    <p:animEffect filter="fade" transition="in">
                                      <p:cBhvr>
                                        <p:cTn dur="1000"/>
                                        <p:tgtEl>
                                          <p:spTgt spid="4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39"/>
          <p:cNvSpPr txBox="1"/>
          <p:nvPr>
            <p:ph type="title"/>
          </p:nvPr>
        </p:nvSpPr>
        <p:spPr>
          <a:xfrm>
            <a:off x="543562" y="225835"/>
            <a:ext cx="10019100" cy="5850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NA"/>
              <a:t>SUPPORT FOR SERVICE PROVISION</a:t>
            </a:r>
            <a:endParaRPr/>
          </a:p>
        </p:txBody>
      </p:sp>
      <p:sp>
        <p:nvSpPr>
          <p:cNvPr id="443" name="Google Shape;443;p39"/>
          <p:cNvSpPr txBox="1"/>
          <p:nvPr>
            <p:ph idx="1" type="body"/>
          </p:nvPr>
        </p:nvSpPr>
        <p:spPr>
          <a:xfrm>
            <a:off x="581709" y="1495604"/>
            <a:ext cx="11028600" cy="36018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NA">
                <a:solidFill>
                  <a:schemeClr val="dk2"/>
                </a:solidFill>
              </a:rPr>
              <a:t>Infrastructure services are essential to the development of other service sectors, including tourism, distribution (wholesale, retail), information and communications technology (ICT) services, and business process outsourcing services. </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rPr lang="en-NA">
                <a:solidFill>
                  <a:schemeClr val="dk2"/>
                </a:solidFill>
              </a:rPr>
              <a:t>For infrastructure services to contribute successfully to the economic and social development of Namibia, the institutional and regulatory environment must be supportive. </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p:txBody>
      </p:sp>
      <p:grpSp>
        <p:nvGrpSpPr>
          <p:cNvPr id="444" name="Google Shape;444;p39"/>
          <p:cNvGrpSpPr/>
          <p:nvPr/>
        </p:nvGrpSpPr>
        <p:grpSpPr>
          <a:xfrm>
            <a:off x="1" y="5378621"/>
            <a:ext cx="12192424" cy="1508575"/>
            <a:chOff x="0" y="5350046"/>
            <a:chExt cx="12192424" cy="1508575"/>
          </a:xfrm>
        </p:grpSpPr>
        <p:sp>
          <p:nvSpPr>
            <p:cNvPr id="445" name="Google Shape;445;p39"/>
            <p:cNvSpPr/>
            <p:nvPr/>
          </p:nvSpPr>
          <p:spPr>
            <a:xfrm>
              <a:off x="0" y="6611759"/>
              <a:ext cx="12192000" cy="246379"/>
            </a:xfrm>
            <a:custGeom>
              <a:rect b="b" l="l" r="r" t="t"/>
              <a:pathLst>
                <a:path extrusionOk="0" h="246379" w="12192000">
                  <a:moveTo>
                    <a:pt x="12192000" y="0"/>
                  </a:moveTo>
                  <a:lnTo>
                    <a:pt x="0" y="0"/>
                  </a:lnTo>
                  <a:lnTo>
                    <a:pt x="0" y="246240"/>
                  </a:lnTo>
                  <a:lnTo>
                    <a:pt x="12192000" y="246240"/>
                  </a:lnTo>
                  <a:lnTo>
                    <a:pt x="12192000" y="0"/>
                  </a:lnTo>
                  <a:close/>
                </a:path>
              </a:pathLst>
            </a:custGeom>
            <a:solidFill>
              <a:srgbClr val="10497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Calibri"/>
                <a:ea typeface="Calibri"/>
                <a:cs typeface="Calibri"/>
                <a:sym typeface="Calibri"/>
              </a:endParaRPr>
            </a:p>
          </p:txBody>
        </p:sp>
        <p:sp>
          <p:nvSpPr>
            <p:cNvPr id="446" name="Google Shape;446;p39"/>
            <p:cNvSpPr/>
            <p:nvPr/>
          </p:nvSpPr>
          <p:spPr>
            <a:xfrm>
              <a:off x="9665573" y="5350046"/>
              <a:ext cx="2526665" cy="1508125"/>
            </a:xfrm>
            <a:custGeom>
              <a:rect b="b" l="l" r="r" t="t"/>
              <a:pathLst>
                <a:path extrusionOk="0" h="1508125" w="2526665">
                  <a:moveTo>
                    <a:pt x="2521653" y="0"/>
                  </a:moveTo>
                  <a:lnTo>
                    <a:pt x="2477176" y="5314"/>
                  </a:lnTo>
                  <a:lnTo>
                    <a:pt x="2432555" y="11353"/>
                  </a:lnTo>
                  <a:lnTo>
                    <a:pt x="2387803" y="18111"/>
                  </a:lnTo>
                  <a:lnTo>
                    <a:pt x="2342931" y="25587"/>
                  </a:lnTo>
                  <a:lnTo>
                    <a:pt x="2297954" y="33774"/>
                  </a:lnTo>
                  <a:lnTo>
                    <a:pt x="2252883" y="42671"/>
                  </a:lnTo>
                  <a:lnTo>
                    <a:pt x="2207730" y="52272"/>
                  </a:lnTo>
                  <a:lnTo>
                    <a:pt x="2162510" y="62574"/>
                  </a:lnTo>
                  <a:lnTo>
                    <a:pt x="2117233" y="73574"/>
                  </a:lnTo>
                  <a:lnTo>
                    <a:pt x="2071913" y="85267"/>
                  </a:lnTo>
                  <a:lnTo>
                    <a:pt x="2026562" y="97649"/>
                  </a:lnTo>
                  <a:lnTo>
                    <a:pt x="1981193" y="110716"/>
                  </a:lnTo>
                  <a:lnTo>
                    <a:pt x="1935819" y="124466"/>
                  </a:lnTo>
                  <a:lnTo>
                    <a:pt x="1890452" y="138893"/>
                  </a:lnTo>
                  <a:lnTo>
                    <a:pt x="1845104" y="153994"/>
                  </a:lnTo>
                  <a:lnTo>
                    <a:pt x="1799789" y="169766"/>
                  </a:lnTo>
                  <a:lnTo>
                    <a:pt x="1754518" y="186204"/>
                  </a:lnTo>
                  <a:lnTo>
                    <a:pt x="1709305" y="203304"/>
                  </a:lnTo>
                  <a:lnTo>
                    <a:pt x="1664161" y="221062"/>
                  </a:lnTo>
                  <a:lnTo>
                    <a:pt x="1619101" y="239476"/>
                  </a:lnTo>
                  <a:lnTo>
                    <a:pt x="1574135" y="258540"/>
                  </a:lnTo>
                  <a:lnTo>
                    <a:pt x="1529277" y="278252"/>
                  </a:lnTo>
                  <a:lnTo>
                    <a:pt x="1484540" y="298606"/>
                  </a:lnTo>
                  <a:lnTo>
                    <a:pt x="1439936" y="319600"/>
                  </a:lnTo>
                  <a:lnTo>
                    <a:pt x="1395477" y="341229"/>
                  </a:lnTo>
                  <a:lnTo>
                    <a:pt x="1351176" y="363490"/>
                  </a:lnTo>
                  <a:lnTo>
                    <a:pt x="1307046" y="386379"/>
                  </a:lnTo>
                  <a:lnTo>
                    <a:pt x="1263099" y="409892"/>
                  </a:lnTo>
                  <a:lnTo>
                    <a:pt x="1219348" y="434024"/>
                  </a:lnTo>
                  <a:lnTo>
                    <a:pt x="1175805" y="458773"/>
                  </a:lnTo>
                  <a:lnTo>
                    <a:pt x="1132484" y="484134"/>
                  </a:lnTo>
                  <a:lnTo>
                    <a:pt x="1089396" y="510104"/>
                  </a:lnTo>
                  <a:lnTo>
                    <a:pt x="1046554" y="536678"/>
                  </a:lnTo>
                  <a:lnTo>
                    <a:pt x="1003971" y="563853"/>
                  </a:lnTo>
                  <a:lnTo>
                    <a:pt x="961660" y="591625"/>
                  </a:lnTo>
                  <a:lnTo>
                    <a:pt x="919632" y="619990"/>
                  </a:lnTo>
                  <a:lnTo>
                    <a:pt x="877901" y="648945"/>
                  </a:lnTo>
                  <a:lnTo>
                    <a:pt x="836480" y="678484"/>
                  </a:lnTo>
                  <a:lnTo>
                    <a:pt x="795380" y="708605"/>
                  </a:lnTo>
                  <a:lnTo>
                    <a:pt x="754614" y="739304"/>
                  </a:lnTo>
                  <a:lnTo>
                    <a:pt x="714195" y="770577"/>
                  </a:lnTo>
                  <a:lnTo>
                    <a:pt x="674136" y="802419"/>
                  </a:lnTo>
                  <a:lnTo>
                    <a:pt x="634449" y="834828"/>
                  </a:lnTo>
                  <a:lnTo>
                    <a:pt x="595147" y="867798"/>
                  </a:lnTo>
                  <a:lnTo>
                    <a:pt x="556242" y="901328"/>
                  </a:lnTo>
                  <a:lnTo>
                    <a:pt x="517746" y="935411"/>
                  </a:lnTo>
                  <a:lnTo>
                    <a:pt x="479674" y="970046"/>
                  </a:lnTo>
                  <a:lnTo>
                    <a:pt x="442036" y="1005227"/>
                  </a:lnTo>
                  <a:lnTo>
                    <a:pt x="404846" y="1040951"/>
                  </a:lnTo>
                  <a:lnTo>
                    <a:pt x="368116" y="1077214"/>
                  </a:lnTo>
                  <a:lnTo>
                    <a:pt x="331859" y="1114013"/>
                  </a:lnTo>
                  <a:lnTo>
                    <a:pt x="296087" y="1151343"/>
                  </a:lnTo>
                  <a:lnTo>
                    <a:pt x="260813" y="1189200"/>
                  </a:lnTo>
                  <a:lnTo>
                    <a:pt x="226050" y="1227581"/>
                  </a:lnTo>
                  <a:lnTo>
                    <a:pt x="191810" y="1266482"/>
                  </a:lnTo>
                  <a:lnTo>
                    <a:pt x="158106" y="1305899"/>
                  </a:lnTo>
                  <a:lnTo>
                    <a:pt x="124950" y="1345828"/>
                  </a:lnTo>
                  <a:lnTo>
                    <a:pt x="92355" y="1386265"/>
                  </a:lnTo>
                  <a:lnTo>
                    <a:pt x="60334" y="1427207"/>
                  </a:lnTo>
                  <a:lnTo>
                    <a:pt x="28899" y="1468649"/>
                  </a:lnTo>
                  <a:lnTo>
                    <a:pt x="0" y="1507953"/>
                  </a:lnTo>
                  <a:lnTo>
                    <a:pt x="2526426" y="1507953"/>
                  </a:lnTo>
                  <a:lnTo>
                    <a:pt x="2526426" y="6528"/>
                  </a:lnTo>
                  <a:lnTo>
                    <a:pt x="2521653" y="0"/>
                  </a:lnTo>
                  <a:close/>
                </a:path>
              </a:pathLst>
            </a:custGeom>
            <a:solidFill>
              <a:srgbClr val="F1D04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Calibri"/>
                <a:ea typeface="Calibri"/>
                <a:cs typeface="Calibri"/>
                <a:sym typeface="Calibri"/>
              </a:endParaRPr>
            </a:p>
          </p:txBody>
        </p:sp>
        <p:sp>
          <p:nvSpPr>
            <p:cNvPr id="447" name="Google Shape;447;p39"/>
            <p:cNvSpPr/>
            <p:nvPr/>
          </p:nvSpPr>
          <p:spPr>
            <a:xfrm>
              <a:off x="10015645" y="5384787"/>
              <a:ext cx="2176779" cy="1473834"/>
            </a:xfrm>
            <a:custGeom>
              <a:rect b="b" l="l" r="r" t="t"/>
              <a:pathLst>
                <a:path extrusionOk="0" h="1473834" w="2176779">
                  <a:moveTo>
                    <a:pt x="2176354" y="0"/>
                  </a:moveTo>
                  <a:lnTo>
                    <a:pt x="2107889" y="16788"/>
                  </a:lnTo>
                  <a:lnTo>
                    <a:pt x="2064465" y="28612"/>
                  </a:lnTo>
                  <a:lnTo>
                    <a:pt x="2020812" y="41337"/>
                  </a:lnTo>
                  <a:lnTo>
                    <a:pt x="1976950" y="54947"/>
                  </a:lnTo>
                  <a:lnTo>
                    <a:pt x="1932900" y="69427"/>
                  </a:lnTo>
                  <a:lnTo>
                    <a:pt x="1888681" y="84762"/>
                  </a:lnTo>
                  <a:lnTo>
                    <a:pt x="1844313" y="100936"/>
                  </a:lnTo>
                  <a:lnTo>
                    <a:pt x="1799816" y="117935"/>
                  </a:lnTo>
                  <a:lnTo>
                    <a:pt x="1755210" y="135743"/>
                  </a:lnTo>
                  <a:lnTo>
                    <a:pt x="1710515" y="154345"/>
                  </a:lnTo>
                  <a:lnTo>
                    <a:pt x="1665751" y="173725"/>
                  </a:lnTo>
                  <a:lnTo>
                    <a:pt x="1620938" y="193869"/>
                  </a:lnTo>
                  <a:lnTo>
                    <a:pt x="1576096" y="214761"/>
                  </a:lnTo>
                  <a:lnTo>
                    <a:pt x="1531245" y="236386"/>
                  </a:lnTo>
                  <a:lnTo>
                    <a:pt x="1486405" y="258729"/>
                  </a:lnTo>
                  <a:lnTo>
                    <a:pt x="1441596" y="281774"/>
                  </a:lnTo>
                  <a:lnTo>
                    <a:pt x="1396838" y="305507"/>
                  </a:lnTo>
                  <a:lnTo>
                    <a:pt x="1352150" y="329911"/>
                  </a:lnTo>
                  <a:lnTo>
                    <a:pt x="1307553" y="354972"/>
                  </a:lnTo>
                  <a:lnTo>
                    <a:pt x="1263067" y="380675"/>
                  </a:lnTo>
                  <a:lnTo>
                    <a:pt x="1218711" y="407004"/>
                  </a:lnTo>
                  <a:lnTo>
                    <a:pt x="1174506" y="433944"/>
                  </a:lnTo>
                  <a:lnTo>
                    <a:pt x="1130472" y="461480"/>
                  </a:lnTo>
                  <a:lnTo>
                    <a:pt x="1086628" y="489596"/>
                  </a:lnTo>
                  <a:lnTo>
                    <a:pt x="1042994" y="518278"/>
                  </a:lnTo>
                  <a:lnTo>
                    <a:pt x="999591" y="547510"/>
                  </a:lnTo>
                  <a:lnTo>
                    <a:pt x="956439" y="577276"/>
                  </a:lnTo>
                  <a:lnTo>
                    <a:pt x="913557" y="607562"/>
                  </a:lnTo>
                  <a:lnTo>
                    <a:pt x="870965" y="638353"/>
                  </a:lnTo>
                  <a:lnTo>
                    <a:pt x="828683" y="669633"/>
                  </a:lnTo>
                  <a:lnTo>
                    <a:pt x="786732" y="701386"/>
                  </a:lnTo>
                  <a:lnTo>
                    <a:pt x="745131" y="733599"/>
                  </a:lnTo>
                  <a:lnTo>
                    <a:pt x="703901" y="766254"/>
                  </a:lnTo>
                  <a:lnTo>
                    <a:pt x="663060" y="799338"/>
                  </a:lnTo>
                  <a:lnTo>
                    <a:pt x="622630" y="832835"/>
                  </a:lnTo>
                  <a:lnTo>
                    <a:pt x="582630" y="866729"/>
                  </a:lnTo>
                  <a:lnTo>
                    <a:pt x="543080" y="901006"/>
                  </a:lnTo>
                  <a:lnTo>
                    <a:pt x="503999" y="935651"/>
                  </a:lnTo>
                  <a:lnTo>
                    <a:pt x="465409" y="970647"/>
                  </a:lnTo>
                  <a:lnTo>
                    <a:pt x="427329" y="1005980"/>
                  </a:lnTo>
                  <a:lnTo>
                    <a:pt x="389779" y="1041634"/>
                  </a:lnTo>
                  <a:lnTo>
                    <a:pt x="352779" y="1077595"/>
                  </a:lnTo>
                  <a:lnTo>
                    <a:pt x="316348" y="1113846"/>
                  </a:lnTo>
                  <a:lnTo>
                    <a:pt x="280507" y="1150374"/>
                  </a:lnTo>
                  <a:lnTo>
                    <a:pt x="245276" y="1187162"/>
                  </a:lnTo>
                  <a:lnTo>
                    <a:pt x="210675" y="1224195"/>
                  </a:lnTo>
                  <a:lnTo>
                    <a:pt x="176724" y="1261459"/>
                  </a:lnTo>
                  <a:lnTo>
                    <a:pt x="143442" y="1298937"/>
                  </a:lnTo>
                  <a:lnTo>
                    <a:pt x="110850" y="1336615"/>
                  </a:lnTo>
                  <a:lnTo>
                    <a:pt x="78967" y="1374477"/>
                  </a:lnTo>
                  <a:lnTo>
                    <a:pt x="47814" y="1412509"/>
                  </a:lnTo>
                  <a:lnTo>
                    <a:pt x="17411" y="1450694"/>
                  </a:lnTo>
                  <a:lnTo>
                    <a:pt x="0" y="1473211"/>
                  </a:lnTo>
                  <a:lnTo>
                    <a:pt x="2176354" y="1473211"/>
                  </a:lnTo>
                  <a:lnTo>
                    <a:pt x="2176354"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Calibri"/>
                <a:ea typeface="Calibri"/>
                <a:cs typeface="Calibri"/>
                <a:sym typeface="Calibri"/>
              </a:endParaRPr>
            </a:p>
          </p:txBody>
        </p:sp>
        <p:pic>
          <p:nvPicPr>
            <p:cNvPr id="448" name="Google Shape;448;p39"/>
            <p:cNvPicPr preferRelativeResize="0"/>
            <p:nvPr/>
          </p:nvPicPr>
          <p:blipFill rotWithShape="1">
            <a:blip r:embed="rId3">
              <a:alphaModFix/>
            </a:blip>
            <a:srcRect b="0" l="0" r="0" t="0"/>
            <a:stretch/>
          </p:blipFill>
          <p:spPr>
            <a:xfrm>
              <a:off x="10844110" y="6183236"/>
              <a:ext cx="1191755" cy="502906"/>
            </a:xfrm>
            <a:prstGeom prst="rect">
              <a:avLst/>
            </a:prstGeom>
            <a:noFill/>
            <a:ln>
              <a:noFill/>
            </a:ln>
          </p:spPr>
        </p:pic>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40"/>
          <p:cNvSpPr txBox="1"/>
          <p:nvPr>
            <p:ph type="title"/>
          </p:nvPr>
        </p:nvSpPr>
        <p:spPr>
          <a:xfrm>
            <a:off x="543549" y="225825"/>
            <a:ext cx="10895700" cy="5850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NA"/>
              <a:t>TYPES OF SERVICE OPPORTUNITIES IN NAMIBIA</a:t>
            </a:r>
            <a:endParaRPr/>
          </a:p>
        </p:txBody>
      </p:sp>
      <p:sp>
        <p:nvSpPr>
          <p:cNvPr id="455" name="Google Shape;455;p40"/>
          <p:cNvSpPr txBox="1"/>
          <p:nvPr>
            <p:ph idx="1" type="body"/>
          </p:nvPr>
        </p:nvSpPr>
        <p:spPr>
          <a:xfrm>
            <a:off x="581709" y="1495604"/>
            <a:ext cx="11028600" cy="3047700"/>
          </a:xfrm>
          <a:prstGeom prst="rect">
            <a:avLst/>
          </a:prstGeom>
        </p:spPr>
        <p:txBody>
          <a:bodyPr anchorCtr="0" anchor="t" bIns="0" lIns="0" spcFirstLastPara="1" rIns="0" wrap="square" tIns="0">
            <a:spAutoFit/>
          </a:bodyPr>
          <a:lstStyle/>
          <a:p>
            <a:pPr indent="-317500" lvl="0" marL="457200" rtl="0" algn="l">
              <a:spcBef>
                <a:spcPts val="0"/>
              </a:spcBef>
              <a:spcAft>
                <a:spcPts val="0"/>
              </a:spcAft>
              <a:buClr>
                <a:schemeClr val="dk2"/>
              </a:buClr>
              <a:buSzPts val="1400"/>
              <a:buAutoNum type="arabicPeriod"/>
            </a:pPr>
            <a:r>
              <a:rPr lang="en-NA">
                <a:solidFill>
                  <a:schemeClr val="dk2"/>
                </a:solidFill>
              </a:rPr>
              <a:t>Business Consulting</a:t>
            </a:r>
            <a:endParaRPr>
              <a:solidFill>
                <a:schemeClr val="dk2"/>
              </a:solidFill>
            </a:endParaRPr>
          </a:p>
          <a:p>
            <a:pPr indent="-317500" lvl="0" marL="457200" rtl="0" algn="l">
              <a:spcBef>
                <a:spcPts val="0"/>
              </a:spcBef>
              <a:spcAft>
                <a:spcPts val="0"/>
              </a:spcAft>
              <a:buClr>
                <a:schemeClr val="dk2"/>
              </a:buClr>
              <a:buSzPts val="1400"/>
              <a:buAutoNum type="arabicPeriod"/>
            </a:pPr>
            <a:r>
              <a:rPr lang="en-NA">
                <a:solidFill>
                  <a:schemeClr val="dk2"/>
                </a:solidFill>
              </a:rPr>
              <a:t>Digital Nomads</a:t>
            </a:r>
            <a:endParaRPr>
              <a:solidFill>
                <a:schemeClr val="dk2"/>
              </a:solidFill>
            </a:endParaRPr>
          </a:p>
          <a:p>
            <a:pPr indent="-317500" lvl="0" marL="457200" rtl="0" algn="l">
              <a:spcBef>
                <a:spcPts val="0"/>
              </a:spcBef>
              <a:spcAft>
                <a:spcPts val="0"/>
              </a:spcAft>
              <a:buClr>
                <a:schemeClr val="dk2"/>
              </a:buClr>
              <a:buSzPts val="1400"/>
              <a:buAutoNum type="arabicPeriod"/>
            </a:pPr>
            <a:r>
              <a:rPr lang="en-NA">
                <a:solidFill>
                  <a:schemeClr val="dk2"/>
                </a:solidFill>
              </a:rPr>
              <a:t>IT service provision</a:t>
            </a:r>
            <a:endParaRPr>
              <a:solidFill>
                <a:schemeClr val="dk2"/>
              </a:solidFill>
            </a:endParaRPr>
          </a:p>
          <a:p>
            <a:pPr indent="-317500" lvl="0" marL="457200" rtl="0" algn="l">
              <a:spcBef>
                <a:spcPts val="0"/>
              </a:spcBef>
              <a:spcAft>
                <a:spcPts val="0"/>
              </a:spcAft>
              <a:buClr>
                <a:schemeClr val="dk2"/>
              </a:buClr>
              <a:buSzPts val="1400"/>
              <a:buAutoNum type="arabicPeriod"/>
            </a:pPr>
            <a:r>
              <a:rPr lang="en-NA">
                <a:solidFill>
                  <a:schemeClr val="dk2"/>
                </a:solidFill>
              </a:rPr>
              <a:t>Marketing</a:t>
            </a:r>
            <a:endParaRPr>
              <a:solidFill>
                <a:schemeClr val="dk2"/>
              </a:solidFill>
            </a:endParaRPr>
          </a:p>
          <a:p>
            <a:pPr indent="-317500" lvl="0" marL="457200" rtl="0" algn="l">
              <a:spcBef>
                <a:spcPts val="0"/>
              </a:spcBef>
              <a:spcAft>
                <a:spcPts val="0"/>
              </a:spcAft>
              <a:buClr>
                <a:schemeClr val="dk2"/>
              </a:buClr>
              <a:buSzPts val="1400"/>
              <a:buAutoNum type="arabicPeriod"/>
            </a:pPr>
            <a:r>
              <a:rPr lang="en-NA">
                <a:solidFill>
                  <a:schemeClr val="dk2"/>
                </a:solidFill>
              </a:rPr>
              <a:t>Virtual Assistant Service</a:t>
            </a:r>
            <a:endParaRPr>
              <a:solidFill>
                <a:schemeClr val="dk2"/>
              </a:solidFill>
            </a:endParaRPr>
          </a:p>
          <a:p>
            <a:pPr indent="-317500" lvl="0" marL="457200" rtl="0" algn="l">
              <a:spcBef>
                <a:spcPts val="0"/>
              </a:spcBef>
              <a:spcAft>
                <a:spcPts val="0"/>
              </a:spcAft>
              <a:buClr>
                <a:schemeClr val="dk2"/>
              </a:buClr>
              <a:buSzPts val="1400"/>
              <a:buAutoNum type="arabicPeriod"/>
            </a:pPr>
            <a:r>
              <a:rPr lang="en-NA">
                <a:solidFill>
                  <a:schemeClr val="dk2"/>
                </a:solidFill>
              </a:rPr>
              <a:t>Research Service</a:t>
            </a:r>
            <a:endParaRPr>
              <a:solidFill>
                <a:schemeClr val="dk2"/>
              </a:solidFill>
            </a:endParaRPr>
          </a:p>
          <a:p>
            <a:pPr indent="-317500" lvl="0" marL="457200" rtl="0" algn="l">
              <a:spcBef>
                <a:spcPts val="0"/>
              </a:spcBef>
              <a:spcAft>
                <a:spcPts val="0"/>
              </a:spcAft>
              <a:buClr>
                <a:schemeClr val="dk2"/>
              </a:buClr>
              <a:buSzPts val="1400"/>
              <a:buAutoNum type="arabicPeriod"/>
            </a:pPr>
            <a:r>
              <a:rPr lang="en-NA">
                <a:solidFill>
                  <a:schemeClr val="dk2"/>
                </a:solidFill>
              </a:rPr>
              <a:t>Traditional services</a:t>
            </a:r>
            <a:endParaRPr>
              <a:solidFill>
                <a:schemeClr val="dk2"/>
              </a:solidFill>
            </a:endParaRPr>
          </a:p>
          <a:p>
            <a:pPr indent="0" lvl="0" marL="45720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p:txBody>
      </p:sp>
      <p:grpSp>
        <p:nvGrpSpPr>
          <p:cNvPr id="456" name="Google Shape;456;p40"/>
          <p:cNvGrpSpPr/>
          <p:nvPr/>
        </p:nvGrpSpPr>
        <p:grpSpPr>
          <a:xfrm>
            <a:off x="1" y="5378621"/>
            <a:ext cx="12192424" cy="1508575"/>
            <a:chOff x="0" y="5350046"/>
            <a:chExt cx="12192424" cy="1508575"/>
          </a:xfrm>
        </p:grpSpPr>
        <p:sp>
          <p:nvSpPr>
            <p:cNvPr id="457" name="Google Shape;457;p40"/>
            <p:cNvSpPr/>
            <p:nvPr/>
          </p:nvSpPr>
          <p:spPr>
            <a:xfrm>
              <a:off x="0" y="6611759"/>
              <a:ext cx="12192000" cy="246379"/>
            </a:xfrm>
            <a:custGeom>
              <a:rect b="b" l="l" r="r" t="t"/>
              <a:pathLst>
                <a:path extrusionOk="0" h="246379" w="12192000">
                  <a:moveTo>
                    <a:pt x="12192000" y="0"/>
                  </a:moveTo>
                  <a:lnTo>
                    <a:pt x="0" y="0"/>
                  </a:lnTo>
                  <a:lnTo>
                    <a:pt x="0" y="246240"/>
                  </a:lnTo>
                  <a:lnTo>
                    <a:pt x="12192000" y="246240"/>
                  </a:lnTo>
                  <a:lnTo>
                    <a:pt x="12192000" y="0"/>
                  </a:lnTo>
                  <a:close/>
                </a:path>
              </a:pathLst>
            </a:custGeom>
            <a:solidFill>
              <a:srgbClr val="10497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Calibri"/>
                <a:ea typeface="Calibri"/>
                <a:cs typeface="Calibri"/>
                <a:sym typeface="Calibri"/>
              </a:endParaRPr>
            </a:p>
          </p:txBody>
        </p:sp>
        <p:sp>
          <p:nvSpPr>
            <p:cNvPr id="458" name="Google Shape;458;p40"/>
            <p:cNvSpPr/>
            <p:nvPr/>
          </p:nvSpPr>
          <p:spPr>
            <a:xfrm>
              <a:off x="9665573" y="5350046"/>
              <a:ext cx="2526665" cy="1508125"/>
            </a:xfrm>
            <a:custGeom>
              <a:rect b="b" l="l" r="r" t="t"/>
              <a:pathLst>
                <a:path extrusionOk="0" h="1508125" w="2526665">
                  <a:moveTo>
                    <a:pt x="2521653" y="0"/>
                  </a:moveTo>
                  <a:lnTo>
                    <a:pt x="2477176" y="5314"/>
                  </a:lnTo>
                  <a:lnTo>
                    <a:pt x="2432555" y="11353"/>
                  </a:lnTo>
                  <a:lnTo>
                    <a:pt x="2387803" y="18111"/>
                  </a:lnTo>
                  <a:lnTo>
                    <a:pt x="2342931" y="25587"/>
                  </a:lnTo>
                  <a:lnTo>
                    <a:pt x="2297954" y="33774"/>
                  </a:lnTo>
                  <a:lnTo>
                    <a:pt x="2252883" y="42671"/>
                  </a:lnTo>
                  <a:lnTo>
                    <a:pt x="2207730" y="52272"/>
                  </a:lnTo>
                  <a:lnTo>
                    <a:pt x="2162510" y="62574"/>
                  </a:lnTo>
                  <a:lnTo>
                    <a:pt x="2117233" y="73574"/>
                  </a:lnTo>
                  <a:lnTo>
                    <a:pt x="2071913" y="85267"/>
                  </a:lnTo>
                  <a:lnTo>
                    <a:pt x="2026562" y="97649"/>
                  </a:lnTo>
                  <a:lnTo>
                    <a:pt x="1981193" y="110716"/>
                  </a:lnTo>
                  <a:lnTo>
                    <a:pt x="1935819" y="124466"/>
                  </a:lnTo>
                  <a:lnTo>
                    <a:pt x="1890452" y="138893"/>
                  </a:lnTo>
                  <a:lnTo>
                    <a:pt x="1845104" y="153994"/>
                  </a:lnTo>
                  <a:lnTo>
                    <a:pt x="1799789" y="169766"/>
                  </a:lnTo>
                  <a:lnTo>
                    <a:pt x="1754518" y="186204"/>
                  </a:lnTo>
                  <a:lnTo>
                    <a:pt x="1709305" y="203304"/>
                  </a:lnTo>
                  <a:lnTo>
                    <a:pt x="1664161" y="221062"/>
                  </a:lnTo>
                  <a:lnTo>
                    <a:pt x="1619101" y="239476"/>
                  </a:lnTo>
                  <a:lnTo>
                    <a:pt x="1574135" y="258540"/>
                  </a:lnTo>
                  <a:lnTo>
                    <a:pt x="1529277" y="278252"/>
                  </a:lnTo>
                  <a:lnTo>
                    <a:pt x="1484540" y="298606"/>
                  </a:lnTo>
                  <a:lnTo>
                    <a:pt x="1439936" y="319600"/>
                  </a:lnTo>
                  <a:lnTo>
                    <a:pt x="1395477" y="341229"/>
                  </a:lnTo>
                  <a:lnTo>
                    <a:pt x="1351176" y="363490"/>
                  </a:lnTo>
                  <a:lnTo>
                    <a:pt x="1307046" y="386379"/>
                  </a:lnTo>
                  <a:lnTo>
                    <a:pt x="1263099" y="409892"/>
                  </a:lnTo>
                  <a:lnTo>
                    <a:pt x="1219348" y="434024"/>
                  </a:lnTo>
                  <a:lnTo>
                    <a:pt x="1175805" y="458773"/>
                  </a:lnTo>
                  <a:lnTo>
                    <a:pt x="1132484" y="484134"/>
                  </a:lnTo>
                  <a:lnTo>
                    <a:pt x="1089396" y="510104"/>
                  </a:lnTo>
                  <a:lnTo>
                    <a:pt x="1046554" y="536678"/>
                  </a:lnTo>
                  <a:lnTo>
                    <a:pt x="1003971" y="563853"/>
                  </a:lnTo>
                  <a:lnTo>
                    <a:pt x="961660" y="591625"/>
                  </a:lnTo>
                  <a:lnTo>
                    <a:pt x="919632" y="619990"/>
                  </a:lnTo>
                  <a:lnTo>
                    <a:pt x="877901" y="648945"/>
                  </a:lnTo>
                  <a:lnTo>
                    <a:pt x="836480" y="678484"/>
                  </a:lnTo>
                  <a:lnTo>
                    <a:pt x="795380" y="708605"/>
                  </a:lnTo>
                  <a:lnTo>
                    <a:pt x="754614" y="739304"/>
                  </a:lnTo>
                  <a:lnTo>
                    <a:pt x="714195" y="770577"/>
                  </a:lnTo>
                  <a:lnTo>
                    <a:pt x="674136" y="802419"/>
                  </a:lnTo>
                  <a:lnTo>
                    <a:pt x="634449" y="834828"/>
                  </a:lnTo>
                  <a:lnTo>
                    <a:pt x="595147" y="867798"/>
                  </a:lnTo>
                  <a:lnTo>
                    <a:pt x="556242" y="901328"/>
                  </a:lnTo>
                  <a:lnTo>
                    <a:pt x="517746" y="935411"/>
                  </a:lnTo>
                  <a:lnTo>
                    <a:pt x="479674" y="970046"/>
                  </a:lnTo>
                  <a:lnTo>
                    <a:pt x="442036" y="1005227"/>
                  </a:lnTo>
                  <a:lnTo>
                    <a:pt x="404846" y="1040951"/>
                  </a:lnTo>
                  <a:lnTo>
                    <a:pt x="368116" y="1077214"/>
                  </a:lnTo>
                  <a:lnTo>
                    <a:pt x="331859" y="1114013"/>
                  </a:lnTo>
                  <a:lnTo>
                    <a:pt x="296087" y="1151343"/>
                  </a:lnTo>
                  <a:lnTo>
                    <a:pt x="260813" y="1189200"/>
                  </a:lnTo>
                  <a:lnTo>
                    <a:pt x="226050" y="1227581"/>
                  </a:lnTo>
                  <a:lnTo>
                    <a:pt x="191810" y="1266482"/>
                  </a:lnTo>
                  <a:lnTo>
                    <a:pt x="158106" y="1305899"/>
                  </a:lnTo>
                  <a:lnTo>
                    <a:pt x="124950" y="1345828"/>
                  </a:lnTo>
                  <a:lnTo>
                    <a:pt x="92355" y="1386265"/>
                  </a:lnTo>
                  <a:lnTo>
                    <a:pt x="60334" y="1427207"/>
                  </a:lnTo>
                  <a:lnTo>
                    <a:pt x="28899" y="1468649"/>
                  </a:lnTo>
                  <a:lnTo>
                    <a:pt x="0" y="1507953"/>
                  </a:lnTo>
                  <a:lnTo>
                    <a:pt x="2526426" y="1507953"/>
                  </a:lnTo>
                  <a:lnTo>
                    <a:pt x="2526426" y="6528"/>
                  </a:lnTo>
                  <a:lnTo>
                    <a:pt x="2521653" y="0"/>
                  </a:lnTo>
                  <a:close/>
                </a:path>
              </a:pathLst>
            </a:custGeom>
            <a:solidFill>
              <a:srgbClr val="F1D04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Calibri"/>
                <a:ea typeface="Calibri"/>
                <a:cs typeface="Calibri"/>
                <a:sym typeface="Calibri"/>
              </a:endParaRPr>
            </a:p>
          </p:txBody>
        </p:sp>
        <p:sp>
          <p:nvSpPr>
            <p:cNvPr id="459" name="Google Shape;459;p40"/>
            <p:cNvSpPr/>
            <p:nvPr/>
          </p:nvSpPr>
          <p:spPr>
            <a:xfrm>
              <a:off x="10015645" y="5384787"/>
              <a:ext cx="2176779" cy="1473834"/>
            </a:xfrm>
            <a:custGeom>
              <a:rect b="b" l="l" r="r" t="t"/>
              <a:pathLst>
                <a:path extrusionOk="0" h="1473834" w="2176779">
                  <a:moveTo>
                    <a:pt x="2176354" y="0"/>
                  </a:moveTo>
                  <a:lnTo>
                    <a:pt x="2107889" y="16788"/>
                  </a:lnTo>
                  <a:lnTo>
                    <a:pt x="2064465" y="28612"/>
                  </a:lnTo>
                  <a:lnTo>
                    <a:pt x="2020812" y="41337"/>
                  </a:lnTo>
                  <a:lnTo>
                    <a:pt x="1976950" y="54947"/>
                  </a:lnTo>
                  <a:lnTo>
                    <a:pt x="1932900" y="69427"/>
                  </a:lnTo>
                  <a:lnTo>
                    <a:pt x="1888681" y="84762"/>
                  </a:lnTo>
                  <a:lnTo>
                    <a:pt x="1844313" y="100936"/>
                  </a:lnTo>
                  <a:lnTo>
                    <a:pt x="1799816" y="117935"/>
                  </a:lnTo>
                  <a:lnTo>
                    <a:pt x="1755210" y="135743"/>
                  </a:lnTo>
                  <a:lnTo>
                    <a:pt x="1710515" y="154345"/>
                  </a:lnTo>
                  <a:lnTo>
                    <a:pt x="1665751" y="173725"/>
                  </a:lnTo>
                  <a:lnTo>
                    <a:pt x="1620938" y="193869"/>
                  </a:lnTo>
                  <a:lnTo>
                    <a:pt x="1576096" y="214761"/>
                  </a:lnTo>
                  <a:lnTo>
                    <a:pt x="1531245" y="236386"/>
                  </a:lnTo>
                  <a:lnTo>
                    <a:pt x="1486405" y="258729"/>
                  </a:lnTo>
                  <a:lnTo>
                    <a:pt x="1441596" y="281774"/>
                  </a:lnTo>
                  <a:lnTo>
                    <a:pt x="1396838" y="305507"/>
                  </a:lnTo>
                  <a:lnTo>
                    <a:pt x="1352150" y="329911"/>
                  </a:lnTo>
                  <a:lnTo>
                    <a:pt x="1307553" y="354972"/>
                  </a:lnTo>
                  <a:lnTo>
                    <a:pt x="1263067" y="380675"/>
                  </a:lnTo>
                  <a:lnTo>
                    <a:pt x="1218711" y="407004"/>
                  </a:lnTo>
                  <a:lnTo>
                    <a:pt x="1174506" y="433944"/>
                  </a:lnTo>
                  <a:lnTo>
                    <a:pt x="1130472" y="461480"/>
                  </a:lnTo>
                  <a:lnTo>
                    <a:pt x="1086628" y="489596"/>
                  </a:lnTo>
                  <a:lnTo>
                    <a:pt x="1042994" y="518278"/>
                  </a:lnTo>
                  <a:lnTo>
                    <a:pt x="999591" y="547510"/>
                  </a:lnTo>
                  <a:lnTo>
                    <a:pt x="956439" y="577276"/>
                  </a:lnTo>
                  <a:lnTo>
                    <a:pt x="913557" y="607562"/>
                  </a:lnTo>
                  <a:lnTo>
                    <a:pt x="870965" y="638353"/>
                  </a:lnTo>
                  <a:lnTo>
                    <a:pt x="828683" y="669633"/>
                  </a:lnTo>
                  <a:lnTo>
                    <a:pt x="786732" y="701386"/>
                  </a:lnTo>
                  <a:lnTo>
                    <a:pt x="745131" y="733599"/>
                  </a:lnTo>
                  <a:lnTo>
                    <a:pt x="703901" y="766254"/>
                  </a:lnTo>
                  <a:lnTo>
                    <a:pt x="663060" y="799338"/>
                  </a:lnTo>
                  <a:lnTo>
                    <a:pt x="622630" y="832835"/>
                  </a:lnTo>
                  <a:lnTo>
                    <a:pt x="582630" y="866729"/>
                  </a:lnTo>
                  <a:lnTo>
                    <a:pt x="543080" y="901006"/>
                  </a:lnTo>
                  <a:lnTo>
                    <a:pt x="503999" y="935651"/>
                  </a:lnTo>
                  <a:lnTo>
                    <a:pt x="465409" y="970647"/>
                  </a:lnTo>
                  <a:lnTo>
                    <a:pt x="427329" y="1005980"/>
                  </a:lnTo>
                  <a:lnTo>
                    <a:pt x="389779" y="1041634"/>
                  </a:lnTo>
                  <a:lnTo>
                    <a:pt x="352779" y="1077595"/>
                  </a:lnTo>
                  <a:lnTo>
                    <a:pt x="316348" y="1113846"/>
                  </a:lnTo>
                  <a:lnTo>
                    <a:pt x="280507" y="1150374"/>
                  </a:lnTo>
                  <a:lnTo>
                    <a:pt x="245276" y="1187162"/>
                  </a:lnTo>
                  <a:lnTo>
                    <a:pt x="210675" y="1224195"/>
                  </a:lnTo>
                  <a:lnTo>
                    <a:pt x="176724" y="1261459"/>
                  </a:lnTo>
                  <a:lnTo>
                    <a:pt x="143442" y="1298937"/>
                  </a:lnTo>
                  <a:lnTo>
                    <a:pt x="110850" y="1336615"/>
                  </a:lnTo>
                  <a:lnTo>
                    <a:pt x="78967" y="1374477"/>
                  </a:lnTo>
                  <a:lnTo>
                    <a:pt x="47814" y="1412509"/>
                  </a:lnTo>
                  <a:lnTo>
                    <a:pt x="17411" y="1450694"/>
                  </a:lnTo>
                  <a:lnTo>
                    <a:pt x="0" y="1473211"/>
                  </a:lnTo>
                  <a:lnTo>
                    <a:pt x="2176354" y="1473211"/>
                  </a:lnTo>
                  <a:lnTo>
                    <a:pt x="2176354"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Calibri"/>
                <a:ea typeface="Calibri"/>
                <a:cs typeface="Calibri"/>
                <a:sym typeface="Calibri"/>
              </a:endParaRPr>
            </a:p>
          </p:txBody>
        </p:sp>
        <p:pic>
          <p:nvPicPr>
            <p:cNvPr id="460" name="Google Shape;460;p40"/>
            <p:cNvPicPr preferRelativeResize="0"/>
            <p:nvPr/>
          </p:nvPicPr>
          <p:blipFill rotWithShape="1">
            <a:blip r:embed="rId3">
              <a:alphaModFix/>
            </a:blip>
            <a:srcRect b="0" l="0" r="0" t="0"/>
            <a:stretch/>
          </p:blipFill>
          <p:spPr>
            <a:xfrm>
              <a:off x="10844110" y="6183236"/>
              <a:ext cx="1191755" cy="502906"/>
            </a:xfrm>
            <a:prstGeom prst="rect">
              <a:avLst/>
            </a:prstGeom>
            <a:noFill/>
            <a:ln>
              <a:noFill/>
            </a:ln>
          </p:spPr>
        </p:pic>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grpSp>
        <p:nvGrpSpPr>
          <p:cNvPr id="466" name="Google Shape;466;p41"/>
          <p:cNvGrpSpPr/>
          <p:nvPr/>
        </p:nvGrpSpPr>
        <p:grpSpPr>
          <a:xfrm>
            <a:off x="0" y="5350052"/>
            <a:ext cx="12192428" cy="1508125"/>
            <a:chOff x="0" y="5350052"/>
            <a:chExt cx="12192428" cy="1508125"/>
          </a:xfrm>
        </p:grpSpPr>
        <p:sp>
          <p:nvSpPr>
            <p:cNvPr id="467" name="Google Shape;467;p41"/>
            <p:cNvSpPr/>
            <p:nvPr/>
          </p:nvSpPr>
          <p:spPr>
            <a:xfrm>
              <a:off x="0" y="6611759"/>
              <a:ext cx="12192000" cy="246379"/>
            </a:xfrm>
            <a:custGeom>
              <a:rect b="b" l="l" r="r" t="t"/>
              <a:pathLst>
                <a:path extrusionOk="0" h="246379" w="12192000">
                  <a:moveTo>
                    <a:pt x="12192000" y="0"/>
                  </a:moveTo>
                  <a:lnTo>
                    <a:pt x="0" y="0"/>
                  </a:lnTo>
                  <a:lnTo>
                    <a:pt x="0" y="246240"/>
                  </a:lnTo>
                  <a:lnTo>
                    <a:pt x="12192000" y="246240"/>
                  </a:lnTo>
                  <a:lnTo>
                    <a:pt x="12192000" y="0"/>
                  </a:lnTo>
                  <a:close/>
                </a:path>
              </a:pathLst>
            </a:custGeom>
            <a:solidFill>
              <a:srgbClr val="10497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68" name="Google Shape;468;p41"/>
            <p:cNvSpPr/>
            <p:nvPr/>
          </p:nvSpPr>
          <p:spPr>
            <a:xfrm>
              <a:off x="9665568" y="5350052"/>
              <a:ext cx="2526665" cy="1508125"/>
            </a:xfrm>
            <a:custGeom>
              <a:rect b="b" l="l" r="r" t="t"/>
              <a:pathLst>
                <a:path extrusionOk="0" h="1508125" w="2526665">
                  <a:moveTo>
                    <a:pt x="2521645" y="0"/>
                  </a:moveTo>
                  <a:lnTo>
                    <a:pt x="2477169" y="5314"/>
                  </a:lnTo>
                  <a:lnTo>
                    <a:pt x="2432549" y="11353"/>
                  </a:lnTo>
                  <a:lnTo>
                    <a:pt x="2387797" y="18111"/>
                  </a:lnTo>
                  <a:lnTo>
                    <a:pt x="2342926" y="25586"/>
                  </a:lnTo>
                  <a:lnTo>
                    <a:pt x="2297949" y="33774"/>
                  </a:lnTo>
                  <a:lnTo>
                    <a:pt x="2252878" y="42671"/>
                  </a:lnTo>
                  <a:lnTo>
                    <a:pt x="2207726" y="52272"/>
                  </a:lnTo>
                  <a:lnTo>
                    <a:pt x="2162505" y="62574"/>
                  </a:lnTo>
                  <a:lnTo>
                    <a:pt x="2117229" y="73573"/>
                  </a:lnTo>
                  <a:lnTo>
                    <a:pt x="2071909" y="85266"/>
                  </a:lnTo>
                  <a:lnTo>
                    <a:pt x="2026559" y="97648"/>
                  </a:lnTo>
                  <a:lnTo>
                    <a:pt x="1981190" y="110715"/>
                  </a:lnTo>
                  <a:lnTo>
                    <a:pt x="1935816" y="124464"/>
                  </a:lnTo>
                  <a:lnTo>
                    <a:pt x="1890449" y="138891"/>
                  </a:lnTo>
                  <a:lnTo>
                    <a:pt x="1845102" y="153992"/>
                  </a:lnTo>
                  <a:lnTo>
                    <a:pt x="1799786" y="169764"/>
                  </a:lnTo>
                  <a:lnTo>
                    <a:pt x="1754516" y="186201"/>
                  </a:lnTo>
                  <a:lnTo>
                    <a:pt x="1709303" y="203301"/>
                  </a:lnTo>
                  <a:lnTo>
                    <a:pt x="1664159" y="221060"/>
                  </a:lnTo>
                  <a:lnTo>
                    <a:pt x="1619099" y="239473"/>
                  </a:lnTo>
                  <a:lnTo>
                    <a:pt x="1574133" y="258537"/>
                  </a:lnTo>
                  <a:lnTo>
                    <a:pt x="1529276" y="278248"/>
                  </a:lnTo>
                  <a:lnTo>
                    <a:pt x="1484538" y="298602"/>
                  </a:lnTo>
                  <a:lnTo>
                    <a:pt x="1439934" y="319596"/>
                  </a:lnTo>
                  <a:lnTo>
                    <a:pt x="1395475" y="341225"/>
                  </a:lnTo>
                  <a:lnTo>
                    <a:pt x="1351174" y="363485"/>
                  </a:lnTo>
                  <a:lnTo>
                    <a:pt x="1307044" y="386374"/>
                  </a:lnTo>
                  <a:lnTo>
                    <a:pt x="1263097" y="409886"/>
                  </a:lnTo>
                  <a:lnTo>
                    <a:pt x="1219346" y="434018"/>
                  </a:lnTo>
                  <a:lnTo>
                    <a:pt x="1175803" y="458767"/>
                  </a:lnTo>
                  <a:lnTo>
                    <a:pt x="1132482" y="484128"/>
                  </a:lnTo>
                  <a:lnTo>
                    <a:pt x="1089394" y="510097"/>
                  </a:lnTo>
                  <a:lnTo>
                    <a:pt x="1046552" y="536671"/>
                  </a:lnTo>
                  <a:lnTo>
                    <a:pt x="1003970" y="563846"/>
                  </a:lnTo>
                  <a:lnTo>
                    <a:pt x="961658" y="591618"/>
                  </a:lnTo>
                  <a:lnTo>
                    <a:pt x="919631" y="619982"/>
                  </a:lnTo>
                  <a:lnTo>
                    <a:pt x="877900" y="648936"/>
                  </a:lnTo>
                  <a:lnTo>
                    <a:pt x="836478" y="678476"/>
                  </a:lnTo>
                  <a:lnTo>
                    <a:pt x="795378" y="708596"/>
                  </a:lnTo>
                  <a:lnTo>
                    <a:pt x="754613" y="739295"/>
                  </a:lnTo>
                  <a:lnTo>
                    <a:pt x="714194" y="770567"/>
                  </a:lnTo>
                  <a:lnTo>
                    <a:pt x="674135" y="802409"/>
                  </a:lnTo>
                  <a:lnTo>
                    <a:pt x="634448" y="834818"/>
                  </a:lnTo>
                  <a:lnTo>
                    <a:pt x="595146" y="867788"/>
                  </a:lnTo>
                  <a:lnTo>
                    <a:pt x="556241" y="901317"/>
                  </a:lnTo>
                  <a:lnTo>
                    <a:pt x="517745" y="935400"/>
                  </a:lnTo>
                  <a:lnTo>
                    <a:pt x="479673" y="970035"/>
                  </a:lnTo>
                  <a:lnTo>
                    <a:pt x="442035" y="1005216"/>
                  </a:lnTo>
                  <a:lnTo>
                    <a:pt x="404845" y="1040939"/>
                  </a:lnTo>
                  <a:lnTo>
                    <a:pt x="368116" y="1077203"/>
                  </a:lnTo>
                  <a:lnTo>
                    <a:pt x="331859" y="1114001"/>
                  </a:lnTo>
                  <a:lnTo>
                    <a:pt x="296088" y="1151331"/>
                  </a:lnTo>
                  <a:lnTo>
                    <a:pt x="260814" y="1189188"/>
                  </a:lnTo>
                  <a:lnTo>
                    <a:pt x="226051" y="1227569"/>
                  </a:lnTo>
                  <a:lnTo>
                    <a:pt x="191812" y="1266470"/>
                  </a:lnTo>
                  <a:lnTo>
                    <a:pt x="158108" y="1305886"/>
                  </a:lnTo>
                  <a:lnTo>
                    <a:pt x="124953" y="1345815"/>
                  </a:lnTo>
                  <a:lnTo>
                    <a:pt x="92358" y="1386253"/>
                  </a:lnTo>
                  <a:lnTo>
                    <a:pt x="60337" y="1427194"/>
                  </a:lnTo>
                  <a:lnTo>
                    <a:pt x="28903" y="1468637"/>
                  </a:lnTo>
                  <a:lnTo>
                    <a:pt x="0" y="1507947"/>
                  </a:lnTo>
                  <a:lnTo>
                    <a:pt x="2526431" y="1507947"/>
                  </a:lnTo>
                  <a:lnTo>
                    <a:pt x="2526431" y="6545"/>
                  </a:lnTo>
                  <a:lnTo>
                    <a:pt x="2521645" y="0"/>
                  </a:lnTo>
                  <a:close/>
                </a:path>
              </a:pathLst>
            </a:custGeom>
            <a:solidFill>
              <a:srgbClr val="F7D10D"/>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69" name="Google Shape;469;p41"/>
            <p:cNvSpPr/>
            <p:nvPr/>
          </p:nvSpPr>
          <p:spPr>
            <a:xfrm>
              <a:off x="10015649" y="5384797"/>
              <a:ext cx="2176779" cy="1473200"/>
            </a:xfrm>
            <a:custGeom>
              <a:rect b="b" l="l" r="r" t="t"/>
              <a:pathLst>
                <a:path extrusionOk="0" h="1473200" w="2176779">
                  <a:moveTo>
                    <a:pt x="2176350" y="0"/>
                  </a:moveTo>
                  <a:lnTo>
                    <a:pt x="2107896" y="16784"/>
                  </a:lnTo>
                  <a:lnTo>
                    <a:pt x="2064471" y="28608"/>
                  </a:lnTo>
                  <a:lnTo>
                    <a:pt x="2020818" y="41332"/>
                  </a:lnTo>
                  <a:lnTo>
                    <a:pt x="1976955" y="54942"/>
                  </a:lnTo>
                  <a:lnTo>
                    <a:pt x="1932904" y="69421"/>
                  </a:lnTo>
                  <a:lnTo>
                    <a:pt x="1888685" y="84756"/>
                  </a:lnTo>
                  <a:lnTo>
                    <a:pt x="1844316" y="100930"/>
                  </a:lnTo>
                  <a:lnTo>
                    <a:pt x="1799819" y="117928"/>
                  </a:lnTo>
                  <a:lnTo>
                    <a:pt x="1755212" y="135736"/>
                  </a:lnTo>
                  <a:lnTo>
                    <a:pt x="1710517" y="154337"/>
                  </a:lnTo>
                  <a:lnTo>
                    <a:pt x="1665753" y="173718"/>
                  </a:lnTo>
                  <a:lnTo>
                    <a:pt x="1620940" y="193861"/>
                  </a:lnTo>
                  <a:lnTo>
                    <a:pt x="1576098" y="214753"/>
                  </a:lnTo>
                  <a:lnTo>
                    <a:pt x="1531246" y="236378"/>
                  </a:lnTo>
                  <a:lnTo>
                    <a:pt x="1486406" y="258721"/>
                  </a:lnTo>
                  <a:lnTo>
                    <a:pt x="1441596" y="281766"/>
                  </a:lnTo>
                  <a:lnTo>
                    <a:pt x="1396837" y="305499"/>
                  </a:lnTo>
                  <a:lnTo>
                    <a:pt x="1352149" y="329903"/>
                  </a:lnTo>
                  <a:lnTo>
                    <a:pt x="1307552" y="354964"/>
                  </a:lnTo>
                  <a:lnTo>
                    <a:pt x="1263066" y="380667"/>
                  </a:lnTo>
                  <a:lnTo>
                    <a:pt x="1218710" y="406996"/>
                  </a:lnTo>
                  <a:lnTo>
                    <a:pt x="1174504" y="433936"/>
                  </a:lnTo>
                  <a:lnTo>
                    <a:pt x="1130470" y="461472"/>
                  </a:lnTo>
                  <a:lnTo>
                    <a:pt x="1086626" y="489588"/>
                  </a:lnTo>
                  <a:lnTo>
                    <a:pt x="1042992" y="518270"/>
                  </a:lnTo>
                  <a:lnTo>
                    <a:pt x="999589" y="547502"/>
                  </a:lnTo>
                  <a:lnTo>
                    <a:pt x="956436" y="577269"/>
                  </a:lnTo>
                  <a:lnTo>
                    <a:pt x="913554" y="607555"/>
                  </a:lnTo>
                  <a:lnTo>
                    <a:pt x="870962" y="638346"/>
                  </a:lnTo>
                  <a:lnTo>
                    <a:pt x="828680" y="669626"/>
                  </a:lnTo>
                  <a:lnTo>
                    <a:pt x="786729" y="701379"/>
                  </a:lnTo>
                  <a:lnTo>
                    <a:pt x="745128" y="733592"/>
                  </a:lnTo>
                  <a:lnTo>
                    <a:pt x="703897" y="766248"/>
                  </a:lnTo>
                  <a:lnTo>
                    <a:pt x="663057" y="799332"/>
                  </a:lnTo>
                  <a:lnTo>
                    <a:pt x="622626" y="832829"/>
                  </a:lnTo>
                  <a:lnTo>
                    <a:pt x="582626" y="866723"/>
                  </a:lnTo>
                  <a:lnTo>
                    <a:pt x="543076" y="901001"/>
                  </a:lnTo>
                  <a:lnTo>
                    <a:pt x="503995" y="935645"/>
                  </a:lnTo>
                  <a:lnTo>
                    <a:pt x="465405" y="970641"/>
                  </a:lnTo>
                  <a:lnTo>
                    <a:pt x="427325" y="1005974"/>
                  </a:lnTo>
                  <a:lnTo>
                    <a:pt x="389775" y="1041629"/>
                  </a:lnTo>
                  <a:lnTo>
                    <a:pt x="352774" y="1077590"/>
                  </a:lnTo>
                  <a:lnTo>
                    <a:pt x="316344" y="1113842"/>
                  </a:lnTo>
                  <a:lnTo>
                    <a:pt x="280503" y="1150370"/>
                  </a:lnTo>
                  <a:lnTo>
                    <a:pt x="245272" y="1187158"/>
                  </a:lnTo>
                  <a:lnTo>
                    <a:pt x="210671" y="1224191"/>
                  </a:lnTo>
                  <a:lnTo>
                    <a:pt x="176719" y="1261455"/>
                  </a:lnTo>
                  <a:lnTo>
                    <a:pt x="143438" y="1298934"/>
                  </a:lnTo>
                  <a:lnTo>
                    <a:pt x="110845" y="1336612"/>
                  </a:lnTo>
                  <a:lnTo>
                    <a:pt x="78963" y="1374474"/>
                  </a:lnTo>
                  <a:lnTo>
                    <a:pt x="47810" y="1412506"/>
                  </a:lnTo>
                  <a:lnTo>
                    <a:pt x="17406" y="1450691"/>
                  </a:lnTo>
                  <a:lnTo>
                    <a:pt x="0" y="1473202"/>
                  </a:lnTo>
                  <a:lnTo>
                    <a:pt x="2176350" y="1473202"/>
                  </a:lnTo>
                  <a:lnTo>
                    <a:pt x="2176350"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470" name="Google Shape;470;p41"/>
            <p:cNvPicPr preferRelativeResize="0"/>
            <p:nvPr/>
          </p:nvPicPr>
          <p:blipFill rotWithShape="1">
            <a:blip r:embed="rId3">
              <a:alphaModFix/>
            </a:blip>
            <a:srcRect b="0" l="0" r="0" t="0"/>
            <a:stretch/>
          </p:blipFill>
          <p:spPr>
            <a:xfrm>
              <a:off x="10844110" y="6183236"/>
              <a:ext cx="1191755" cy="502906"/>
            </a:xfrm>
            <a:prstGeom prst="rect">
              <a:avLst/>
            </a:prstGeom>
            <a:noFill/>
            <a:ln>
              <a:noFill/>
            </a:ln>
          </p:spPr>
        </p:pic>
      </p:grpSp>
      <p:grpSp>
        <p:nvGrpSpPr>
          <p:cNvPr id="471" name="Google Shape;471;p41"/>
          <p:cNvGrpSpPr/>
          <p:nvPr/>
        </p:nvGrpSpPr>
        <p:grpSpPr>
          <a:xfrm>
            <a:off x="1" y="5428346"/>
            <a:ext cx="12192424" cy="1508575"/>
            <a:chOff x="0" y="5350046"/>
            <a:chExt cx="12192424" cy="1508575"/>
          </a:xfrm>
        </p:grpSpPr>
        <p:sp>
          <p:nvSpPr>
            <p:cNvPr id="472" name="Google Shape;472;p41"/>
            <p:cNvSpPr/>
            <p:nvPr/>
          </p:nvSpPr>
          <p:spPr>
            <a:xfrm>
              <a:off x="0" y="6611759"/>
              <a:ext cx="12192000" cy="246379"/>
            </a:xfrm>
            <a:custGeom>
              <a:rect b="b" l="l" r="r" t="t"/>
              <a:pathLst>
                <a:path extrusionOk="0" h="246379" w="12192000">
                  <a:moveTo>
                    <a:pt x="12192000" y="0"/>
                  </a:moveTo>
                  <a:lnTo>
                    <a:pt x="0" y="0"/>
                  </a:lnTo>
                  <a:lnTo>
                    <a:pt x="0" y="246240"/>
                  </a:lnTo>
                  <a:lnTo>
                    <a:pt x="12192000" y="246240"/>
                  </a:lnTo>
                  <a:lnTo>
                    <a:pt x="12192000" y="0"/>
                  </a:lnTo>
                  <a:close/>
                </a:path>
              </a:pathLst>
            </a:custGeom>
            <a:solidFill>
              <a:srgbClr val="10497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Calibri"/>
                <a:ea typeface="Calibri"/>
                <a:cs typeface="Calibri"/>
                <a:sym typeface="Calibri"/>
              </a:endParaRPr>
            </a:p>
          </p:txBody>
        </p:sp>
        <p:sp>
          <p:nvSpPr>
            <p:cNvPr id="473" name="Google Shape;473;p41"/>
            <p:cNvSpPr/>
            <p:nvPr/>
          </p:nvSpPr>
          <p:spPr>
            <a:xfrm>
              <a:off x="9665573" y="5350046"/>
              <a:ext cx="2526665" cy="1508125"/>
            </a:xfrm>
            <a:custGeom>
              <a:rect b="b" l="l" r="r" t="t"/>
              <a:pathLst>
                <a:path extrusionOk="0" h="1508125" w="2526665">
                  <a:moveTo>
                    <a:pt x="2521653" y="0"/>
                  </a:moveTo>
                  <a:lnTo>
                    <a:pt x="2477176" y="5314"/>
                  </a:lnTo>
                  <a:lnTo>
                    <a:pt x="2432555" y="11353"/>
                  </a:lnTo>
                  <a:lnTo>
                    <a:pt x="2387803" y="18111"/>
                  </a:lnTo>
                  <a:lnTo>
                    <a:pt x="2342931" y="25587"/>
                  </a:lnTo>
                  <a:lnTo>
                    <a:pt x="2297954" y="33774"/>
                  </a:lnTo>
                  <a:lnTo>
                    <a:pt x="2252883" y="42671"/>
                  </a:lnTo>
                  <a:lnTo>
                    <a:pt x="2207730" y="52272"/>
                  </a:lnTo>
                  <a:lnTo>
                    <a:pt x="2162510" y="62574"/>
                  </a:lnTo>
                  <a:lnTo>
                    <a:pt x="2117233" y="73574"/>
                  </a:lnTo>
                  <a:lnTo>
                    <a:pt x="2071913" y="85267"/>
                  </a:lnTo>
                  <a:lnTo>
                    <a:pt x="2026562" y="97649"/>
                  </a:lnTo>
                  <a:lnTo>
                    <a:pt x="1981193" y="110716"/>
                  </a:lnTo>
                  <a:lnTo>
                    <a:pt x="1935819" y="124466"/>
                  </a:lnTo>
                  <a:lnTo>
                    <a:pt x="1890452" y="138893"/>
                  </a:lnTo>
                  <a:lnTo>
                    <a:pt x="1845104" y="153994"/>
                  </a:lnTo>
                  <a:lnTo>
                    <a:pt x="1799789" y="169766"/>
                  </a:lnTo>
                  <a:lnTo>
                    <a:pt x="1754518" y="186204"/>
                  </a:lnTo>
                  <a:lnTo>
                    <a:pt x="1709305" y="203304"/>
                  </a:lnTo>
                  <a:lnTo>
                    <a:pt x="1664161" y="221062"/>
                  </a:lnTo>
                  <a:lnTo>
                    <a:pt x="1619101" y="239476"/>
                  </a:lnTo>
                  <a:lnTo>
                    <a:pt x="1574135" y="258540"/>
                  </a:lnTo>
                  <a:lnTo>
                    <a:pt x="1529277" y="278252"/>
                  </a:lnTo>
                  <a:lnTo>
                    <a:pt x="1484540" y="298606"/>
                  </a:lnTo>
                  <a:lnTo>
                    <a:pt x="1439936" y="319600"/>
                  </a:lnTo>
                  <a:lnTo>
                    <a:pt x="1395477" y="341229"/>
                  </a:lnTo>
                  <a:lnTo>
                    <a:pt x="1351176" y="363490"/>
                  </a:lnTo>
                  <a:lnTo>
                    <a:pt x="1307046" y="386379"/>
                  </a:lnTo>
                  <a:lnTo>
                    <a:pt x="1263099" y="409892"/>
                  </a:lnTo>
                  <a:lnTo>
                    <a:pt x="1219348" y="434024"/>
                  </a:lnTo>
                  <a:lnTo>
                    <a:pt x="1175805" y="458773"/>
                  </a:lnTo>
                  <a:lnTo>
                    <a:pt x="1132484" y="484134"/>
                  </a:lnTo>
                  <a:lnTo>
                    <a:pt x="1089396" y="510104"/>
                  </a:lnTo>
                  <a:lnTo>
                    <a:pt x="1046554" y="536678"/>
                  </a:lnTo>
                  <a:lnTo>
                    <a:pt x="1003971" y="563853"/>
                  </a:lnTo>
                  <a:lnTo>
                    <a:pt x="961660" y="591625"/>
                  </a:lnTo>
                  <a:lnTo>
                    <a:pt x="919632" y="619990"/>
                  </a:lnTo>
                  <a:lnTo>
                    <a:pt x="877901" y="648945"/>
                  </a:lnTo>
                  <a:lnTo>
                    <a:pt x="836480" y="678484"/>
                  </a:lnTo>
                  <a:lnTo>
                    <a:pt x="795380" y="708605"/>
                  </a:lnTo>
                  <a:lnTo>
                    <a:pt x="754614" y="739304"/>
                  </a:lnTo>
                  <a:lnTo>
                    <a:pt x="714195" y="770577"/>
                  </a:lnTo>
                  <a:lnTo>
                    <a:pt x="674136" y="802419"/>
                  </a:lnTo>
                  <a:lnTo>
                    <a:pt x="634449" y="834828"/>
                  </a:lnTo>
                  <a:lnTo>
                    <a:pt x="595147" y="867798"/>
                  </a:lnTo>
                  <a:lnTo>
                    <a:pt x="556242" y="901328"/>
                  </a:lnTo>
                  <a:lnTo>
                    <a:pt x="517746" y="935411"/>
                  </a:lnTo>
                  <a:lnTo>
                    <a:pt x="479674" y="970046"/>
                  </a:lnTo>
                  <a:lnTo>
                    <a:pt x="442036" y="1005227"/>
                  </a:lnTo>
                  <a:lnTo>
                    <a:pt x="404846" y="1040951"/>
                  </a:lnTo>
                  <a:lnTo>
                    <a:pt x="368116" y="1077214"/>
                  </a:lnTo>
                  <a:lnTo>
                    <a:pt x="331859" y="1114013"/>
                  </a:lnTo>
                  <a:lnTo>
                    <a:pt x="296087" y="1151343"/>
                  </a:lnTo>
                  <a:lnTo>
                    <a:pt x="260813" y="1189200"/>
                  </a:lnTo>
                  <a:lnTo>
                    <a:pt x="226050" y="1227581"/>
                  </a:lnTo>
                  <a:lnTo>
                    <a:pt x="191810" y="1266482"/>
                  </a:lnTo>
                  <a:lnTo>
                    <a:pt x="158106" y="1305899"/>
                  </a:lnTo>
                  <a:lnTo>
                    <a:pt x="124950" y="1345828"/>
                  </a:lnTo>
                  <a:lnTo>
                    <a:pt x="92355" y="1386265"/>
                  </a:lnTo>
                  <a:lnTo>
                    <a:pt x="60334" y="1427207"/>
                  </a:lnTo>
                  <a:lnTo>
                    <a:pt x="28899" y="1468649"/>
                  </a:lnTo>
                  <a:lnTo>
                    <a:pt x="0" y="1507953"/>
                  </a:lnTo>
                  <a:lnTo>
                    <a:pt x="2526426" y="1507953"/>
                  </a:lnTo>
                  <a:lnTo>
                    <a:pt x="2526426" y="6528"/>
                  </a:lnTo>
                  <a:lnTo>
                    <a:pt x="2521653" y="0"/>
                  </a:lnTo>
                  <a:close/>
                </a:path>
              </a:pathLst>
            </a:custGeom>
            <a:solidFill>
              <a:srgbClr val="F1D04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Calibri"/>
                <a:ea typeface="Calibri"/>
                <a:cs typeface="Calibri"/>
                <a:sym typeface="Calibri"/>
              </a:endParaRPr>
            </a:p>
          </p:txBody>
        </p:sp>
        <p:sp>
          <p:nvSpPr>
            <p:cNvPr id="474" name="Google Shape;474;p41"/>
            <p:cNvSpPr/>
            <p:nvPr/>
          </p:nvSpPr>
          <p:spPr>
            <a:xfrm>
              <a:off x="10015645" y="5384787"/>
              <a:ext cx="2176779" cy="1473834"/>
            </a:xfrm>
            <a:custGeom>
              <a:rect b="b" l="l" r="r" t="t"/>
              <a:pathLst>
                <a:path extrusionOk="0" h="1473834" w="2176779">
                  <a:moveTo>
                    <a:pt x="2176354" y="0"/>
                  </a:moveTo>
                  <a:lnTo>
                    <a:pt x="2107889" y="16788"/>
                  </a:lnTo>
                  <a:lnTo>
                    <a:pt x="2064465" y="28612"/>
                  </a:lnTo>
                  <a:lnTo>
                    <a:pt x="2020812" y="41337"/>
                  </a:lnTo>
                  <a:lnTo>
                    <a:pt x="1976950" y="54947"/>
                  </a:lnTo>
                  <a:lnTo>
                    <a:pt x="1932900" y="69427"/>
                  </a:lnTo>
                  <a:lnTo>
                    <a:pt x="1888681" y="84762"/>
                  </a:lnTo>
                  <a:lnTo>
                    <a:pt x="1844313" y="100936"/>
                  </a:lnTo>
                  <a:lnTo>
                    <a:pt x="1799816" y="117935"/>
                  </a:lnTo>
                  <a:lnTo>
                    <a:pt x="1755210" y="135743"/>
                  </a:lnTo>
                  <a:lnTo>
                    <a:pt x="1710515" y="154345"/>
                  </a:lnTo>
                  <a:lnTo>
                    <a:pt x="1665751" y="173725"/>
                  </a:lnTo>
                  <a:lnTo>
                    <a:pt x="1620938" y="193869"/>
                  </a:lnTo>
                  <a:lnTo>
                    <a:pt x="1576096" y="214761"/>
                  </a:lnTo>
                  <a:lnTo>
                    <a:pt x="1531245" y="236386"/>
                  </a:lnTo>
                  <a:lnTo>
                    <a:pt x="1486405" y="258729"/>
                  </a:lnTo>
                  <a:lnTo>
                    <a:pt x="1441596" y="281774"/>
                  </a:lnTo>
                  <a:lnTo>
                    <a:pt x="1396838" y="305507"/>
                  </a:lnTo>
                  <a:lnTo>
                    <a:pt x="1352150" y="329911"/>
                  </a:lnTo>
                  <a:lnTo>
                    <a:pt x="1307553" y="354972"/>
                  </a:lnTo>
                  <a:lnTo>
                    <a:pt x="1263067" y="380675"/>
                  </a:lnTo>
                  <a:lnTo>
                    <a:pt x="1218711" y="407004"/>
                  </a:lnTo>
                  <a:lnTo>
                    <a:pt x="1174506" y="433944"/>
                  </a:lnTo>
                  <a:lnTo>
                    <a:pt x="1130472" y="461480"/>
                  </a:lnTo>
                  <a:lnTo>
                    <a:pt x="1086628" y="489596"/>
                  </a:lnTo>
                  <a:lnTo>
                    <a:pt x="1042994" y="518278"/>
                  </a:lnTo>
                  <a:lnTo>
                    <a:pt x="999591" y="547510"/>
                  </a:lnTo>
                  <a:lnTo>
                    <a:pt x="956439" y="577276"/>
                  </a:lnTo>
                  <a:lnTo>
                    <a:pt x="913557" y="607562"/>
                  </a:lnTo>
                  <a:lnTo>
                    <a:pt x="870965" y="638353"/>
                  </a:lnTo>
                  <a:lnTo>
                    <a:pt x="828683" y="669633"/>
                  </a:lnTo>
                  <a:lnTo>
                    <a:pt x="786732" y="701386"/>
                  </a:lnTo>
                  <a:lnTo>
                    <a:pt x="745131" y="733599"/>
                  </a:lnTo>
                  <a:lnTo>
                    <a:pt x="703901" y="766254"/>
                  </a:lnTo>
                  <a:lnTo>
                    <a:pt x="663060" y="799338"/>
                  </a:lnTo>
                  <a:lnTo>
                    <a:pt x="622630" y="832835"/>
                  </a:lnTo>
                  <a:lnTo>
                    <a:pt x="582630" y="866729"/>
                  </a:lnTo>
                  <a:lnTo>
                    <a:pt x="543080" y="901006"/>
                  </a:lnTo>
                  <a:lnTo>
                    <a:pt x="503999" y="935651"/>
                  </a:lnTo>
                  <a:lnTo>
                    <a:pt x="465409" y="970647"/>
                  </a:lnTo>
                  <a:lnTo>
                    <a:pt x="427329" y="1005980"/>
                  </a:lnTo>
                  <a:lnTo>
                    <a:pt x="389779" y="1041634"/>
                  </a:lnTo>
                  <a:lnTo>
                    <a:pt x="352779" y="1077595"/>
                  </a:lnTo>
                  <a:lnTo>
                    <a:pt x="316348" y="1113846"/>
                  </a:lnTo>
                  <a:lnTo>
                    <a:pt x="280507" y="1150374"/>
                  </a:lnTo>
                  <a:lnTo>
                    <a:pt x="245276" y="1187162"/>
                  </a:lnTo>
                  <a:lnTo>
                    <a:pt x="210675" y="1224195"/>
                  </a:lnTo>
                  <a:lnTo>
                    <a:pt x="176724" y="1261459"/>
                  </a:lnTo>
                  <a:lnTo>
                    <a:pt x="143442" y="1298937"/>
                  </a:lnTo>
                  <a:lnTo>
                    <a:pt x="110850" y="1336615"/>
                  </a:lnTo>
                  <a:lnTo>
                    <a:pt x="78967" y="1374477"/>
                  </a:lnTo>
                  <a:lnTo>
                    <a:pt x="47814" y="1412509"/>
                  </a:lnTo>
                  <a:lnTo>
                    <a:pt x="17411" y="1450694"/>
                  </a:lnTo>
                  <a:lnTo>
                    <a:pt x="0" y="1473211"/>
                  </a:lnTo>
                  <a:lnTo>
                    <a:pt x="2176354" y="1473211"/>
                  </a:lnTo>
                  <a:lnTo>
                    <a:pt x="2176354"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Calibri"/>
                <a:ea typeface="Calibri"/>
                <a:cs typeface="Calibri"/>
                <a:sym typeface="Calibri"/>
              </a:endParaRPr>
            </a:p>
          </p:txBody>
        </p:sp>
        <p:pic>
          <p:nvPicPr>
            <p:cNvPr id="475" name="Google Shape;475;p41"/>
            <p:cNvPicPr preferRelativeResize="0"/>
            <p:nvPr/>
          </p:nvPicPr>
          <p:blipFill rotWithShape="1">
            <a:blip r:embed="rId4">
              <a:alphaModFix/>
            </a:blip>
            <a:srcRect b="0" l="0" r="0" t="0"/>
            <a:stretch/>
          </p:blipFill>
          <p:spPr>
            <a:xfrm>
              <a:off x="10844110" y="6183236"/>
              <a:ext cx="1191755" cy="502906"/>
            </a:xfrm>
            <a:prstGeom prst="rect">
              <a:avLst/>
            </a:prstGeom>
            <a:noFill/>
            <a:ln>
              <a:noFill/>
            </a:ln>
          </p:spPr>
        </p:pic>
      </p:grpSp>
      <p:sp>
        <p:nvSpPr>
          <p:cNvPr id="476" name="Google Shape;476;p41"/>
          <p:cNvSpPr txBox="1"/>
          <p:nvPr/>
        </p:nvSpPr>
        <p:spPr>
          <a:xfrm flipH="1">
            <a:off x="8585001" y="880171"/>
            <a:ext cx="11616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10497E"/>
              </a:solidFill>
              <a:latin typeface="Calibri"/>
              <a:ea typeface="Calibri"/>
              <a:cs typeface="Calibri"/>
              <a:sym typeface="Calibri"/>
            </a:endParaRPr>
          </a:p>
        </p:txBody>
      </p:sp>
      <p:sp>
        <p:nvSpPr>
          <p:cNvPr id="477" name="Google Shape;477;p41"/>
          <p:cNvSpPr txBox="1"/>
          <p:nvPr/>
        </p:nvSpPr>
        <p:spPr>
          <a:xfrm>
            <a:off x="10032156" y="3772626"/>
            <a:ext cx="14079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t/>
            </a:r>
            <a:endParaRPr b="1" i="0" sz="4800" u="none" cap="none" strike="noStrike">
              <a:solidFill>
                <a:srgbClr val="10497E"/>
              </a:solidFill>
              <a:latin typeface="Calibri"/>
              <a:ea typeface="Calibri"/>
              <a:cs typeface="Calibri"/>
              <a:sym typeface="Calibri"/>
            </a:endParaRPr>
          </a:p>
        </p:txBody>
      </p:sp>
      <p:grpSp>
        <p:nvGrpSpPr>
          <p:cNvPr id="478" name="Google Shape;478;p41"/>
          <p:cNvGrpSpPr/>
          <p:nvPr/>
        </p:nvGrpSpPr>
        <p:grpSpPr>
          <a:xfrm>
            <a:off x="1" y="5378621"/>
            <a:ext cx="12192424" cy="1508575"/>
            <a:chOff x="0" y="5350046"/>
            <a:chExt cx="12192424" cy="1508575"/>
          </a:xfrm>
        </p:grpSpPr>
        <p:sp>
          <p:nvSpPr>
            <p:cNvPr id="479" name="Google Shape;479;p41"/>
            <p:cNvSpPr/>
            <p:nvPr/>
          </p:nvSpPr>
          <p:spPr>
            <a:xfrm>
              <a:off x="0" y="6611759"/>
              <a:ext cx="12192000" cy="246379"/>
            </a:xfrm>
            <a:custGeom>
              <a:rect b="b" l="l" r="r" t="t"/>
              <a:pathLst>
                <a:path extrusionOk="0" h="246379" w="12192000">
                  <a:moveTo>
                    <a:pt x="12192000" y="0"/>
                  </a:moveTo>
                  <a:lnTo>
                    <a:pt x="0" y="0"/>
                  </a:lnTo>
                  <a:lnTo>
                    <a:pt x="0" y="246240"/>
                  </a:lnTo>
                  <a:lnTo>
                    <a:pt x="12192000" y="246240"/>
                  </a:lnTo>
                  <a:lnTo>
                    <a:pt x="12192000" y="0"/>
                  </a:lnTo>
                  <a:close/>
                </a:path>
              </a:pathLst>
            </a:custGeom>
            <a:solidFill>
              <a:srgbClr val="10497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Calibri"/>
                <a:ea typeface="Calibri"/>
                <a:cs typeface="Calibri"/>
                <a:sym typeface="Calibri"/>
              </a:endParaRPr>
            </a:p>
          </p:txBody>
        </p:sp>
        <p:sp>
          <p:nvSpPr>
            <p:cNvPr id="480" name="Google Shape;480;p41"/>
            <p:cNvSpPr/>
            <p:nvPr/>
          </p:nvSpPr>
          <p:spPr>
            <a:xfrm>
              <a:off x="9665573" y="5350046"/>
              <a:ext cx="2526665" cy="1508125"/>
            </a:xfrm>
            <a:custGeom>
              <a:rect b="b" l="l" r="r" t="t"/>
              <a:pathLst>
                <a:path extrusionOk="0" h="1508125" w="2526665">
                  <a:moveTo>
                    <a:pt x="2521653" y="0"/>
                  </a:moveTo>
                  <a:lnTo>
                    <a:pt x="2477176" y="5314"/>
                  </a:lnTo>
                  <a:lnTo>
                    <a:pt x="2432555" y="11353"/>
                  </a:lnTo>
                  <a:lnTo>
                    <a:pt x="2387803" y="18111"/>
                  </a:lnTo>
                  <a:lnTo>
                    <a:pt x="2342931" y="25587"/>
                  </a:lnTo>
                  <a:lnTo>
                    <a:pt x="2297954" y="33774"/>
                  </a:lnTo>
                  <a:lnTo>
                    <a:pt x="2252883" y="42671"/>
                  </a:lnTo>
                  <a:lnTo>
                    <a:pt x="2207730" y="52272"/>
                  </a:lnTo>
                  <a:lnTo>
                    <a:pt x="2162510" y="62574"/>
                  </a:lnTo>
                  <a:lnTo>
                    <a:pt x="2117233" y="73574"/>
                  </a:lnTo>
                  <a:lnTo>
                    <a:pt x="2071913" y="85267"/>
                  </a:lnTo>
                  <a:lnTo>
                    <a:pt x="2026562" y="97649"/>
                  </a:lnTo>
                  <a:lnTo>
                    <a:pt x="1981193" y="110716"/>
                  </a:lnTo>
                  <a:lnTo>
                    <a:pt x="1935819" y="124466"/>
                  </a:lnTo>
                  <a:lnTo>
                    <a:pt x="1890452" y="138893"/>
                  </a:lnTo>
                  <a:lnTo>
                    <a:pt x="1845104" y="153994"/>
                  </a:lnTo>
                  <a:lnTo>
                    <a:pt x="1799789" y="169766"/>
                  </a:lnTo>
                  <a:lnTo>
                    <a:pt x="1754518" y="186204"/>
                  </a:lnTo>
                  <a:lnTo>
                    <a:pt x="1709305" y="203304"/>
                  </a:lnTo>
                  <a:lnTo>
                    <a:pt x="1664161" y="221062"/>
                  </a:lnTo>
                  <a:lnTo>
                    <a:pt x="1619101" y="239476"/>
                  </a:lnTo>
                  <a:lnTo>
                    <a:pt x="1574135" y="258540"/>
                  </a:lnTo>
                  <a:lnTo>
                    <a:pt x="1529277" y="278252"/>
                  </a:lnTo>
                  <a:lnTo>
                    <a:pt x="1484540" y="298606"/>
                  </a:lnTo>
                  <a:lnTo>
                    <a:pt x="1439936" y="319600"/>
                  </a:lnTo>
                  <a:lnTo>
                    <a:pt x="1395477" y="341229"/>
                  </a:lnTo>
                  <a:lnTo>
                    <a:pt x="1351176" y="363490"/>
                  </a:lnTo>
                  <a:lnTo>
                    <a:pt x="1307046" y="386379"/>
                  </a:lnTo>
                  <a:lnTo>
                    <a:pt x="1263099" y="409892"/>
                  </a:lnTo>
                  <a:lnTo>
                    <a:pt x="1219348" y="434024"/>
                  </a:lnTo>
                  <a:lnTo>
                    <a:pt x="1175805" y="458773"/>
                  </a:lnTo>
                  <a:lnTo>
                    <a:pt x="1132484" y="484134"/>
                  </a:lnTo>
                  <a:lnTo>
                    <a:pt x="1089396" y="510104"/>
                  </a:lnTo>
                  <a:lnTo>
                    <a:pt x="1046554" y="536678"/>
                  </a:lnTo>
                  <a:lnTo>
                    <a:pt x="1003971" y="563853"/>
                  </a:lnTo>
                  <a:lnTo>
                    <a:pt x="961660" y="591625"/>
                  </a:lnTo>
                  <a:lnTo>
                    <a:pt x="919632" y="619990"/>
                  </a:lnTo>
                  <a:lnTo>
                    <a:pt x="877901" y="648945"/>
                  </a:lnTo>
                  <a:lnTo>
                    <a:pt x="836480" y="678484"/>
                  </a:lnTo>
                  <a:lnTo>
                    <a:pt x="795380" y="708605"/>
                  </a:lnTo>
                  <a:lnTo>
                    <a:pt x="754614" y="739304"/>
                  </a:lnTo>
                  <a:lnTo>
                    <a:pt x="714195" y="770577"/>
                  </a:lnTo>
                  <a:lnTo>
                    <a:pt x="674136" y="802419"/>
                  </a:lnTo>
                  <a:lnTo>
                    <a:pt x="634449" y="834828"/>
                  </a:lnTo>
                  <a:lnTo>
                    <a:pt x="595147" y="867798"/>
                  </a:lnTo>
                  <a:lnTo>
                    <a:pt x="556242" y="901328"/>
                  </a:lnTo>
                  <a:lnTo>
                    <a:pt x="517746" y="935411"/>
                  </a:lnTo>
                  <a:lnTo>
                    <a:pt x="479674" y="970046"/>
                  </a:lnTo>
                  <a:lnTo>
                    <a:pt x="442036" y="1005227"/>
                  </a:lnTo>
                  <a:lnTo>
                    <a:pt x="404846" y="1040951"/>
                  </a:lnTo>
                  <a:lnTo>
                    <a:pt x="368116" y="1077214"/>
                  </a:lnTo>
                  <a:lnTo>
                    <a:pt x="331859" y="1114013"/>
                  </a:lnTo>
                  <a:lnTo>
                    <a:pt x="296087" y="1151343"/>
                  </a:lnTo>
                  <a:lnTo>
                    <a:pt x="260813" y="1189200"/>
                  </a:lnTo>
                  <a:lnTo>
                    <a:pt x="226050" y="1227581"/>
                  </a:lnTo>
                  <a:lnTo>
                    <a:pt x="191810" y="1266482"/>
                  </a:lnTo>
                  <a:lnTo>
                    <a:pt x="158106" y="1305899"/>
                  </a:lnTo>
                  <a:lnTo>
                    <a:pt x="124950" y="1345828"/>
                  </a:lnTo>
                  <a:lnTo>
                    <a:pt x="92355" y="1386265"/>
                  </a:lnTo>
                  <a:lnTo>
                    <a:pt x="60334" y="1427207"/>
                  </a:lnTo>
                  <a:lnTo>
                    <a:pt x="28899" y="1468649"/>
                  </a:lnTo>
                  <a:lnTo>
                    <a:pt x="0" y="1507953"/>
                  </a:lnTo>
                  <a:lnTo>
                    <a:pt x="2526426" y="1507953"/>
                  </a:lnTo>
                  <a:lnTo>
                    <a:pt x="2526426" y="6528"/>
                  </a:lnTo>
                  <a:lnTo>
                    <a:pt x="2521653" y="0"/>
                  </a:lnTo>
                  <a:close/>
                </a:path>
              </a:pathLst>
            </a:custGeom>
            <a:solidFill>
              <a:srgbClr val="F1D04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Calibri"/>
                <a:ea typeface="Calibri"/>
                <a:cs typeface="Calibri"/>
                <a:sym typeface="Calibri"/>
              </a:endParaRPr>
            </a:p>
          </p:txBody>
        </p:sp>
        <p:sp>
          <p:nvSpPr>
            <p:cNvPr id="481" name="Google Shape;481;p41"/>
            <p:cNvSpPr/>
            <p:nvPr/>
          </p:nvSpPr>
          <p:spPr>
            <a:xfrm>
              <a:off x="10015645" y="5384787"/>
              <a:ext cx="2176779" cy="1473834"/>
            </a:xfrm>
            <a:custGeom>
              <a:rect b="b" l="l" r="r" t="t"/>
              <a:pathLst>
                <a:path extrusionOk="0" h="1473834" w="2176779">
                  <a:moveTo>
                    <a:pt x="2176354" y="0"/>
                  </a:moveTo>
                  <a:lnTo>
                    <a:pt x="2107889" y="16788"/>
                  </a:lnTo>
                  <a:lnTo>
                    <a:pt x="2064465" y="28612"/>
                  </a:lnTo>
                  <a:lnTo>
                    <a:pt x="2020812" y="41337"/>
                  </a:lnTo>
                  <a:lnTo>
                    <a:pt x="1976950" y="54947"/>
                  </a:lnTo>
                  <a:lnTo>
                    <a:pt x="1932900" y="69427"/>
                  </a:lnTo>
                  <a:lnTo>
                    <a:pt x="1888681" y="84762"/>
                  </a:lnTo>
                  <a:lnTo>
                    <a:pt x="1844313" y="100936"/>
                  </a:lnTo>
                  <a:lnTo>
                    <a:pt x="1799816" y="117935"/>
                  </a:lnTo>
                  <a:lnTo>
                    <a:pt x="1755210" y="135743"/>
                  </a:lnTo>
                  <a:lnTo>
                    <a:pt x="1710515" y="154345"/>
                  </a:lnTo>
                  <a:lnTo>
                    <a:pt x="1665751" y="173725"/>
                  </a:lnTo>
                  <a:lnTo>
                    <a:pt x="1620938" y="193869"/>
                  </a:lnTo>
                  <a:lnTo>
                    <a:pt x="1576096" y="214761"/>
                  </a:lnTo>
                  <a:lnTo>
                    <a:pt x="1531245" y="236386"/>
                  </a:lnTo>
                  <a:lnTo>
                    <a:pt x="1486405" y="258729"/>
                  </a:lnTo>
                  <a:lnTo>
                    <a:pt x="1441596" y="281774"/>
                  </a:lnTo>
                  <a:lnTo>
                    <a:pt x="1396838" y="305507"/>
                  </a:lnTo>
                  <a:lnTo>
                    <a:pt x="1352150" y="329911"/>
                  </a:lnTo>
                  <a:lnTo>
                    <a:pt x="1307553" y="354972"/>
                  </a:lnTo>
                  <a:lnTo>
                    <a:pt x="1263067" y="380675"/>
                  </a:lnTo>
                  <a:lnTo>
                    <a:pt x="1218711" y="407004"/>
                  </a:lnTo>
                  <a:lnTo>
                    <a:pt x="1174506" y="433944"/>
                  </a:lnTo>
                  <a:lnTo>
                    <a:pt x="1130472" y="461480"/>
                  </a:lnTo>
                  <a:lnTo>
                    <a:pt x="1086628" y="489596"/>
                  </a:lnTo>
                  <a:lnTo>
                    <a:pt x="1042994" y="518278"/>
                  </a:lnTo>
                  <a:lnTo>
                    <a:pt x="999591" y="547510"/>
                  </a:lnTo>
                  <a:lnTo>
                    <a:pt x="956439" y="577276"/>
                  </a:lnTo>
                  <a:lnTo>
                    <a:pt x="913557" y="607562"/>
                  </a:lnTo>
                  <a:lnTo>
                    <a:pt x="870965" y="638353"/>
                  </a:lnTo>
                  <a:lnTo>
                    <a:pt x="828683" y="669633"/>
                  </a:lnTo>
                  <a:lnTo>
                    <a:pt x="786732" y="701386"/>
                  </a:lnTo>
                  <a:lnTo>
                    <a:pt x="745131" y="733599"/>
                  </a:lnTo>
                  <a:lnTo>
                    <a:pt x="703901" y="766254"/>
                  </a:lnTo>
                  <a:lnTo>
                    <a:pt x="663060" y="799338"/>
                  </a:lnTo>
                  <a:lnTo>
                    <a:pt x="622630" y="832835"/>
                  </a:lnTo>
                  <a:lnTo>
                    <a:pt x="582630" y="866729"/>
                  </a:lnTo>
                  <a:lnTo>
                    <a:pt x="543080" y="901006"/>
                  </a:lnTo>
                  <a:lnTo>
                    <a:pt x="503999" y="935651"/>
                  </a:lnTo>
                  <a:lnTo>
                    <a:pt x="465409" y="970647"/>
                  </a:lnTo>
                  <a:lnTo>
                    <a:pt x="427329" y="1005980"/>
                  </a:lnTo>
                  <a:lnTo>
                    <a:pt x="389779" y="1041634"/>
                  </a:lnTo>
                  <a:lnTo>
                    <a:pt x="352779" y="1077595"/>
                  </a:lnTo>
                  <a:lnTo>
                    <a:pt x="316348" y="1113846"/>
                  </a:lnTo>
                  <a:lnTo>
                    <a:pt x="280507" y="1150374"/>
                  </a:lnTo>
                  <a:lnTo>
                    <a:pt x="245276" y="1187162"/>
                  </a:lnTo>
                  <a:lnTo>
                    <a:pt x="210675" y="1224195"/>
                  </a:lnTo>
                  <a:lnTo>
                    <a:pt x="176724" y="1261459"/>
                  </a:lnTo>
                  <a:lnTo>
                    <a:pt x="143442" y="1298937"/>
                  </a:lnTo>
                  <a:lnTo>
                    <a:pt x="110850" y="1336615"/>
                  </a:lnTo>
                  <a:lnTo>
                    <a:pt x="78967" y="1374477"/>
                  </a:lnTo>
                  <a:lnTo>
                    <a:pt x="47814" y="1412509"/>
                  </a:lnTo>
                  <a:lnTo>
                    <a:pt x="17411" y="1450694"/>
                  </a:lnTo>
                  <a:lnTo>
                    <a:pt x="0" y="1473211"/>
                  </a:lnTo>
                  <a:lnTo>
                    <a:pt x="2176354" y="1473211"/>
                  </a:lnTo>
                  <a:lnTo>
                    <a:pt x="2176354"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Calibri"/>
                <a:ea typeface="Calibri"/>
                <a:cs typeface="Calibri"/>
                <a:sym typeface="Calibri"/>
              </a:endParaRPr>
            </a:p>
          </p:txBody>
        </p:sp>
        <p:pic>
          <p:nvPicPr>
            <p:cNvPr id="482" name="Google Shape;482;p41"/>
            <p:cNvPicPr preferRelativeResize="0"/>
            <p:nvPr/>
          </p:nvPicPr>
          <p:blipFill rotWithShape="1">
            <a:blip r:embed="rId5">
              <a:alphaModFix/>
            </a:blip>
            <a:srcRect b="0" l="0" r="0" t="0"/>
            <a:stretch/>
          </p:blipFill>
          <p:spPr>
            <a:xfrm>
              <a:off x="10844110" y="6183236"/>
              <a:ext cx="1191755" cy="502906"/>
            </a:xfrm>
            <a:prstGeom prst="rect">
              <a:avLst/>
            </a:prstGeom>
            <a:noFill/>
            <a:ln>
              <a:noFill/>
            </a:ln>
          </p:spPr>
        </p:pic>
      </p:grpSp>
      <p:sp>
        <p:nvSpPr>
          <p:cNvPr id="483" name="Google Shape;483;p41"/>
          <p:cNvSpPr txBox="1"/>
          <p:nvPr/>
        </p:nvSpPr>
        <p:spPr>
          <a:xfrm>
            <a:off x="692367" y="209160"/>
            <a:ext cx="11326800" cy="615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400"/>
              <a:buFont typeface="Arial"/>
              <a:buNone/>
            </a:pPr>
            <a:r>
              <a:rPr b="1" i="0" lang="en-NA" sz="3400" u="none" cap="none" strike="noStrike">
                <a:solidFill>
                  <a:srgbClr val="10497E"/>
                </a:solidFill>
                <a:latin typeface="Century Gothic"/>
                <a:ea typeface="Century Gothic"/>
                <a:cs typeface="Century Gothic"/>
                <a:sym typeface="Century Gothic"/>
              </a:rPr>
              <a:t>Namibia = USD 4,175.18 GDP per capita</a:t>
            </a:r>
            <a:endParaRPr b="1" i="0" sz="3400" u="none" cap="none" strike="noStrike">
              <a:solidFill>
                <a:srgbClr val="10497E"/>
              </a:solidFill>
              <a:latin typeface="Century Gothic"/>
              <a:ea typeface="Century Gothic"/>
              <a:cs typeface="Century Gothic"/>
              <a:sym typeface="Century Gothic"/>
            </a:endParaRPr>
          </a:p>
        </p:txBody>
      </p:sp>
      <p:pic>
        <p:nvPicPr>
          <p:cNvPr id="484" name="Google Shape;484;p41"/>
          <p:cNvPicPr preferRelativeResize="0"/>
          <p:nvPr/>
        </p:nvPicPr>
        <p:blipFill rotWithShape="1">
          <a:blip r:embed="rId6">
            <a:alphaModFix/>
          </a:blip>
          <a:srcRect b="0" l="0" r="0" t="0"/>
          <a:stretch/>
        </p:blipFill>
        <p:spPr>
          <a:xfrm>
            <a:off x="853570" y="1779044"/>
            <a:ext cx="6921100" cy="4614066"/>
          </a:xfrm>
          <a:prstGeom prst="rect">
            <a:avLst/>
          </a:prstGeom>
          <a:solidFill>
            <a:srgbClr val="ECECEC"/>
          </a:solidFill>
          <a:ln>
            <a:noFill/>
          </a:ln>
          <a:effectLst>
            <a:outerShdw blurRad="55000" rotWithShape="0" algn="tl" dir="5400000" dist="18000">
              <a:srgbClr val="000000">
                <a:alpha val="40000"/>
              </a:srgbClr>
            </a:outerShdw>
          </a:effectLst>
        </p:spPr>
      </p:pic>
      <p:pic>
        <p:nvPicPr>
          <p:cNvPr id="485" name="Google Shape;485;p41"/>
          <p:cNvPicPr preferRelativeResize="0"/>
          <p:nvPr/>
        </p:nvPicPr>
        <p:blipFill rotWithShape="1">
          <a:blip r:embed="rId7">
            <a:alphaModFix/>
          </a:blip>
          <a:srcRect b="0" l="0" r="0" t="0"/>
          <a:stretch/>
        </p:blipFill>
        <p:spPr>
          <a:xfrm>
            <a:off x="8585001" y="1185295"/>
            <a:ext cx="3159512" cy="2106341"/>
          </a:xfrm>
          <a:prstGeom prst="rect">
            <a:avLst/>
          </a:prstGeom>
          <a:noFill/>
          <a:ln>
            <a:noFill/>
          </a:ln>
        </p:spPr>
      </p:pic>
      <p:pic>
        <p:nvPicPr>
          <p:cNvPr id="486" name="Google Shape;486;p41"/>
          <p:cNvPicPr preferRelativeResize="0"/>
          <p:nvPr/>
        </p:nvPicPr>
        <p:blipFill rotWithShape="1">
          <a:blip r:embed="rId8">
            <a:alphaModFix/>
          </a:blip>
          <a:srcRect b="0" l="0" r="0" t="0"/>
          <a:stretch/>
        </p:blipFill>
        <p:spPr>
          <a:xfrm>
            <a:off x="6228643" y="3572539"/>
            <a:ext cx="2858621" cy="285862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grpSp>
        <p:nvGrpSpPr>
          <p:cNvPr id="492" name="Google Shape;492;p42"/>
          <p:cNvGrpSpPr/>
          <p:nvPr/>
        </p:nvGrpSpPr>
        <p:grpSpPr>
          <a:xfrm>
            <a:off x="1" y="5378621"/>
            <a:ext cx="12192424" cy="1508575"/>
            <a:chOff x="0" y="5350046"/>
            <a:chExt cx="12192424" cy="1508575"/>
          </a:xfrm>
        </p:grpSpPr>
        <p:sp>
          <p:nvSpPr>
            <p:cNvPr id="493" name="Google Shape;493;p42"/>
            <p:cNvSpPr/>
            <p:nvPr/>
          </p:nvSpPr>
          <p:spPr>
            <a:xfrm>
              <a:off x="0" y="6611759"/>
              <a:ext cx="12192000" cy="246379"/>
            </a:xfrm>
            <a:custGeom>
              <a:rect b="b" l="l" r="r" t="t"/>
              <a:pathLst>
                <a:path extrusionOk="0" h="246379" w="12192000">
                  <a:moveTo>
                    <a:pt x="12192000" y="0"/>
                  </a:moveTo>
                  <a:lnTo>
                    <a:pt x="0" y="0"/>
                  </a:lnTo>
                  <a:lnTo>
                    <a:pt x="0" y="246240"/>
                  </a:lnTo>
                  <a:lnTo>
                    <a:pt x="12192000" y="246240"/>
                  </a:lnTo>
                  <a:lnTo>
                    <a:pt x="12192000" y="0"/>
                  </a:lnTo>
                  <a:close/>
                </a:path>
              </a:pathLst>
            </a:custGeom>
            <a:solidFill>
              <a:srgbClr val="10497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chemeClr val="dk1"/>
                </a:solidFill>
                <a:latin typeface="Calibri"/>
                <a:ea typeface="Calibri"/>
                <a:cs typeface="Calibri"/>
                <a:sym typeface="Calibri"/>
              </a:endParaRPr>
            </a:p>
          </p:txBody>
        </p:sp>
        <p:sp>
          <p:nvSpPr>
            <p:cNvPr id="494" name="Google Shape;494;p42"/>
            <p:cNvSpPr/>
            <p:nvPr/>
          </p:nvSpPr>
          <p:spPr>
            <a:xfrm>
              <a:off x="9665573" y="5350046"/>
              <a:ext cx="2526665" cy="1508125"/>
            </a:xfrm>
            <a:custGeom>
              <a:rect b="b" l="l" r="r" t="t"/>
              <a:pathLst>
                <a:path extrusionOk="0" h="1508125" w="2526665">
                  <a:moveTo>
                    <a:pt x="2521653" y="0"/>
                  </a:moveTo>
                  <a:lnTo>
                    <a:pt x="2477176" y="5314"/>
                  </a:lnTo>
                  <a:lnTo>
                    <a:pt x="2432555" y="11353"/>
                  </a:lnTo>
                  <a:lnTo>
                    <a:pt x="2387803" y="18111"/>
                  </a:lnTo>
                  <a:lnTo>
                    <a:pt x="2342931" y="25587"/>
                  </a:lnTo>
                  <a:lnTo>
                    <a:pt x="2297954" y="33774"/>
                  </a:lnTo>
                  <a:lnTo>
                    <a:pt x="2252883" y="42671"/>
                  </a:lnTo>
                  <a:lnTo>
                    <a:pt x="2207730" y="52272"/>
                  </a:lnTo>
                  <a:lnTo>
                    <a:pt x="2162510" y="62574"/>
                  </a:lnTo>
                  <a:lnTo>
                    <a:pt x="2117233" y="73574"/>
                  </a:lnTo>
                  <a:lnTo>
                    <a:pt x="2071913" y="85267"/>
                  </a:lnTo>
                  <a:lnTo>
                    <a:pt x="2026562" y="97649"/>
                  </a:lnTo>
                  <a:lnTo>
                    <a:pt x="1981193" y="110716"/>
                  </a:lnTo>
                  <a:lnTo>
                    <a:pt x="1935819" y="124466"/>
                  </a:lnTo>
                  <a:lnTo>
                    <a:pt x="1890452" y="138893"/>
                  </a:lnTo>
                  <a:lnTo>
                    <a:pt x="1845104" y="153994"/>
                  </a:lnTo>
                  <a:lnTo>
                    <a:pt x="1799789" y="169766"/>
                  </a:lnTo>
                  <a:lnTo>
                    <a:pt x="1754518" y="186204"/>
                  </a:lnTo>
                  <a:lnTo>
                    <a:pt x="1709305" y="203304"/>
                  </a:lnTo>
                  <a:lnTo>
                    <a:pt x="1664161" y="221062"/>
                  </a:lnTo>
                  <a:lnTo>
                    <a:pt x="1619101" y="239476"/>
                  </a:lnTo>
                  <a:lnTo>
                    <a:pt x="1574135" y="258540"/>
                  </a:lnTo>
                  <a:lnTo>
                    <a:pt x="1529277" y="278252"/>
                  </a:lnTo>
                  <a:lnTo>
                    <a:pt x="1484540" y="298606"/>
                  </a:lnTo>
                  <a:lnTo>
                    <a:pt x="1439936" y="319600"/>
                  </a:lnTo>
                  <a:lnTo>
                    <a:pt x="1395477" y="341229"/>
                  </a:lnTo>
                  <a:lnTo>
                    <a:pt x="1351176" y="363490"/>
                  </a:lnTo>
                  <a:lnTo>
                    <a:pt x="1307046" y="386379"/>
                  </a:lnTo>
                  <a:lnTo>
                    <a:pt x="1263099" y="409892"/>
                  </a:lnTo>
                  <a:lnTo>
                    <a:pt x="1219348" y="434024"/>
                  </a:lnTo>
                  <a:lnTo>
                    <a:pt x="1175805" y="458773"/>
                  </a:lnTo>
                  <a:lnTo>
                    <a:pt x="1132484" y="484134"/>
                  </a:lnTo>
                  <a:lnTo>
                    <a:pt x="1089396" y="510104"/>
                  </a:lnTo>
                  <a:lnTo>
                    <a:pt x="1046554" y="536678"/>
                  </a:lnTo>
                  <a:lnTo>
                    <a:pt x="1003971" y="563853"/>
                  </a:lnTo>
                  <a:lnTo>
                    <a:pt x="961660" y="591625"/>
                  </a:lnTo>
                  <a:lnTo>
                    <a:pt x="919632" y="619990"/>
                  </a:lnTo>
                  <a:lnTo>
                    <a:pt x="877901" y="648945"/>
                  </a:lnTo>
                  <a:lnTo>
                    <a:pt x="836480" y="678484"/>
                  </a:lnTo>
                  <a:lnTo>
                    <a:pt x="795380" y="708605"/>
                  </a:lnTo>
                  <a:lnTo>
                    <a:pt x="754614" y="739304"/>
                  </a:lnTo>
                  <a:lnTo>
                    <a:pt x="714195" y="770577"/>
                  </a:lnTo>
                  <a:lnTo>
                    <a:pt x="674136" y="802419"/>
                  </a:lnTo>
                  <a:lnTo>
                    <a:pt x="634449" y="834828"/>
                  </a:lnTo>
                  <a:lnTo>
                    <a:pt x="595147" y="867798"/>
                  </a:lnTo>
                  <a:lnTo>
                    <a:pt x="556242" y="901328"/>
                  </a:lnTo>
                  <a:lnTo>
                    <a:pt x="517746" y="935411"/>
                  </a:lnTo>
                  <a:lnTo>
                    <a:pt x="479674" y="970046"/>
                  </a:lnTo>
                  <a:lnTo>
                    <a:pt x="442036" y="1005227"/>
                  </a:lnTo>
                  <a:lnTo>
                    <a:pt x="404846" y="1040951"/>
                  </a:lnTo>
                  <a:lnTo>
                    <a:pt x="368116" y="1077214"/>
                  </a:lnTo>
                  <a:lnTo>
                    <a:pt x="331859" y="1114013"/>
                  </a:lnTo>
                  <a:lnTo>
                    <a:pt x="296087" y="1151343"/>
                  </a:lnTo>
                  <a:lnTo>
                    <a:pt x="260813" y="1189200"/>
                  </a:lnTo>
                  <a:lnTo>
                    <a:pt x="226050" y="1227581"/>
                  </a:lnTo>
                  <a:lnTo>
                    <a:pt x="191810" y="1266482"/>
                  </a:lnTo>
                  <a:lnTo>
                    <a:pt x="158106" y="1305899"/>
                  </a:lnTo>
                  <a:lnTo>
                    <a:pt x="124950" y="1345828"/>
                  </a:lnTo>
                  <a:lnTo>
                    <a:pt x="92355" y="1386265"/>
                  </a:lnTo>
                  <a:lnTo>
                    <a:pt x="60334" y="1427207"/>
                  </a:lnTo>
                  <a:lnTo>
                    <a:pt x="28899" y="1468649"/>
                  </a:lnTo>
                  <a:lnTo>
                    <a:pt x="0" y="1507953"/>
                  </a:lnTo>
                  <a:lnTo>
                    <a:pt x="2526426" y="1507953"/>
                  </a:lnTo>
                  <a:lnTo>
                    <a:pt x="2526426" y="6528"/>
                  </a:lnTo>
                  <a:lnTo>
                    <a:pt x="2521653" y="0"/>
                  </a:lnTo>
                  <a:close/>
                </a:path>
              </a:pathLst>
            </a:custGeom>
            <a:solidFill>
              <a:srgbClr val="F1D04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chemeClr val="dk1"/>
                </a:solidFill>
                <a:latin typeface="Calibri"/>
                <a:ea typeface="Calibri"/>
                <a:cs typeface="Calibri"/>
                <a:sym typeface="Calibri"/>
              </a:endParaRPr>
            </a:p>
          </p:txBody>
        </p:sp>
        <p:sp>
          <p:nvSpPr>
            <p:cNvPr id="495" name="Google Shape;495;p42"/>
            <p:cNvSpPr/>
            <p:nvPr/>
          </p:nvSpPr>
          <p:spPr>
            <a:xfrm>
              <a:off x="10015645" y="5384787"/>
              <a:ext cx="2176779" cy="1473834"/>
            </a:xfrm>
            <a:custGeom>
              <a:rect b="b" l="l" r="r" t="t"/>
              <a:pathLst>
                <a:path extrusionOk="0" h="1473834" w="2176779">
                  <a:moveTo>
                    <a:pt x="2176354" y="0"/>
                  </a:moveTo>
                  <a:lnTo>
                    <a:pt x="2107889" y="16788"/>
                  </a:lnTo>
                  <a:lnTo>
                    <a:pt x="2064465" y="28612"/>
                  </a:lnTo>
                  <a:lnTo>
                    <a:pt x="2020812" y="41337"/>
                  </a:lnTo>
                  <a:lnTo>
                    <a:pt x="1976950" y="54947"/>
                  </a:lnTo>
                  <a:lnTo>
                    <a:pt x="1932900" y="69427"/>
                  </a:lnTo>
                  <a:lnTo>
                    <a:pt x="1888681" y="84762"/>
                  </a:lnTo>
                  <a:lnTo>
                    <a:pt x="1844313" y="100936"/>
                  </a:lnTo>
                  <a:lnTo>
                    <a:pt x="1799816" y="117935"/>
                  </a:lnTo>
                  <a:lnTo>
                    <a:pt x="1755210" y="135743"/>
                  </a:lnTo>
                  <a:lnTo>
                    <a:pt x="1710515" y="154345"/>
                  </a:lnTo>
                  <a:lnTo>
                    <a:pt x="1665751" y="173725"/>
                  </a:lnTo>
                  <a:lnTo>
                    <a:pt x="1620938" y="193869"/>
                  </a:lnTo>
                  <a:lnTo>
                    <a:pt x="1576096" y="214761"/>
                  </a:lnTo>
                  <a:lnTo>
                    <a:pt x="1531245" y="236386"/>
                  </a:lnTo>
                  <a:lnTo>
                    <a:pt x="1486405" y="258729"/>
                  </a:lnTo>
                  <a:lnTo>
                    <a:pt x="1441596" y="281774"/>
                  </a:lnTo>
                  <a:lnTo>
                    <a:pt x="1396838" y="305507"/>
                  </a:lnTo>
                  <a:lnTo>
                    <a:pt x="1352150" y="329911"/>
                  </a:lnTo>
                  <a:lnTo>
                    <a:pt x="1307553" y="354972"/>
                  </a:lnTo>
                  <a:lnTo>
                    <a:pt x="1263067" y="380675"/>
                  </a:lnTo>
                  <a:lnTo>
                    <a:pt x="1218711" y="407004"/>
                  </a:lnTo>
                  <a:lnTo>
                    <a:pt x="1174506" y="433944"/>
                  </a:lnTo>
                  <a:lnTo>
                    <a:pt x="1130472" y="461480"/>
                  </a:lnTo>
                  <a:lnTo>
                    <a:pt x="1086628" y="489596"/>
                  </a:lnTo>
                  <a:lnTo>
                    <a:pt x="1042994" y="518278"/>
                  </a:lnTo>
                  <a:lnTo>
                    <a:pt x="999591" y="547510"/>
                  </a:lnTo>
                  <a:lnTo>
                    <a:pt x="956439" y="577276"/>
                  </a:lnTo>
                  <a:lnTo>
                    <a:pt x="913557" y="607562"/>
                  </a:lnTo>
                  <a:lnTo>
                    <a:pt x="870965" y="638353"/>
                  </a:lnTo>
                  <a:lnTo>
                    <a:pt x="828683" y="669633"/>
                  </a:lnTo>
                  <a:lnTo>
                    <a:pt x="786732" y="701386"/>
                  </a:lnTo>
                  <a:lnTo>
                    <a:pt x="745131" y="733599"/>
                  </a:lnTo>
                  <a:lnTo>
                    <a:pt x="703901" y="766254"/>
                  </a:lnTo>
                  <a:lnTo>
                    <a:pt x="663060" y="799338"/>
                  </a:lnTo>
                  <a:lnTo>
                    <a:pt x="622630" y="832835"/>
                  </a:lnTo>
                  <a:lnTo>
                    <a:pt x="582630" y="866729"/>
                  </a:lnTo>
                  <a:lnTo>
                    <a:pt x="543080" y="901006"/>
                  </a:lnTo>
                  <a:lnTo>
                    <a:pt x="503999" y="935651"/>
                  </a:lnTo>
                  <a:lnTo>
                    <a:pt x="465409" y="970647"/>
                  </a:lnTo>
                  <a:lnTo>
                    <a:pt x="427329" y="1005980"/>
                  </a:lnTo>
                  <a:lnTo>
                    <a:pt x="389779" y="1041634"/>
                  </a:lnTo>
                  <a:lnTo>
                    <a:pt x="352779" y="1077595"/>
                  </a:lnTo>
                  <a:lnTo>
                    <a:pt x="316348" y="1113846"/>
                  </a:lnTo>
                  <a:lnTo>
                    <a:pt x="280507" y="1150374"/>
                  </a:lnTo>
                  <a:lnTo>
                    <a:pt x="245276" y="1187162"/>
                  </a:lnTo>
                  <a:lnTo>
                    <a:pt x="210675" y="1224195"/>
                  </a:lnTo>
                  <a:lnTo>
                    <a:pt x="176724" y="1261459"/>
                  </a:lnTo>
                  <a:lnTo>
                    <a:pt x="143442" y="1298937"/>
                  </a:lnTo>
                  <a:lnTo>
                    <a:pt x="110850" y="1336615"/>
                  </a:lnTo>
                  <a:lnTo>
                    <a:pt x="78967" y="1374477"/>
                  </a:lnTo>
                  <a:lnTo>
                    <a:pt x="47814" y="1412509"/>
                  </a:lnTo>
                  <a:lnTo>
                    <a:pt x="17411" y="1450694"/>
                  </a:lnTo>
                  <a:lnTo>
                    <a:pt x="0" y="1473211"/>
                  </a:lnTo>
                  <a:lnTo>
                    <a:pt x="2176354" y="1473211"/>
                  </a:lnTo>
                  <a:lnTo>
                    <a:pt x="2176354"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chemeClr val="dk1"/>
                </a:solidFill>
                <a:latin typeface="Calibri"/>
                <a:ea typeface="Calibri"/>
                <a:cs typeface="Calibri"/>
                <a:sym typeface="Calibri"/>
              </a:endParaRPr>
            </a:p>
          </p:txBody>
        </p:sp>
        <p:pic>
          <p:nvPicPr>
            <p:cNvPr id="496" name="Google Shape;496;p42"/>
            <p:cNvPicPr preferRelativeResize="0"/>
            <p:nvPr/>
          </p:nvPicPr>
          <p:blipFill rotWithShape="1">
            <a:blip r:embed="rId3">
              <a:alphaModFix/>
            </a:blip>
            <a:srcRect b="0" l="0" r="0" t="0"/>
            <a:stretch/>
          </p:blipFill>
          <p:spPr>
            <a:xfrm>
              <a:off x="10844110" y="6183236"/>
              <a:ext cx="1191755" cy="502906"/>
            </a:xfrm>
            <a:prstGeom prst="rect">
              <a:avLst/>
            </a:prstGeom>
            <a:noFill/>
            <a:ln>
              <a:noFill/>
            </a:ln>
          </p:spPr>
        </p:pic>
      </p:grpSp>
      <p:sp>
        <p:nvSpPr>
          <p:cNvPr id="497" name="Google Shape;497;p42"/>
          <p:cNvSpPr txBox="1"/>
          <p:nvPr/>
        </p:nvSpPr>
        <p:spPr>
          <a:xfrm>
            <a:off x="708917" y="176110"/>
            <a:ext cx="11326800" cy="615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400"/>
              <a:buFont typeface="Arial"/>
              <a:buNone/>
            </a:pPr>
            <a:r>
              <a:rPr b="1" i="0" lang="en-NA" sz="3400" u="none" cap="none" strike="noStrike">
                <a:solidFill>
                  <a:srgbClr val="10497E"/>
                </a:solidFill>
                <a:latin typeface="Century Gothic"/>
                <a:ea typeface="Century Gothic"/>
                <a:cs typeface="Century Gothic"/>
                <a:sym typeface="Century Gothic"/>
              </a:rPr>
              <a:t>Coefficients within Groups: Namibia</a:t>
            </a:r>
            <a:endParaRPr b="0" i="0" sz="3400" u="none" cap="none" strike="noStrike">
              <a:solidFill>
                <a:srgbClr val="000000"/>
              </a:solidFill>
              <a:latin typeface="Arial"/>
              <a:ea typeface="Arial"/>
              <a:cs typeface="Arial"/>
              <a:sym typeface="Arial"/>
            </a:endParaRPr>
          </a:p>
        </p:txBody>
      </p:sp>
      <p:pic>
        <p:nvPicPr>
          <p:cNvPr id="498" name="Google Shape;498;p42"/>
          <p:cNvPicPr preferRelativeResize="0"/>
          <p:nvPr/>
        </p:nvPicPr>
        <p:blipFill rotWithShape="1">
          <a:blip r:embed="rId4">
            <a:alphaModFix/>
          </a:blip>
          <a:srcRect b="0" l="0" r="0" t="0"/>
          <a:stretch/>
        </p:blipFill>
        <p:spPr>
          <a:xfrm>
            <a:off x="1288999" y="1007068"/>
            <a:ext cx="8929331" cy="510901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6"/>
          <p:cNvSpPr txBox="1"/>
          <p:nvPr>
            <p:ph type="title"/>
          </p:nvPr>
        </p:nvSpPr>
        <p:spPr>
          <a:xfrm>
            <a:off x="945887" y="1418635"/>
            <a:ext cx="10019100" cy="35094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SzPts val="1400"/>
              <a:buNone/>
            </a:pPr>
            <a:r>
              <a:rPr lang="en-NA"/>
              <a:t>“The best way to predict the future is to invent it.”</a:t>
            </a:r>
            <a:endParaRPr/>
          </a:p>
          <a:p>
            <a:pPr indent="0" lvl="0" marL="0" rtl="0" algn="ctr">
              <a:lnSpc>
                <a:spcPct val="100000"/>
              </a:lnSpc>
              <a:spcBef>
                <a:spcPts val="0"/>
              </a:spcBef>
              <a:spcAft>
                <a:spcPts val="0"/>
              </a:spcAft>
              <a:buSzPts val="1400"/>
              <a:buNone/>
            </a:pPr>
            <a:r>
              <a:t/>
            </a:r>
            <a:endParaRPr/>
          </a:p>
          <a:p>
            <a:pPr indent="0" lvl="0" marL="0" rtl="0" algn="ctr">
              <a:lnSpc>
                <a:spcPct val="100000"/>
              </a:lnSpc>
              <a:spcBef>
                <a:spcPts val="0"/>
              </a:spcBef>
              <a:spcAft>
                <a:spcPts val="0"/>
              </a:spcAft>
              <a:buSzPts val="1400"/>
              <a:buNone/>
            </a:pPr>
            <a:r>
              <a:rPr lang="en-NA"/>
              <a:t>– Alan Kay</a:t>
            </a:r>
            <a:endParaRPr/>
          </a:p>
          <a:p>
            <a:pPr indent="0" lvl="0" marL="0" rtl="0" algn="ctr">
              <a:lnSpc>
                <a:spcPct val="100000"/>
              </a:lnSpc>
              <a:spcBef>
                <a:spcPts val="0"/>
              </a:spcBef>
              <a:spcAft>
                <a:spcPts val="0"/>
              </a:spcAft>
              <a:buSzPts val="1400"/>
              <a:buNone/>
            </a:pPr>
            <a:r>
              <a:t/>
            </a:r>
            <a:endParaRPr/>
          </a:p>
          <a:p>
            <a:pPr indent="-317500" lvl="0" marL="457200" rtl="0" algn="ctr">
              <a:lnSpc>
                <a:spcPct val="100000"/>
              </a:lnSpc>
              <a:spcBef>
                <a:spcPts val="0"/>
              </a:spcBef>
              <a:spcAft>
                <a:spcPts val="0"/>
              </a:spcAft>
              <a:buSzPts val="1400"/>
              <a:buChar char="-"/>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grpSp>
        <p:nvGrpSpPr>
          <p:cNvPr id="503" name="Google Shape;503;p43"/>
          <p:cNvGrpSpPr/>
          <p:nvPr/>
        </p:nvGrpSpPr>
        <p:grpSpPr>
          <a:xfrm>
            <a:off x="0" y="5350052"/>
            <a:ext cx="12192429" cy="1508125"/>
            <a:chOff x="0" y="5350052"/>
            <a:chExt cx="12192429" cy="1508125"/>
          </a:xfrm>
        </p:grpSpPr>
        <p:sp>
          <p:nvSpPr>
            <p:cNvPr id="504" name="Google Shape;504;p43"/>
            <p:cNvSpPr/>
            <p:nvPr/>
          </p:nvSpPr>
          <p:spPr>
            <a:xfrm>
              <a:off x="0" y="6611759"/>
              <a:ext cx="12192000" cy="246379"/>
            </a:xfrm>
            <a:custGeom>
              <a:rect b="b" l="l" r="r" t="t"/>
              <a:pathLst>
                <a:path extrusionOk="0" h="246379" w="12192000">
                  <a:moveTo>
                    <a:pt x="12192000" y="0"/>
                  </a:moveTo>
                  <a:lnTo>
                    <a:pt x="0" y="0"/>
                  </a:lnTo>
                  <a:lnTo>
                    <a:pt x="0" y="246240"/>
                  </a:lnTo>
                  <a:lnTo>
                    <a:pt x="12192000" y="246240"/>
                  </a:lnTo>
                  <a:lnTo>
                    <a:pt x="12192000" y="0"/>
                  </a:lnTo>
                  <a:close/>
                </a:path>
              </a:pathLst>
            </a:custGeom>
            <a:solidFill>
              <a:srgbClr val="10497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05" name="Google Shape;505;p43"/>
            <p:cNvSpPr/>
            <p:nvPr/>
          </p:nvSpPr>
          <p:spPr>
            <a:xfrm>
              <a:off x="9665568" y="5350052"/>
              <a:ext cx="2526665" cy="1508125"/>
            </a:xfrm>
            <a:custGeom>
              <a:rect b="b" l="l" r="r" t="t"/>
              <a:pathLst>
                <a:path extrusionOk="0" h="1508125" w="2526665">
                  <a:moveTo>
                    <a:pt x="2521645" y="0"/>
                  </a:moveTo>
                  <a:lnTo>
                    <a:pt x="2477169" y="5314"/>
                  </a:lnTo>
                  <a:lnTo>
                    <a:pt x="2432549" y="11353"/>
                  </a:lnTo>
                  <a:lnTo>
                    <a:pt x="2387797" y="18111"/>
                  </a:lnTo>
                  <a:lnTo>
                    <a:pt x="2342926" y="25586"/>
                  </a:lnTo>
                  <a:lnTo>
                    <a:pt x="2297949" y="33774"/>
                  </a:lnTo>
                  <a:lnTo>
                    <a:pt x="2252878" y="42671"/>
                  </a:lnTo>
                  <a:lnTo>
                    <a:pt x="2207726" y="52272"/>
                  </a:lnTo>
                  <a:lnTo>
                    <a:pt x="2162505" y="62574"/>
                  </a:lnTo>
                  <a:lnTo>
                    <a:pt x="2117229" y="73573"/>
                  </a:lnTo>
                  <a:lnTo>
                    <a:pt x="2071909" y="85266"/>
                  </a:lnTo>
                  <a:lnTo>
                    <a:pt x="2026559" y="97648"/>
                  </a:lnTo>
                  <a:lnTo>
                    <a:pt x="1981190" y="110715"/>
                  </a:lnTo>
                  <a:lnTo>
                    <a:pt x="1935816" y="124464"/>
                  </a:lnTo>
                  <a:lnTo>
                    <a:pt x="1890449" y="138891"/>
                  </a:lnTo>
                  <a:lnTo>
                    <a:pt x="1845102" y="153992"/>
                  </a:lnTo>
                  <a:lnTo>
                    <a:pt x="1799786" y="169764"/>
                  </a:lnTo>
                  <a:lnTo>
                    <a:pt x="1754516" y="186201"/>
                  </a:lnTo>
                  <a:lnTo>
                    <a:pt x="1709303" y="203301"/>
                  </a:lnTo>
                  <a:lnTo>
                    <a:pt x="1664159" y="221060"/>
                  </a:lnTo>
                  <a:lnTo>
                    <a:pt x="1619099" y="239473"/>
                  </a:lnTo>
                  <a:lnTo>
                    <a:pt x="1574133" y="258537"/>
                  </a:lnTo>
                  <a:lnTo>
                    <a:pt x="1529276" y="278248"/>
                  </a:lnTo>
                  <a:lnTo>
                    <a:pt x="1484538" y="298602"/>
                  </a:lnTo>
                  <a:lnTo>
                    <a:pt x="1439934" y="319596"/>
                  </a:lnTo>
                  <a:lnTo>
                    <a:pt x="1395475" y="341225"/>
                  </a:lnTo>
                  <a:lnTo>
                    <a:pt x="1351174" y="363485"/>
                  </a:lnTo>
                  <a:lnTo>
                    <a:pt x="1307044" y="386374"/>
                  </a:lnTo>
                  <a:lnTo>
                    <a:pt x="1263097" y="409886"/>
                  </a:lnTo>
                  <a:lnTo>
                    <a:pt x="1219346" y="434018"/>
                  </a:lnTo>
                  <a:lnTo>
                    <a:pt x="1175803" y="458767"/>
                  </a:lnTo>
                  <a:lnTo>
                    <a:pt x="1132482" y="484128"/>
                  </a:lnTo>
                  <a:lnTo>
                    <a:pt x="1089394" y="510097"/>
                  </a:lnTo>
                  <a:lnTo>
                    <a:pt x="1046552" y="536671"/>
                  </a:lnTo>
                  <a:lnTo>
                    <a:pt x="1003970" y="563846"/>
                  </a:lnTo>
                  <a:lnTo>
                    <a:pt x="961658" y="591618"/>
                  </a:lnTo>
                  <a:lnTo>
                    <a:pt x="919631" y="619982"/>
                  </a:lnTo>
                  <a:lnTo>
                    <a:pt x="877900" y="648936"/>
                  </a:lnTo>
                  <a:lnTo>
                    <a:pt x="836478" y="678476"/>
                  </a:lnTo>
                  <a:lnTo>
                    <a:pt x="795378" y="708596"/>
                  </a:lnTo>
                  <a:lnTo>
                    <a:pt x="754613" y="739295"/>
                  </a:lnTo>
                  <a:lnTo>
                    <a:pt x="714194" y="770567"/>
                  </a:lnTo>
                  <a:lnTo>
                    <a:pt x="674135" y="802409"/>
                  </a:lnTo>
                  <a:lnTo>
                    <a:pt x="634448" y="834818"/>
                  </a:lnTo>
                  <a:lnTo>
                    <a:pt x="595146" y="867788"/>
                  </a:lnTo>
                  <a:lnTo>
                    <a:pt x="556241" y="901317"/>
                  </a:lnTo>
                  <a:lnTo>
                    <a:pt x="517745" y="935400"/>
                  </a:lnTo>
                  <a:lnTo>
                    <a:pt x="479673" y="970035"/>
                  </a:lnTo>
                  <a:lnTo>
                    <a:pt x="442035" y="1005216"/>
                  </a:lnTo>
                  <a:lnTo>
                    <a:pt x="404845" y="1040939"/>
                  </a:lnTo>
                  <a:lnTo>
                    <a:pt x="368116" y="1077203"/>
                  </a:lnTo>
                  <a:lnTo>
                    <a:pt x="331859" y="1114001"/>
                  </a:lnTo>
                  <a:lnTo>
                    <a:pt x="296088" y="1151331"/>
                  </a:lnTo>
                  <a:lnTo>
                    <a:pt x="260814" y="1189188"/>
                  </a:lnTo>
                  <a:lnTo>
                    <a:pt x="226051" y="1227569"/>
                  </a:lnTo>
                  <a:lnTo>
                    <a:pt x="191812" y="1266470"/>
                  </a:lnTo>
                  <a:lnTo>
                    <a:pt x="158108" y="1305886"/>
                  </a:lnTo>
                  <a:lnTo>
                    <a:pt x="124953" y="1345815"/>
                  </a:lnTo>
                  <a:lnTo>
                    <a:pt x="92358" y="1386253"/>
                  </a:lnTo>
                  <a:lnTo>
                    <a:pt x="60337" y="1427194"/>
                  </a:lnTo>
                  <a:lnTo>
                    <a:pt x="28903" y="1468637"/>
                  </a:lnTo>
                  <a:lnTo>
                    <a:pt x="0" y="1507947"/>
                  </a:lnTo>
                  <a:lnTo>
                    <a:pt x="2526431" y="1507947"/>
                  </a:lnTo>
                  <a:lnTo>
                    <a:pt x="2526431" y="6545"/>
                  </a:lnTo>
                  <a:lnTo>
                    <a:pt x="2521645" y="0"/>
                  </a:lnTo>
                  <a:close/>
                </a:path>
              </a:pathLst>
            </a:custGeom>
            <a:solidFill>
              <a:srgbClr val="F7D10D"/>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06" name="Google Shape;506;p43"/>
            <p:cNvSpPr/>
            <p:nvPr/>
          </p:nvSpPr>
          <p:spPr>
            <a:xfrm>
              <a:off x="10015649" y="5384797"/>
              <a:ext cx="2176780" cy="1473200"/>
            </a:xfrm>
            <a:custGeom>
              <a:rect b="b" l="l" r="r" t="t"/>
              <a:pathLst>
                <a:path extrusionOk="0" h="1473200" w="2176779">
                  <a:moveTo>
                    <a:pt x="2176350" y="0"/>
                  </a:moveTo>
                  <a:lnTo>
                    <a:pt x="2107896" y="16784"/>
                  </a:lnTo>
                  <a:lnTo>
                    <a:pt x="2064471" y="28608"/>
                  </a:lnTo>
                  <a:lnTo>
                    <a:pt x="2020818" y="41332"/>
                  </a:lnTo>
                  <a:lnTo>
                    <a:pt x="1976955" y="54942"/>
                  </a:lnTo>
                  <a:lnTo>
                    <a:pt x="1932904" y="69421"/>
                  </a:lnTo>
                  <a:lnTo>
                    <a:pt x="1888685" y="84756"/>
                  </a:lnTo>
                  <a:lnTo>
                    <a:pt x="1844316" y="100930"/>
                  </a:lnTo>
                  <a:lnTo>
                    <a:pt x="1799819" y="117928"/>
                  </a:lnTo>
                  <a:lnTo>
                    <a:pt x="1755212" y="135736"/>
                  </a:lnTo>
                  <a:lnTo>
                    <a:pt x="1710517" y="154337"/>
                  </a:lnTo>
                  <a:lnTo>
                    <a:pt x="1665753" y="173718"/>
                  </a:lnTo>
                  <a:lnTo>
                    <a:pt x="1620940" y="193861"/>
                  </a:lnTo>
                  <a:lnTo>
                    <a:pt x="1576098" y="214753"/>
                  </a:lnTo>
                  <a:lnTo>
                    <a:pt x="1531246" y="236378"/>
                  </a:lnTo>
                  <a:lnTo>
                    <a:pt x="1486406" y="258721"/>
                  </a:lnTo>
                  <a:lnTo>
                    <a:pt x="1441596" y="281766"/>
                  </a:lnTo>
                  <a:lnTo>
                    <a:pt x="1396837" y="305499"/>
                  </a:lnTo>
                  <a:lnTo>
                    <a:pt x="1352149" y="329903"/>
                  </a:lnTo>
                  <a:lnTo>
                    <a:pt x="1307552" y="354964"/>
                  </a:lnTo>
                  <a:lnTo>
                    <a:pt x="1263066" y="380667"/>
                  </a:lnTo>
                  <a:lnTo>
                    <a:pt x="1218710" y="406996"/>
                  </a:lnTo>
                  <a:lnTo>
                    <a:pt x="1174504" y="433936"/>
                  </a:lnTo>
                  <a:lnTo>
                    <a:pt x="1130470" y="461472"/>
                  </a:lnTo>
                  <a:lnTo>
                    <a:pt x="1086626" y="489588"/>
                  </a:lnTo>
                  <a:lnTo>
                    <a:pt x="1042992" y="518270"/>
                  </a:lnTo>
                  <a:lnTo>
                    <a:pt x="999589" y="547502"/>
                  </a:lnTo>
                  <a:lnTo>
                    <a:pt x="956436" y="577269"/>
                  </a:lnTo>
                  <a:lnTo>
                    <a:pt x="913554" y="607555"/>
                  </a:lnTo>
                  <a:lnTo>
                    <a:pt x="870962" y="638346"/>
                  </a:lnTo>
                  <a:lnTo>
                    <a:pt x="828680" y="669626"/>
                  </a:lnTo>
                  <a:lnTo>
                    <a:pt x="786729" y="701379"/>
                  </a:lnTo>
                  <a:lnTo>
                    <a:pt x="745128" y="733592"/>
                  </a:lnTo>
                  <a:lnTo>
                    <a:pt x="703897" y="766248"/>
                  </a:lnTo>
                  <a:lnTo>
                    <a:pt x="663057" y="799332"/>
                  </a:lnTo>
                  <a:lnTo>
                    <a:pt x="622626" y="832829"/>
                  </a:lnTo>
                  <a:lnTo>
                    <a:pt x="582626" y="866723"/>
                  </a:lnTo>
                  <a:lnTo>
                    <a:pt x="543076" y="901001"/>
                  </a:lnTo>
                  <a:lnTo>
                    <a:pt x="503995" y="935645"/>
                  </a:lnTo>
                  <a:lnTo>
                    <a:pt x="465405" y="970641"/>
                  </a:lnTo>
                  <a:lnTo>
                    <a:pt x="427325" y="1005974"/>
                  </a:lnTo>
                  <a:lnTo>
                    <a:pt x="389775" y="1041629"/>
                  </a:lnTo>
                  <a:lnTo>
                    <a:pt x="352774" y="1077590"/>
                  </a:lnTo>
                  <a:lnTo>
                    <a:pt x="316344" y="1113842"/>
                  </a:lnTo>
                  <a:lnTo>
                    <a:pt x="280503" y="1150370"/>
                  </a:lnTo>
                  <a:lnTo>
                    <a:pt x="245272" y="1187158"/>
                  </a:lnTo>
                  <a:lnTo>
                    <a:pt x="210671" y="1224191"/>
                  </a:lnTo>
                  <a:lnTo>
                    <a:pt x="176719" y="1261455"/>
                  </a:lnTo>
                  <a:lnTo>
                    <a:pt x="143438" y="1298934"/>
                  </a:lnTo>
                  <a:lnTo>
                    <a:pt x="110845" y="1336612"/>
                  </a:lnTo>
                  <a:lnTo>
                    <a:pt x="78963" y="1374474"/>
                  </a:lnTo>
                  <a:lnTo>
                    <a:pt x="47810" y="1412506"/>
                  </a:lnTo>
                  <a:lnTo>
                    <a:pt x="17406" y="1450691"/>
                  </a:lnTo>
                  <a:lnTo>
                    <a:pt x="0" y="1473202"/>
                  </a:lnTo>
                  <a:lnTo>
                    <a:pt x="2176350" y="1473202"/>
                  </a:lnTo>
                  <a:lnTo>
                    <a:pt x="2176350"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507" name="Google Shape;507;p43"/>
            <p:cNvPicPr preferRelativeResize="0"/>
            <p:nvPr/>
          </p:nvPicPr>
          <p:blipFill rotWithShape="1">
            <a:blip r:embed="rId3">
              <a:alphaModFix/>
            </a:blip>
            <a:srcRect b="0" l="0" r="0" t="0"/>
            <a:stretch/>
          </p:blipFill>
          <p:spPr>
            <a:xfrm>
              <a:off x="10844110" y="6183236"/>
              <a:ext cx="1191755" cy="502906"/>
            </a:xfrm>
            <a:prstGeom prst="rect">
              <a:avLst/>
            </a:prstGeom>
            <a:noFill/>
            <a:ln>
              <a:noFill/>
            </a:ln>
          </p:spPr>
        </p:pic>
      </p:grpSp>
      <p:sp>
        <p:nvSpPr>
          <p:cNvPr id="508" name="Google Shape;508;p43"/>
          <p:cNvSpPr txBox="1"/>
          <p:nvPr/>
        </p:nvSpPr>
        <p:spPr>
          <a:xfrm>
            <a:off x="815775" y="146448"/>
            <a:ext cx="9730800" cy="1662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NA" sz="3400" u="none" cap="none" strike="noStrike">
                <a:solidFill>
                  <a:srgbClr val="20497A"/>
                </a:solidFill>
                <a:latin typeface="Century Gothic"/>
                <a:ea typeface="Century Gothic"/>
                <a:cs typeface="Century Gothic"/>
                <a:sym typeface="Century Gothic"/>
              </a:rPr>
              <a:t>There are very large differences in INCOME by EDUCATION level</a:t>
            </a:r>
            <a:endParaRPr b="1" i="0" sz="3400" u="none" cap="none" strike="noStrike">
              <a:solidFill>
                <a:srgbClr val="20497A"/>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400"/>
              <a:buFont typeface="Arial"/>
              <a:buNone/>
            </a:pPr>
            <a:r>
              <a:t/>
            </a:r>
            <a:endParaRPr b="1" i="0" sz="3400" u="none" cap="none" strike="noStrike">
              <a:solidFill>
                <a:srgbClr val="20497A"/>
              </a:solidFill>
              <a:latin typeface="Century Gothic"/>
              <a:ea typeface="Century Gothic"/>
              <a:cs typeface="Century Gothic"/>
              <a:sym typeface="Century Gothic"/>
            </a:endParaRPr>
          </a:p>
        </p:txBody>
      </p:sp>
      <p:pic>
        <p:nvPicPr>
          <p:cNvPr id="509" name="Google Shape;509;p43"/>
          <p:cNvPicPr preferRelativeResize="0"/>
          <p:nvPr/>
        </p:nvPicPr>
        <p:blipFill rotWithShape="1">
          <a:blip r:embed="rId4">
            <a:alphaModFix/>
          </a:blip>
          <a:srcRect b="0" l="0" r="0" t="0"/>
          <a:stretch/>
        </p:blipFill>
        <p:spPr>
          <a:xfrm>
            <a:off x="102575" y="1325300"/>
            <a:ext cx="10328326" cy="46072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44"/>
          <p:cNvSpPr/>
          <p:nvPr/>
        </p:nvSpPr>
        <p:spPr>
          <a:xfrm>
            <a:off x="0" y="0"/>
            <a:ext cx="490855" cy="1250315"/>
          </a:xfrm>
          <a:custGeom>
            <a:rect b="b" l="l" r="r" t="t"/>
            <a:pathLst>
              <a:path extrusionOk="0" h="1250315" w="490855">
                <a:moveTo>
                  <a:pt x="490728" y="0"/>
                </a:moveTo>
                <a:lnTo>
                  <a:pt x="0" y="0"/>
                </a:lnTo>
                <a:lnTo>
                  <a:pt x="0" y="1249692"/>
                </a:lnTo>
                <a:lnTo>
                  <a:pt x="490728" y="1249692"/>
                </a:lnTo>
                <a:lnTo>
                  <a:pt x="490728" y="0"/>
                </a:lnTo>
                <a:close/>
              </a:path>
            </a:pathLst>
          </a:custGeom>
          <a:solidFill>
            <a:srgbClr val="10497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15" name="Google Shape;515;p44"/>
          <p:cNvSpPr txBox="1"/>
          <p:nvPr/>
        </p:nvSpPr>
        <p:spPr>
          <a:xfrm>
            <a:off x="131278" y="635459"/>
            <a:ext cx="226200" cy="228900"/>
          </a:xfrm>
          <a:prstGeom prst="rect">
            <a:avLst/>
          </a:prstGeom>
          <a:noFill/>
          <a:ln>
            <a:noFill/>
          </a:ln>
        </p:spPr>
        <p:txBody>
          <a:bodyPr anchorCtr="0" anchor="t" bIns="0" lIns="0" spcFirstLastPara="1" rIns="0" wrap="square" tIns="13325">
            <a:spAutoFit/>
          </a:bodyPr>
          <a:lstStyle/>
          <a:p>
            <a:pPr indent="0" lvl="0" marL="1270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grpSp>
        <p:nvGrpSpPr>
          <p:cNvPr id="516" name="Google Shape;516;p44"/>
          <p:cNvGrpSpPr/>
          <p:nvPr/>
        </p:nvGrpSpPr>
        <p:grpSpPr>
          <a:xfrm>
            <a:off x="0" y="5350052"/>
            <a:ext cx="12192428" cy="1508125"/>
            <a:chOff x="0" y="5350052"/>
            <a:chExt cx="12192428" cy="1508125"/>
          </a:xfrm>
        </p:grpSpPr>
        <p:sp>
          <p:nvSpPr>
            <p:cNvPr id="517" name="Google Shape;517;p44"/>
            <p:cNvSpPr/>
            <p:nvPr/>
          </p:nvSpPr>
          <p:spPr>
            <a:xfrm>
              <a:off x="0" y="6611759"/>
              <a:ext cx="12192000" cy="246379"/>
            </a:xfrm>
            <a:custGeom>
              <a:rect b="b" l="l" r="r" t="t"/>
              <a:pathLst>
                <a:path extrusionOk="0" h="246379" w="12192000">
                  <a:moveTo>
                    <a:pt x="12192000" y="0"/>
                  </a:moveTo>
                  <a:lnTo>
                    <a:pt x="0" y="0"/>
                  </a:lnTo>
                  <a:lnTo>
                    <a:pt x="0" y="246240"/>
                  </a:lnTo>
                  <a:lnTo>
                    <a:pt x="12192000" y="246240"/>
                  </a:lnTo>
                  <a:lnTo>
                    <a:pt x="12192000" y="0"/>
                  </a:lnTo>
                  <a:close/>
                </a:path>
              </a:pathLst>
            </a:custGeom>
            <a:solidFill>
              <a:srgbClr val="10497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18" name="Google Shape;518;p44"/>
            <p:cNvSpPr/>
            <p:nvPr/>
          </p:nvSpPr>
          <p:spPr>
            <a:xfrm>
              <a:off x="9665568" y="5350052"/>
              <a:ext cx="2526665" cy="1508125"/>
            </a:xfrm>
            <a:custGeom>
              <a:rect b="b" l="l" r="r" t="t"/>
              <a:pathLst>
                <a:path extrusionOk="0" h="1508125" w="2526665">
                  <a:moveTo>
                    <a:pt x="2521645" y="0"/>
                  </a:moveTo>
                  <a:lnTo>
                    <a:pt x="2477169" y="5314"/>
                  </a:lnTo>
                  <a:lnTo>
                    <a:pt x="2432549" y="11353"/>
                  </a:lnTo>
                  <a:lnTo>
                    <a:pt x="2387797" y="18111"/>
                  </a:lnTo>
                  <a:lnTo>
                    <a:pt x="2342926" y="25586"/>
                  </a:lnTo>
                  <a:lnTo>
                    <a:pt x="2297949" y="33774"/>
                  </a:lnTo>
                  <a:lnTo>
                    <a:pt x="2252878" y="42671"/>
                  </a:lnTo>
                  <a:lnTo>
                    <a:pt x="2207726" y="52272"/>
                  </a:lnTo>
                  <a:lnTo>
                    <a:pt x="2162505" y="62574"/>
                  </a:lnTo>
                  <a:lnTo>
                    <a:pt x="2117229" y="73573"/>
                  </a:lnTo>
                  <a:lnTo>
                    <a:pt x="2071909" y="85266"/>
                  </a:lnTo>
                  <a:lnTo>
                    <a:pt x="2026559" y="97648"/>
                  </a:lnTo>
                  <a:lnTo>
                    <a:pt x="1981190" y="110715"/>
                  </a:lnTo>
                  <a:lnTo>
                    <a:pt x="1935816" y="124464"/>
                  </a:lnTo>
                  <a:lnTo>
                    <a:pt x="1890449" y="138891"/>
                  </a:lnTo>
                  <a:lnTo>
                    <a:pt x="1845102" y="153992"/>
                  </a:lnTo>
                  <a:lnTo>
                    <a:pt x="1799786" y="169764"/>
                  </a:lnTo>
                  <a:lnTo>
                    <a:pt x="1754516" y="186201"/>
                  </a:lnTo>
                  <a:lnTo>
                    <a:pt x="1709303" y="203301"/>
                  </a:lnTo>
                  <a:lnTo>
                    <a:pt x="1664159" y="221060"/>
                  </a:lnTo>
                  <a:lnTo>
                    <a:pt x="1619099" y="239473"/>
                  </a:lnTo>
                  <a:lnTo>
                    <a:pt x="1574133" y="258537"/>
                  </a:lnTo>
                  <a:lnTo>
                    <a:pt x="1529276" y="278248"/>
                  </a:lnTo>
                  <a:lnTo>
                    <a:pt x="1484538" y="298602"/>
                  </a:lnTo>
                  <a:lnTo>
                    <a:pt x="1439934" y="319596"/>
                  </a:lnTo>
                  <a:lnTo>
                    <a:pt x="1395475" y="341225"/>
                  </a:lnTo>
                  <a:lnTo>
                    <a:pt x="1351174" y="363485"/>
                  </a:lnTo>
                  <a:lnTo>
                    <a:pt x="1307044" y="386374"/>
                  </a:lnTo>
                  <a:lnTo>
                    <a:pt x="1263097" y="409886"/>
                  </a:lnTo>
                  <a:lnTo>
                    <a:pt x="1219346" y="434018"/>
                  </a:lnTo>
                  <a:lnTo>
                    <a:pt x="1175803" y="458767"/>
                  </a:lnTo>
                  <a:lnTo>
                    <a:pt x="1132482" y="484128"/>
                  </a:lnTo>
                  <a:lnTo>
                    <a:pt x="1089394" y="510097"/>
                  </a:lnTo>
                  <a:lnTo>
                    <a:pt x="1046552" y="536671"/>
                  </a:lnTo>
                  <a:lnTo>
                    <a:pt x="1003970" y="563846"/>
                  </a:lnTo>
                  <a:lnTo>
                    <a:pt x="961658" y="591618"/>
                  </a:lnTo>
                  <a:lnTo>
                    <a:pt x="919631" y="619982"/>
                  </a:lnTo>
                  <a:lnTo>
                    <a:pt x="877900" y="648936"/>
                  </a:lnTo>
                  <a:lnTo>
                    <a:pt x="836478" y="678476"/>
                  </a:lnTo>
                  <a:lnTo>
                    <a:pt x="795378" y="708596"/>
                  </a:lnTo>
                  <a:lnTo>
                    <a:pt x="754613" y="739295"/>
                  </a:lnTo>
                  <a:lnTo>
                    <a:pt x="714194" y="770567"/>
                  </a:lnTo>
                  <a:lnTo>
                    <a:pt x="674135" y="802409"/>
                  </a:lnTo>
                  <a:lnTo>
                    <a:pt x="634448" y="834818"/>
                  </a:lnTo>
                  <a:lnTo>
                    <a:pt x="595146" y="867788"/>
                  </a:lnTo>
                  <a:lnTo>
                    <a:pt x="556241" y="901317"/>
                  </a:lnTo>
                  <a:lnTo>
                    <a:pt x="517745" y="935400"/>
                  </a:lnTo>
                  <a:lnTo>
                    <a:pt x="479673" y="970035"/>
                  </a:lnTo>
                  <a:lnTo>
                    <a:pt x="442035" y="1005216"/>
                  </a:lnTo>
                  <a:lnTo>
                    <a:pt x="404845" y="1040939"/>
                  </a:lnTo>
                  <a:lnTo>
                    <a:pt x="368116" y="1077203"/>
                  </a:lnTo>
                  <a:lnTo>
                    <a:pt x="331859" y="1114001"/>
                  </a:lnTo>
                  <a:lnTo>
                    <a:pt x="296088" y="1151331"/>
                  </a:lnTo>
                  <a:lnTo>
                    <a:pt x="260814" y="1189188"/>
                  </a:lnTo>
                  <a:lnTo>
                    <a:pt x="226051" y="1227569"/>
                  </a:lnTo>
                  <a:lnTo>
                    <a:pt x="191812" y="1266470"/>
                  </a:lnTo>
                  <a:lnTo>
                    <a:pt x="158108" y="1305886"/>
                  </a:lnTo>
                  <a:lnTo>
                    <a:pt x="124953" y="1345815"/>
                  </a:lnTo>
                  <a:lnTo>
                    <a:pt x="92358" y="1386253"/>
                  </a:lnTo>
                  <a:lnTo>
                    <a:pt x="60337" y="1427194"/>
                  </a:lnTo>
                  <a:lnTo>
                    <a:pt x="28903" y="1468637"/>
                  </a:lnTo>
                  <a:lnTo>
                    <a:pt x="0" y="1507947"/>
                  </a:lnTo>
                  <a:lnTo>
                    <a:pt x="2526431" y="1507947"/>
                  </a:lnTo>
                  <a:lnTo>
                    <a:pt x="2526431" y="6545"/>
                  </a:lnTo>
                  <a:lnTo>
                    <a:pt x="2521645" y="0"/>
                  </a:lnTo>
                  <a:close/>
                </a:path>
              </a:pathLst>
            </a:custGeom>
            <a:solidFill>
              <a:srgbClr val="F7D10D"/>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19" name="Google Shape;519;p44"/>
            <p:cNvSpPr/>
            <p:nvPr/>
          </p:nvSpPr>
          <p:spPr>
            <a:xfrm>
              <a:off x="10015649" y="5384797"/>
              <a:ext cx="2176779" cy="1473200"/>
            </a:xfrm>
            <a:custGeom>
              <a:rect b="b" l="l" r="r" t="t"/>
              <a:pathLst>
                <a:path extrusionOk="0" h="1473200" w="2176779">
                  <a:moveTo>
                    <a:pt x="2176350" y="0"/>
                  </a:moveTo>
                  <a:lnTo>
                    <a:pt x="2107896" y="16784"/>
                  </a:lnTo>
                  <a:lnTo>
                    <a:pt x="2064471" y="28608"/>
                  </a:lnTo>
                  <a:lnTo>
                    <a:pt x="2020818" y="41332"/>
                  </a:lnTo>
                  <a:lnTo>
                    <a:pt x="1976955" y="54942"/>
                  </a:lnTo>
                  <a:lnTo>
                    <a:pt x="1932904" y="69421"/>
                  </a:lnTo>
                  <a:lnTo>
                    <a:pt x="1888685" y="84756"/>
                  </a:lnTo>
                  <a:lnTo>
                    <a:pt x="1844316" y="100930"/>
                  </a:lnTo>
                  <a:lnTo>
                    <a:pt x="1799819" y="117928"/>
                  </a:lnTo>
                  <a:lnTo>
                    <a:pt x="1755212" y="135736"/>
                  </a:lnTo>
                  <a:lnTo>
                    <a:pt x="1710517" y="154337"/>
                  </a:lnTo>
                  <a:lnTo>
                    <a:pt x="1665753" y="173718"/>
                  </a:lnTo>
                  <a:lnTo>
                    <a:pt x="1620940" y="193861"/>
                  </a:lnTo>
                  <a:lnTo>
                    <a:pt x="1576098" y="214753"/>
                  </a:lnTo>
                  <a:lnTo>
                    <a:pt x="1531246" y="236378"/>
                  </a:lnTo>
                  <a:lnTo>
                    <a:pt x="1486406" y="258721"/>
                  </a:lnTo>
                  <a:lnTo>
                    <a:pt x="1441596" y="281766"/>
                  </a:lnTo>
                  <a:lnTo>
                    <a:pt x="1396837" y="305499"/>
                  </a:lnTo>
                  <a:lnTo>
                    <a:pt x="1352149" y="329903"/>
                  </a:lnTo>
                  <a:lnTo>
                    <a:pt x="1307552" y="354964"/>
                  </a:lnTo>
                  <a:lnTo>
                    <a:pt x="1263066" y="380667"/>
                  </a:lnTo>
                  <a:lnTo>
                    <a:pt x="1218710" y="406996"/>
                  </a:lnTo>
                  <a:lnTo>
                    <a:pt x="1174504" y="433936"/>
                  </a:lnTo>
                  <a:lnTo>
                    <a:pt x="1130470" y="461472"/>
                  </a:lnTo>
                  <a:lnTo>
                    <a:pt x="1086626" y="489588"/>
                  </a:lnTo>
                  <a:lnTo>
                    <a:pt x="1042992" y="518270"/>
                  </a:lnTo>
                  <a:lnTo>
                    <a:pt x="999589" y="547502"/>
                  </a:lnTo>
                  <a:lnTo>
                    <a:pt x="956436" y="577269"/>
                  </a:lnTo>
                  <a:lnTo>
                    <a:pt x="913554" y="607555"/>
                  </a:lnTo>
                  <a:lnTo>
                    <a:pt x="870962" y="638346"/>
                  </a:lnTo>
                  <a:lnTo>
                    <a:pt x="828680" y="669626"/>
                  </a:lnTo>
                  <a:lnTo>
                    <a:pt x="786729" y="701379"/>
                  </a:lnTo>
                  <a:lnTo>
                    <a:pt x="745128" y="733592"/>
                  </a:lnTo>
                  <a:lnTo>
                    <a:pt x="703897" y="766248"/>
                  </a:lnTo>
                  <a:lnTo>
                    <a:pt x="663057" y="799332"/>
                  </a:lnTo>
                  <a:lnTo>
                    <a:pt x="622626" y="832829"/>
                  </a:lnTo>
                  <a:lnTo>
                    <a:pt x="582626" y="866723"/>
                  </a:lnTo>
                  <a:lnTo>
                    <a:pt x="543076" y="901001"/>
                  </a:lnTo>
                  <a:lnTo>
                    <a:pt x="503995" y="935645"/>
                  </a:lnTo>
                  <a:lnTo>
                    <a:pt x="465405" y="970641"/>
                  </a:lnTo>
                  <a:lnTo>
                    <a:pt x="427325" y="1005974"/>
                  </a:lnTo>
                  <a:lnTo>
                    <a:pt x="389775" y="1041629"/>
                  </a:lnTo>
                  <a:lnTo>
                    <a:pt x="352774" y="1077590"/>
                  </a:lnTo>
                  <a:lnTo>
                    <a:pt x="316344" y="1113842"/>
                  </a:lnTo>
                  <a:lnTo>
                    <a:pt x="280503" y="1150370"/>
                  </a:lnTo>
                  <a:lnTo>
                    <a:pt x="245272" y="1187158"/>
                  </a:lnTo>
                  <a:lnTo>
                    <a:pt x="210671" y="1224191"/>
                  </a:lnTo>
                  <a:lnTo>
                    <a:pt x="176719" y="1261455"/>
                  </a:lnTo>
                  <a:lnTo>
                    <a:pt x="143438" y="1298934"/>
                  </a:lnTo>
                  <a:lnTo>
                    <a:pt x="110845" y="1336612"/>
                  </a:lnTo>
                  <a:lnTo>
                    <a:pt x="78963" y="1374474"/>
                  </a:lnTo>
                  <a:lnTo>
                    <a:pt x="47810" y="1412506"/>
                  </a:lnTo>
                  <a:lnTo>
                    <a:pt x="17406" y="1450691"/>
                  </a:lnTo>
                  <a:lnTo>
                    <a:pt x="0" y="1473202"/>
                  </a:lnTo>
                  <a:lnTo>
                    <a:pt x="2176350" y="1473202"/>
                  </a:lnTo>
                  <a:lnTo>
                    <a:pt x="2176350"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520" name="Google Shape;520;p44"/>
            <p:cNvPicPr preferRelativeResize="0"/>
            <p:nvPr/>
          </p:nvPicPr>
          <p:blipFill rotWithShape="1">
            <a:blip r:embed="rId3">
              <a:alphaModFix/>
            </a:blip>
            <a:srcRect b="0" l="0" r="0" t="0"/>
            <a:stretch/>
          </p:blipFill>
          <p:spPr>
            <a:xfrm>
              <a:off x="10844110" y="6183236"/>
              <a:ext cx="1191755" cy="502906"/>
            </a:xfrm>
            <a:prstGeom prst="rect">
              <a:avLst/>
            </a:prstGeom>
            <a:noFill/>
            <a:ln>
              <a:noFill/>
            </a:ln>
          </p:spPr>
        </p:pic>
      </p:grpSp>
      <p:pic>
        <p:nvPicPr>
          <p:cNvPr id="521" name="Google Shape;521;p44"/>
          <p:cNvPicPr preferRelativeResize="0"/>
          <p:nvPr/>
        </p:nvPicPr>
        <p:blipFill rotWithShape="1">
          <a:blip r:embed="rId4">
            <a:alphaModFix/>
          </a:blip>
          <a:srcRect b="0" l="0" r="0" t="0"/>
          <a:stretch/>
        </p:blipFill>
        <p:spPr>
          <a:xfrm>
            <a:off x="490850" y="777887"/>
            <a:ext cx="9771351" cy="5436026"/>
          </a:xfrm>
          <a:prstGeom prst="rect">
            <a:avLst/>
          </a:prstGeom>
          <a:noFill/>
          <a:ln>
            <a:noFill/>
          </a:ln>
        </p:spPr>
      </p:pic>
      <p:sp>
        <p:nvSpPr>
          <p:cNvPr id="522" name="Google Shape;522;p44"/>
          <p:cNvSpPr txBox="1"/>
          <p:nvPr/>
        </p:nvSpPr>
        <p:spPr>
          <a:xfrm>
            <a:off x="573475" y="69875"/>
            <a:ext cx="11275200" cy="708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3400"/>
              <a:buFont typeface="Arial"/>
              <a:buNone/>
            </a:pPr>
            <a:r>
              <a:rPr b="1" i="0" lang="en-NA" sz="3400" u="none" cap="none" strike="noStrike">
                <a:solidFill>
                  <a:srgbClr val="10497E"/>
                </a:solidFill>
                <a:latin typeface="Century Gothic"/>
                <a:ea typeface="Century Gothic"/>
                <a:cs typeface="Century Gothic"/>
                <a:sym typeface="Century Gothic"/>
              </a:rPr>
              <a:t>Very few people work in the formal sector</a:t>
            </a:r>
            <a:endParaRPr b="0" i="0" sz="3400" u="none" cap="none" strike="noStrike">
              <a:solidFill>
                <a:srgbClr val="000000"/>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45"/>
          <p:cNvSpPr/>
          <p:nvPr/>
        </p:nvSpPr>
        <p:spPr>
          <a:xfrm>
            <a:off x="0" y="0"/>
            <a:ext cx="490855" cy="1250315"/>
          </a:xfrm>
          <a:custGeom>
            <a:rect b="b" l="l" r="r" t="t"/>
            <a:pathLst>
              <a:path extrusionOk="0" h="1250315" w="490855">
                <a:moveTo>
                  <a:pt x="490728" y="0"/>
                </a:moveTo>
                <a:lnTo>
                  <a:pt x="0" y="0"/>
                </a:lnTo>
                <a:lnTo>
                  <a:pt x="0" y="1249692"/>
                </a:lnTo>
                <a:lnTo>
                  <a:pt x="490728" y="1249692"/>
                </a:lnTo>
                <a:lnTo>
                  <a:pt x="490728" y="0"/>
                </a:lnTo>
                <a:close/>
              </a:path>
            </a:pathLst>
          </a:custGeom>
          <a:solidFill>
            <a:srgbClr val="10497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528" name="Google Shape;528;p45"/>
          <p:cNvGrpSpPr/>
          <p:nvPr/>
        </p:nvGrpSpPr>
        <p:grpSpPr>
          <a:xfrm>
            <a:off x="82625" y="5349877"/>
            <a:ext cx="12192428" cy="1508125"/>
            <a:chOff x="0" y="5350052"/>
            <a:chExt cx="12192428" cy="1508125"/>
          </a:xfrm>
        </p:grpSpPr>
        <p:sp>
          <p:nvSpPr>
            <p:cNvPr id="529" name="Google Shape;529;p45"/>
            <p:cNvSpPr/>
            <p:nvPr/>
          </p:nvSpPr>
          <p:spPr>
            <a:xfrm>
              <a:off x="0" y="6611759"/>
              <a:ext cx="12192000" cy="246379"/>
            </a:xfrm>
            <a:custGeom>
              <a:rect b="b" l="l" r="r" t="t"/>
              <a:pathLst>
                <a:path extrusionOk="0" h="246379" w="12192000">
                  <a:moveTo>
                    <a:pt x="12192000" y="0"/>
                  </a:moveTo>
                  <a:lnTo>
                    <a:pt x="0" y="0"/>
                  </a:lnTo>
                  <a:lnTo>
                    <a:pt x="0" y="246240"/>
                  </a:lnTo>
                  <a:lnTo>
                    <a:pt x="12192000" y="246240"/>
                  </a:lnTo>
                  <a:lnTo>
                    <a:pt x="12192000" y="0"/>
                  </a:lnTo>
                  <a:close/>
                </a:path>
              </a:pathLst>
            </a:custGeom>
            <a:solidFill>
              <a:srgbClr val="10497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30" name="Google Shape;530;p45"/>
            <p:cNvSpPr/>
            <p:nvPr/>
          </p:nvSpPr>
          <p:spPr>
            <a:xfrm>
              <a:off x="9665568" y="5350052"/>
              <a:ext cx="2526665" cy="1508125"/>
            </a:xfrm>
            <a:custGeom>
              <a:rect b="b" l="l" r="r" t="t"/>
              <a:pathLst>
                <a:path extrusionOk="0" h="1508125" w="2526665">
                  <a:moveTo>
                    <a:pt x="2521645" y="0"/>
                  </a:moveTo>
                  <a:lnTo>
                    <a:pt x="2477169" y="5314"/>
                  </a:lnTo>
                  <a:lnTo>
                    <a:pt x="2432549" y="11353"/>
                  </a:lnTo>
                  <a:lnTo>
                    <a:pt x="2387797" y="18111"/>
                  </a:lnTo>
                  <a:lnTo>
                    <a:pt x="2342926" y="25586"/>
                  </a:lnTo>
                  <a:lnTo>
                    <a:pt x="2297949" y="33774"/>
                  </a:lnTo>
                  <a:lnTo>
                    <a:pt x="2252878" y="42671"/>
                  </a:lnTo>
                  <a:lnTo>
                    <a:pt x="2207726" y="52272"/>
                  </a:lnTo>
                  <a:lnTo>
                    <a:pt x="2162505" y="62574"/>
                  </a:lnTo>
                  <a:lnTo>
                    <a:pt x="2117229" y="73573"/>
                  </a:lnTo>
                  <a:lnTo>
                    <a:pt x="2071909" y="85266"/>
                  </a:lnTo>
                  <a:lnTo>
                    <a:pt x="2026559" y="97648"/>
                  </a:lnTo>
                  <a:lnTo>
                    <a:pt x="1981190" y="110715"/>
                  </a:lnTo>
                  <a:lnTo>
                    <a:pt x="1935816" y="124464"/>
                  </a:lnTo>
                  <a:lnTo>
                    <a:pt x="1890449" y="138891"/>
                  </a:lnTo>
                  <a:lnTo>
                    <a:pt x="1845102" y="153992"/>
                  </a:lnTo>
                  <a:lnTo>
                    <a:pt x="1799786" y="169764"/>
                  </a:lnTo>
                  <a:lnTo>
                    <a:pt x="1754516" y="186201"/>
                  </a:lnTo>
                  <a:lnTo>
                    <a:pt x="1709303" y="203301"/>
                  </a:lnTo>
                  <a:lnTo>
                    <a:pt x="1664159" y="221060"/>
                  </a:lnTo>
                  <a:lnTo>
                    <a:pt x="1619099" y="239473"/>
                  </a:lnTo>
                  <a:lnTo>
                    <a:pt x="1574133" y="258537"/>
                  </a:lnTo>
                  <a:lnTo>
                    <a:pt x="1529276" y="278248"/>
                  </a:lnTo>
                  <a:lnTo>
                    <a:pt x="1484538" y="298602"/>
                  </a:lnTo>
                  <a:lnTo>
                    <a:pt x="1439934" y="319596"/>
                  </a:lnTo>
                  <a:lnTo>
                    <a:pt x="1395475" y="341225"/>
                  </a:lnTo>
                  <a:lnTo>
                    <a:pt x="1351174" y="363485"/>
                  </a:lnTo>
                  <a:lnTo>
                    <a:pt x="1307044" y="386374"/>
                  </a:lnTo>
                  <a:lnTo>
                    <a:pt x="1263097" y="409886"/>
                  </a:lnTo>
                  <a:lnTo>
                    <a:pt x="1219346" y="434018"/>
                  </a:lnTo>
                  <a:lnTo>
                    <a:pt x="1175803" y="458767"/>
                  </a:lnTo>
                  <a:lnTo>
                    <a:pt x="1132482" y="484128"/>
                  </a:lnTo>
                  <a:lnTo>
                    <a:pt x="1089394" y="510097"/>
                  </a:lnTo>
                  <a:lnTo>
                    <a:pt x="1046552" y="536671"/>
                  </a:lnTo>
                  <a:lnTo>
                    <a:pt x="1003970" y="563846"/>
                  </a:lnTo>
                  <a:lnTo>
                    <a:pt x="961658" y="591618"/>
                  </a:lnTo>
                  <a:lnTo>
                    <a:pt x="919631" y="619982"/>
                  </a:lnTo>
                  <a:lnTo>
                    <a:pt x="877900" y="648936"/>
                  </a:lnTo>
                  <a:lnTo>
                    <a:pt x="836478" y="678476"/>
                  </a:lnTo>
                  <a:lnTo>
                    <a:pt x="795378" y="708596"/>
                  </a:lnTo>
                  <a:lnTo>
                    <a:pt x="754613" y="739295"/>
                  </a:lnTo>
                  <a:lnTo>
                    <a:pt x="714194" y="770567"/>
                  </a:lnTo>
                  <a:lnTo>
                    <a:pt x="674135" y="802409"/>
                  </a:lnTo>
                  <a:lnTo>
                    <a:pt x="634448" y="834818"/>
                  </a:lnTo>
                  <a:lnTo>
                    <a:pt x="595146" y="867788"/>
                  </a:lnTo>
                  <a:lnTo>
                    <a:pt x="556241" y="901317"/>
                  </a:lnTo>
                  <a:lnTo>
                    <a:pt x="517745" y="935400"/>
                  </a:lnTo>
                  <a:lnTo>
                    <a:pt x="479673" y="970035"/>
                  </a:lnTo>
                  <a:lnTo>
                    <a:pt x="442035" y="1005216"/>
                  </a:lnTo>
                  <a:lnTo>
                    <a:pt x="404845" y="1040939"/>
                  </a:lnTo>
                  <a:lnTo>
                    <a:pt x="368116" y="1077203"/>
                  </a:lnTo>
                  <a:lnTo>
                    <a:pt x="331859" y="1114001"/>
                  </a:lnTo>
                  <a:lnTo>
                    <a:pt x="296088" y="1151331"/>
                  </a:lnTo>
                  <a:lnTo>
                    <a:pt x="260814" y="1189188"/>
                  </a:lnTo>
                  <a:lnTo>
                    <a:pt x="226051" y="1227569"/>
                  </a:lnTo>
                  <a:lnTo>
                    <a:pt x="191812" y="1266470"/>
                  </a:lnTo>
                  <a:lnTo>
                    <a:pt x="158108" y="1305886"/>
                  </a:lnTo>
                  <a:lnTo>
                    <a:pt x="124953" y="1345815"/>
                  </a:lnTo>
                  <a:lnTo>
                    <a:pt x="92358" y="1386253"/>
                  </a:lnTo>
                  <a:lnTo>
                    <a:pt x="60337" y="1427194"/>
                  </a:lnTo>
                  <a:lnTo>
                    <a:pt x="28903" y="1468637"/>
                  </a:lnTo>
                  <a:lnTo>
                    <a:pt x="0" y="1507947"/>
                  </a:lnTo>
                  <a:lnTo>
                    <a:pt x="2526431" y="1507947"/>
                  </a:lnTo>
                  <a:lnTo>
                    <a:pt x="2526431" y="6545"/>
                  </a:lnTo>
                  <a:lnTo>
                    <a:pt x="2521645" y="0"/>
                  </a:lnTo>
                  <a:close/>
                </a:path>
              </a:pathLst>
            </a:custGeom>
            <a:solidFill>
              <a:srgbClr val="F7D10D"/>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31" name="Google Shape;531;p45"/>
            <p:cNvSpPr/>
            <p:nvPr/>
          </p:nvSpPr>
          <p:spPr>
            <a:xfrm>
              <a:off x="10015649" y="5384797"/>
              <a:ext cx="2176779" cy="1473200"/>
            </a:xfrm>
            <a:custGeom>
              <a:rect b="b" l="l" r="r" t="t"/>
              <a:pathLst>
                <a:path extrusionOk="0" h="1473200" w="2176779">
                  <a:moveTo>
                    <a:pt x="2176350" y="0"/>
                  </a:moveTo>
                  <a:lnTo>
                    <a:pt x="2107896" y="16784"/>
                  </a:lnTo>
                  <a:lnTo>
                    <a:pt x="2064471" y="28608"/>
                  </a:lnTo>
                  <a:lnTo>
                    <a:pt x="2020818" y="41332"/>
                  </a:lnTo>
                  <a:lnTo>
                    <a:pt x="1976955" y="54942"/>
                  </a:lnTo>
                  <a:lnTo>
                    <a:pt x="1932904" y="69421"/>
                  </a:lnTo>
                  <a:lnTo>
                    <a:pt x="1888685" y="84756"/>
                  </a:lnTo>
                  <a:lnTo>
                    <a:pt x="1844316" y="100930"/>
                  </a:lnTo>
                  <a:lnTo>
                    <a:pt x="1799819" y="117928"/>
                  </a:lnTo>
                  <a:lnTo>
                    <a:pt x="1755212" y="135736"/>
                  </a:lnTo>
                  <a:lnTo>
                    <a:pt x="1710517" y="154337"/>
                  </a:lnTo>
                  <a:lnTo>
                    <a:pt x="1665753" y="173718"/>
                  </a:lnTo>
                  <a:lnTo>
                    <a:pt x="1620940" y="193861"/>
                  </a:lnTo>
                  <a:lnTo>
                    <a:pt x="1576098" y="214753"/>
                  </a:lnTo>
                  <a:lnTo>
                    <a:pt x="1531246" y="236378"/>
                  </a:lnTo>
                  <a:lnTo>
                    <a:pt x="1486406" y="258721"/>
                  </a:lnTo>
                  <a:lnTo>
                    <a:pt x="1441596" y="281766"/>
                  </a:lnTo>
                  <a:lnTo>
                    <a:pt x="1396837" y="305499"/>
                  </a:lnTo>
                  <a:lnTo>
                    <a:pt x="1352149" y="329903"/>
                  </a:lnTo>
                  <a:lnTo>
                    <a:pt x="1307552" y="354964"/>
                  </a:lnTo>
                  <a:lnTo>
                    <a:pt x="1263066" y="380667"/>
                  </a:lnTo>
                  <a:lnTo>
                    <a:pt x="1218710" y="406996"/>
                  </a:lnTo>
                  <a:lnTo>
                    <a:pt x="1174504" y="433936"/>
                  </a:lnTo>
                  <a:lnTo>
                    <a:pt x="1130470" y="461472"/>
                  </a:lnTo>
                  <a:lnTo>
                    <a:pt x="1086626" y="489588"/>
                  </a:lnTo>
                  <a:lnTo>
                    <a:pt x="1042992" y="518270"/>
                  </a:lnTo>
                  <a:lnTo>
                    <a:pt x="999589" y="547502"/>
                  </a:lnTo>
                  <a:lnTo>
                    <a:pt x="956436" y="577269"/>
                  </a:lnTo>
                  <a:lnTo>
                    <a:pt x="913554" y="607555"/>
                  </a:lnTo>
                  <a:lnTo>
                    <a:pt x="870962" y="638346"/>
                  </a:lnTo>
                  <a:lnTo>
                    <a:pt x="828680" y="669626"/>
                  </a:lnTo>
                  <a:lnTo>
                    <a:pt x="786729" y="701379"/>
                  </a:lnTo>
                  <a:lnTo>
                    <a:pt x="745128" y="733592"/>
                  </a:lnTo>
                  <a:lnTo>
                    <a:pt x="703897" y="766248"/>
                  </a:lnTo>
                  <a:lnTo>
                    <a:pt x="663057" y="799332"/>
                  </a:lnTo>
                  <a:lnTo>
                    <a:pt x="622626" y="832829"/>
                  </a:lnTo>
                  <a:lnTo>
                    <a:pt x="582626" y="866723"/>
                  </a:lnTo>
                  <a:lnTo>
                    <a:pt x="543076" y="901001"/>
                  </a:lnTo>
                  <a:lnTo>
                    <a:pt x="503995" y="935645"/>
                  </a:lnTo>
                  <a:lnTo>
                    <a:pt x="465405" y="970641"/>
                  </a:lnTo>
                  <a:lnTo>
                    <a:pt x="427325" y="1005974"/>
                  </a:lnTo>
                  <a:lnTo>
                    <a:pt x="389775" y="1041629"/>
                  </a:lnTo>
                  <a:lnTo>
                    <a:pt x="352774" y="1077590"/>
                  </a:lnTo>
                  <a:lnTo>
                    <a:pt x="316344" y="1113842"/>
                  </a:lnTo>
                  <a:lnTo>
                    <a:pt x="280503" y="1150370"/>
                  </a:lnTo>
                  <a:lnTo>
                    <a:pt x="245272" y="1187158"/>
                  </a:lnTo>
                  <a:lnTo>
                    <a:pt x="210671" y="1224191"/>
                  </a:lnTo>
                  <a:lnTo>
                    <a:pt x="176719" y="1261455"/>
                  </a:lnTo>
                  <a:lnTo>
                    <a:pt x="143438" y="1298934"/>
                  </a:lnTo>
                  <a:lnTo>
                    <a:pt x="110845" y="1336612"/>
                  </a:lnTo>
                  <a:lnTo>
                    <a:pt x="78963" y="1374474"/>
                  </a:lnTo>
                  <a:lnTo>
                    <a:pt x="47810" y="1412506"/>
                  </a:lnTo>
                  <a:lnTo>
                    <a:pt x="17406" y="1450691"/>
                  </a:lnTo>
                  <a:lnTo>
                    <a:pt x="0" y="1473202"/>
                  </a:lnTo>
                  <a:lnTo>
                    <a:pt x="2176350" y="1473202"/>
                  </a:lnTo>
                  <a:lnTo>
                    <a:pt x="2176350"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532" name="Google Shape;532;p45"/>
            <p:cNvPicPr preferRelativeResize="0"/>
            <p:nvPr/>
          </p:nvPicPr>
          <p:blipFill rotWithShape="1">
            <a:blip r:embed="rId3">
              <a:alphaModFix/>
            </a:blip>
            <a:srcRect b="0" l="0" r="0" t="0"/>
            <a:stretch/>
          </p:blipFill>
          <p:spPr>
            <a:xfrm>
              <a:off x="10844110" y="6183236"/>
              <a:ext cx="1191755" cy="502906"/>
            </a:xfrm>
            <a:prstGeom prst="rect">
              <a:avLst/>
            </a:prstGeom>
            <a:noFill/>
            <a:ln>
              <a:noFill/>
            </a:ln>
          </p:spPr>
        </p:pic>
      </p:grpSp>
      <p:pic>
        <p:nvPicPr>
          <p:cNvPr id="533" name="Google Shape;533;p45"/>
          <p:cNvPicPr preferRelativeResize="0"/>
          <p:nvPr/>
        </p:nvPicPr>
        <p:blipFill rotWithShape="1">
          <a:blip r:embed="rId4">
            <a:alphaModFix/>
          </a:blip>
          <a:srcRect b="0" l="7151" r="8417" t="37903"/>
          <a:stretch/>
        </p:blipFill>
        <p:spPr>
          <a:xfrm>
            <a:off x="82625" y="1250325"/>
            <a:ext cx="10311802" cy="4774899"/>
          </a:xfrm>
          <a:prstGeom prst="rect">
            <a:avLst/>
          </a:prstGeom>
          <a:noFill/>
          <a:ln>
            <a:noFill/>
          </a:ln>
        </p:spPr>
      </p:pic>
      <p:sp>
        <p:nvSpPr>
          <p:cNvPr id="534" name="Google Shape;534;p45"/>
          <p:cNvSpPr txBox="1"/>
          <p:nvPr/>
        </p:nvSpPr>
        <p:spPr>
          <a:xfrm>
            <a:off x="634538" y="181775"/>
            <a:ext cx="11088600" cy="708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3400"/>
              <a:buFont typeface="Arial"/>
              <a:buNone/>
            </a:pPr>
            <a:r>
              <a:rPr b="1" i="0" lang="en-NA" sz="3400" u="none" cap="none" strike="noStrike">
                <a:solidFill>
                  <a:srgbClr val="10497E"/>
                </a:solidFill>
                <a:latin typeface="Century Gothic"/>
                <a:ea typeface="Century Gothic"/>
                <a:cs typeface="Century Gothic"/>
                <a:sym typeface="Century Gothic"/>
              </a:rPr>
              <a:t>Very few people work in formal firms</a:t>
            </a:r>
            <a:endParaRPr b="0" i="0" sz="3400" u="none" cap="none" strike="noStrike">
              <a:solidFill>
                <a:srgbClr val="000000"/>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538" name="Shape 538"/>
        <p:cNvGrpSpPr/>
        <p:nvPr/>
      </p:nvGrpSpPr>
      <p:grpSpPr>
        <a:xfrm>
          <a:off x="0" y="0"/>
          <a:ext cx="0" cy="0"/>
          <a:chOff x="0" y="0"/>
          <a:chExt cx="0" cy="0"/>
        </a:xfrm>
      </p:grpSpPr>
      <p:sp>
        <p:nvSpPr>
          <p:cNvPr id="539" name="Google Shape;539;p46"/>
          <p:cNvSpPr/>
          <p:nvPr/>
        </p:nvSpPr>
        <p:spPr>
          <a:xfrm>
            <a:off x="0" y="0"/>
            <a:ext cx="490855" cy="1250315"/>
          </a:xfrm>
          <a:custGeom>
            <a:rect b="b" l="l" r="r" t="t"/>
            <a:pathLst>
              <a:path extrusionOk="0" h="1250315" w="490855">
                <a:moveTo>
                  <a:pt x="490728" y="0"/>
                </a:moveTo>
                <a:lnTo>
                  <a:pt x="0" y="0"/>
                </a:lnTo>
                <a:lnTo>
                  <a:pt x="0" y="1249692"/>
                </a:lnTo>
                <a:lnTo>
                  <a:pt x="490728" y="1249692"/>
                </a:lnTo>
                <a:lnTo>
                  <a:pt x="490728" y="0"/>
                </a:lnTo>
                <a:close/>
              </a:path>
            </a:pathLst>
          </a:custGeom>
          <a:solidFill>
            <a:srgbClr val="10497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540" name="Google Shape;540;p46"/>
          <p:cNvGrpSpPr/>
          <p:nvPr/>
        </p:nvGrpSpPr>
        <p:grpSpPr>
          <a:xfrm>
            <a:off x="0" y="5350052"/>
            <a:ext cx="12192428" cy="1508125"/>
            <a:chOff x="0" y="5350052"/>
            <a:chExt cx="12192428" cy="1508125"/>
          </a:xfrm>
        </p:grpSpPr>
        <p:sp>
          <p:nvSpPr>
            <p:cNvPr id="541" name="Google Shape;541;p46"/>
            <p:cNvSpPr/>
            <p:nvPr/>
          </p:nvSpPr>
          <p:spPr>
            <a:xfrm>
              <a:off x="0" y="6611759"/>
              <a:ext cx="12192000" cy="246379"/>
            </a:xfrm>
            <a:custGeom>
              <a:rect b="b" l="l" r="r" t="t"/>
              <a:pathLst>
                <a:path extrusionOk="0" h="246379" w="12192000">
                  <a:moveTo>
                    <a:pt x="12192000" y="0"/>
                  </a:moveTo>
                  <a:lnTo>
                    <a:pt x="0" y="0"/>
                  </a:lnTo>
                  <a:lnTo>
                    <a:pt x="0" y="246240"/>
                  </a:lnTo>
                  <a:lnTo>
                    <a:pt x="12192000" y="246240"/>
                  </a:lnTo>
                  <a:lnTo>
                    <a:pt x="12192000" y="0"/>
                  </a:lnTo>
                  <a:close/>
                </a:path>
              </a:pathLst>
            </a:custGeom>
            <a:solidFill>
              <a:srgbClr val="10497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42" name="Google Shape;542;p46"/>
            <p:cNvSpPr/>
            <p:nvPr/>
          </p:nvSpPr>
          <p:spPr>
            <a:xfrm>
              <a:off x="9665568" y="5350052"/>
              <a:ext cx="2526665" cy="1508125"/>
            </a:xfrm>
            <a:custGeom>
              <a:rect b="b" l="l" r="r" t="t"/>
              <a:pathLst>
                <a:path extrusionOk="0" h="1508125" w="2526665">
                  <a:moveTo>
                    <a:pt x="2521645" y="0"/>
                  </a:moveTo>
                  <a:lnTo>
                    <a:pt x="2477169" y="5314"/>
                  </a:lnTo>
                  <a:lnTo>
                    <a:pt x="2432549" y="11353"/>
                  </a:lnTo>
                  <a:lnTo>
                    <a:pt x="2387797" y="18111"/>
                  </a:lnTo>
                  <a:lnTo>
                    <a:pt x="2342926" y="25586"/>
                  </a:lnTo>
                  <a:lnTo>
                    <a:pt x="2297949" y="33774"/>
                  </a:lnTo>
                  <a:lnTo>
                    <a:pt x="2252878" y="42671"/>
                  </a:lnTo>
                  <a:lnTo>
                    <a:pt x="2207726" y="52272"/>
                  </a:lnTo>
                  <a:lnTo>
                    <a:pt x="2162505" y="62574"/>
                  </a:lnTo>
                  <a:lnTo>
                    <a:pt x="2117229" y="73573"/>
                  </a:lnTo>
                  <a:lnTo>
                    <a:pt x="2071909" y="85266"/>
                  </a:lnTo>
                  <a:lnTo>
                    <a:pt x="2026559" y="97648"/>
                  </a:lnTo>
                  <a:lnTo>
                    <a:pt x="1981190" y="110715"/>
                  </a:lnTo>
                  <a:lnTo>
                    <a:pt x="1935816" y="124464"/>
                  </a:lnTo>
                  <a:lnTo>
                    <a:pt x="1890449" y="138891"/>
                  </a:lnTo>
                  <a:lnTo>
                    <a:pt x="1845102" y="153992"/>
                  </a:lnTo>
                  <a:lnTo>
                    <a:pt x="1799786" y="169764"/>
                  </a:lnTo>
                  <a:lnTo>
                    <a:pt x="1754516" y="186201"/>
                  </a:lnTo>
                  <a:lnTo>
                    <a:pt x="1709303" y="203301"/>
                  </a:lnTo>
                  <a:lnTo>
                    <a:pt x="1664159" y="221060"/>
                  </a:lnTo>
                  <a:lnTo>
                    <a:pt x="1619099" y="239473"/>
                  </a:lnTo>
                  <a:lnTo>
                    <a:pt x="1574133" y="258537"/>
                  </a:lnTo>
                  <a:lnTo>
                    <a:pt x="1529276" y="278248"/>
                  </a:lnTo>
                  <a:lnTo>
                    <a:pt x="1484538" y="298602"/>
                  </a:lnTo>
                  <a:lnTo>
                    <a:pt x="1439934" y="319596"/>
                  </a:lnTo>
                  <a:lnTo>
                    <a:pt x="1395475" y="341225"/>
                  </a:lnTo>
                  <a:lnTo>
                    <a:pt x="1351174" y="363485"/>
                  </a:lnTo>
                  <a:lnTo>
                    <a:pt x="1307044" y="386374"/>
                  </a:lnTo>
                  <a:lnTo>
                    <a:pt x="1263097" y="409886"/>
                  </a:lnTo>
                  <a:lnTo>
                    <a:pt x="1219346" y="434018"/>
                  </a:lnTo>
                  <a:lnTo>
                    <a:pt x="1175803" y="458767"/>
                  </a:lnTo>
                  <a:lnTo>
                    <a:pt x="1132482" y="484128"/>
                  </a:lnTo>
                  <a:lnTo>
                    <a:pt x="1089394" y="510097"/>
                  </a:lnTo>
                  <a:lnTo>
                    <a:pt x="1046552" y="536671"/>
                  </a:lnTo>
                  <a:lnTo>
                    <a:pt x="1003970" y="563846"/>
                  </a:lnTo>
                  <a:lnTo>
                    <a:pt x="961658" y="591618"/>
                  </a:lnTo>
                  <a:lnTo>
                    <a:pt x="919631" y="619982"/>
                  </a:lnTo>
                  <a:lnTo>
                    <a:pt x="877900" y="648936"/>
                  </a:lnTo>
                  <a:lnTo>
                    <a:pt x="836478" y="678476"/>
                  </a:lnTo>
                  <a:lnTo>
                    <a:pt x="795378" y="708596"/>
                  </a:lnTo>
                  <a:lnTo>
                    <a:pt x="754613" y="739295"/>
                  </a:lnTo>
                  <a:lnTo>
                    <a:pt x="714194" y="770567"/>
                  </a:lnTo>
                  <a:lnTo>
                    <a:pt x="674135" y="802409"/>
                  </a:lnTo>
                  <a:lnTo>
                    <a:pt x="634448" y="834818"/>
                  </a:lnTo>
                  <a:lnTo>
                    <a:pt x="595146" y="867788"/>
                  </a:lnTo>
                  <a:lnTo>
                    <a:pt x="556241" y="901317"/>
                  </a:lnTo>
                  <a:lnTo>
                    <a:pt x="517745" y="935400"/>
                  </a:lnTo>
                  <a:lnTo>
                    <a:pt x="479673" y="970035"/>
                  </a:lnTo>
                  <a:lnTo>
                    <a:pt x="442035" y="1005216"/>
                  </a:lnTo>
                  <a:lnTo>
                    <a:pt x="404845" y="1040939"/>
                  </a:lnTo>
                  <a:lnTo>
                    <a:pt x="368116" y="1077203"/>
                  </a:lnTo>
                  <a:lnTo>
                    <a:pt x="331859" y="1114001"/>
                  </a:lnTo>
                  <a:lnTo>
                    <a:pt x="296088" y="1151331"/>
                  </a:lnTo>
                  <a:lnTo>
                    <a:pt x="260814" y="1189188"/>
                  </a:lnTo>
                  <a:lnTo>
                    <a:pt x="226051" y="1227569"/>
                  </a:lnTo>
                  <a:lnTo>
                    <a:pt x="191812" y="1266470"/>
                  </a:lnTo>
                  <a:lnTo>
                    <a:pt x="158108" y="1305886"/>
                  </a:lnTo>
                  <a:lnTo>
                    <a:pt x="124953" y="1345815"/>
                  </a:lnTo>
                  <a:lnTo>
                    <a:pt x="92358" y="1386253"/>
                  </a:lnTo>
                  <a:lnTo>
                    <a:pt x="60337" y="1427194"/>
                  </a:lnTo>
                  <a:lnTo>
                    <a:pt x="28903" y="1468637"/>
                  </a:lnTo>
                  <a:lnTo>
                    <a:pt x="0" y="1507947"/>
                  </a:lnTo>
                  <a:lnTo>
                    <a:pt x="2526431" y="1507947"/>
                  </a:lnTo>
                  <a:lnTo>
                    <a:pt x="2526431" y="6545"/>
                  </a:lnTo>
                  <a:lnTo>
                    <a:pt x="2521645" y="0"/>
                  </a:lnTo>
                  <a:close/>
                </a:path>
              </a:pathLst>
            </a:custGeom>
            <a:solidFill>
              <a:srgbClr val="F7D10D"/>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43" name="Google Shape;543;p46"/>
            <p:cNvSpPr/>
            <p:nvPr/>
          </p:nvSpPr>
          <p:spPr>
            <a:xfrm>
              <a:off x="10015649" y="5384797"/>
              <a:ext cx="2176779" cy="1473200"/>
            </a:xfrm>
            <a:custGeom>
              <a:rect b="b" l="l" r="r" t="t"/>
              <a:pathLst>
                <a:path extrusionOk="0" h="1473200" w="2176779">
                  <a:moveTo>
                    <a:pt x="2176350" y="0"/>
                  </a:moveTo>
                  <a:lnTo>
                    <a:pt x="2107896" y="16784"/>
                  </a:lnTo>
                  <a:lnTo>
                    <a:pt x="2064471" y="28608"/>
                  </a:lnTo>
                  <a:lnTo>
                    <a:pt x="2020818" y="41332"/>
                  </a:lnTo>
                  <a:lnTo>
                    <a:pt x="1976955" y="54942"/>
                  </a:lnTo>
                  <a:lnTo>
                    <a:pt x="1932904" y="69421"/>
                  </a:lnTo>
                  <a:lnTo>
                    <a:pt x="1888685" y="84756"/>
                  </a:lnTo>
                  <a:lnTo>
                    <a:pt x="1844316" y="100930"/>
                  </a:lnTo>
                  <a:lnTo>
                    <a:pt x="1799819" y="117928"/>
                  </a:lnTo>
                  <a:lnTo>
                    <a:pt x="1755212" y="135736"/>
                  </a:lnTo>
                  <a:lnTo>
                    <a:pt x="1710517" y="154337"/>
                  </a:lnTo>
                  <a:lnTo>
                    <a:pt x="1665753" y="173718"/>
                  </a:lnTo>
                  <a:lnTo>
                    <a:pt x="1620940" y="193861"/>
                  </a:lnTo>
                  <a:lnTo>
                    <a:pt x="1576098" y="214753"/>
                  </a:lnTo>
                  <a:lnTo>
                    <a:pt x="1531246" y="236378"/>
                  </a:lnTo>
                  <a:lnTo>
                    <a:pt x="1486406" y="258721"/>
                  </a:lnTo>
                  <a:lnTo>
                    <a:pt x="1441596" y="281766"/>
                  </a:lnTo>
                  <a:lnTo>
                    <a:pt x="1396837" y="305499"/>
                  </a:lnTo>
                  <a:lnTo>
                    <a:pt x="1352149" y="329903"/>
                  </a:lnTo>
                  <a:lnTo>
                    <a:pt x="1307552" y="354964"/>
                  </a:lnTo>
                  <a:lnTo>
                    <a:pt x="1263066" y="380667"/>
                  </a:lnTo>
                  <a:lnTo>
                    <a:pt x="1218710" y="406996"/>
                  </a:lnTo>
                  <a:lnTo>
                    <a:pt x="1174504" y="433936"/>
                  </a:lnTo>
                  <a:lnTo>
                    <a:pt x="1130470" y="461472"/>
                  </a:lnTo>
                  <a:lnTo>
                    <a:pt x="1086626" y="489588"/>
                  </a:lnTo>
                  <a:lnTo>
                    <a:pt x="1042992" y="518270"/>
                  </a:lnTo>
                  <a:lnTo>
                    <a:pt x="999589" y="547502"/>
                  </a:lnTo>
                  <a:lnTo>
                    <a:pt x="956436" y="577269"/>
                  </a:lnTo>
                  <a:lnTo>
                    <a:pt x="913554" y="607555"/>
                  </a:lnTo>
                  <a:lnTo>
                    <a:pt x="870962" y="638346"/>
                  </a:lnTo>
                  <a:lnTo>
                    <a:pt x="828680" y="669626"/>
                  </a:lnTo>
                  <a:lnTo>
                    <a:pt x="786729" y="701379"/>
                  </a:lnTo>
                  <a:lnTo>
                    <a:pt x="745128" y="733592"/>
                  </a:lnTo>
                  <a:lnTo>
                    <a:pt x="703897" y="766248"/>
                  </a:lnTo>
                  <a:lnTo>
                    <a:pt x="663057" y="799332"/>
                  </a:lnTo>
                  <a:lnTo>
                    <a:pt x="622626" y="832829"/>
                  </a:lnTo>
                  <a:lnTo>
                    <a:pt x="582626" y="866723"/>
                  </a:lnTo>
                  <a:lnTo>
                    <a:pt x="543076" y="901001"/>
                  </a:lnTo>
                  <a:lnTo>
                    <a:pt x="503995" y="935645"/>
                  </a:lnTo>
                  <a:lnTo>
                    <a:pt x="465405" y="970641"/>
                  </a:lnTo>
                  <a:lnTo>
                    <a:pt x="427325" y="1005974"/>
                  </a:lnTo>
                  <a:lnTo>
                    <a:pt x="389775" y="1041629"/>
                  </a:lnTo>
                  <a:lnTo>
                    <a:pt x="352774" y="1077590"/>
                  </a:lnTo>
                  <a:lnTo>
                    <a:pt x="316344" y="1113842"/>
                  </a:lnTo>
                  <a:lnTo>
                    <a:pt x="280503" y="1150370"/>
                  </a:lnTo>
                  <a:lnTo>
                    <a:pt x="245272" y="1187158"/>
                  </a:lnTo>
                  <a:lnTo>
                    <a:pt x="210671" y="1224191"/>
                  </a:lnTo>
                  <a:lnTo>
                    <a:pt x="176719" y="1261455"/>
                  </a:lnTo>
                  <a:lnTo>
                    <a:pt x="143438" y="1298934"/>
                  </a:lnTo>
                  <a:lnTo>
                    <a:pt x="110845" y="1336612"/>
                  </a:lnTo>
                  <a:lnTo>
                    <a:pt x="78963" y="1374474"/>
                  </a:lnTo>
                  <a:lnTo>
                    <a:pt x="47810" y="1412506"/>
                  </a:lnTo>
                  <a:lnTo>
                    <a:pt x="17406" y="1450691"/>
                  </a:lnTo>
                  <a:lnTo>
                    <a:pt x="0" y="1473202"/>
                  </a:lnTo>
                  <a:lnTo>
                    <a:pt x="2176350" y="1473202"/>
                  </a:lnTo>
                  <a:lnTo>
                    <a:pt x="2176350"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544" name="Google Shape;544;p46"/>
            <p:cNvPicPr preferRelativeResize="0"/>
            <p:nvPr/>
          </p:nvPicPr>
          <p:blipFill rotWithShape="1">
            <a:blip r:embed="rId3">
              <a:alphaModFix/>
            </a:blip>
            <a:srcRect b="0" l="0" r="0" t="0"/>
            <a:stretch/>
          </p:blipFill>
          <p:spPr>
            <a:xfrm>
              <a:off x="10844110" y="6183236"/>
              <a:ext cx="1191755" cy="502906"/>
            </a:xfrm>
            <a:prstGeom prst="rect">
              <a:avLst/>
            </a:prstGeom>
            <a:noFill/>
            <a:ln>
              <a:noFill/>
            </a:ln>
          </p:spPr>
        </p:pic>
      </p:grpSp>
      <p:sp>
        <p:nvSpPr>
          <p:cNvPr id="545" name="Google Shape;545;p46"/>
          <p:cNvSpPr txBox="1"/>
          <p:nvPr>
            <p:ph type="title"/>
          </p:nvPr>
        </p:nvSpPr>
        <p:spPr>
          <a:xfrm>
            <a:off x="3166955" y="2574023"/>
            <a:ext cx="5858100" cy="585000"/>
          </a:xfrm>
          <a:prstGeom prst="rect">
            <a:avLst/>
          </a:prstGeom>
          <a:noFill/>
          <a:ln>
            <a:noFill/>
          </a:ln>
        </p:spPr>
        <p:txBody>
          <a:bodyPr anchorCtr="0" anchor="t" bIns="0" lIns="0" spcFirstLastPara="1" rIns="0" wrap="square" tIns="0">
            <a:spAutoFit/>
          </a:bodyPr>
          <a:lstStyle/>
          <a:p>
            <a:pPr indent="457200" lvl="0" marL="457200" rtl="0" algn="ctr">
              <a:lnSpc>
                <a:spcPct val="100000"/>
              </a:lnSpc>
              <a:spcBef>
                <a:spcPts val="0"/>
              </a:spcBef>
              <a:spcAft>
                <a:spcPts val="0"/>
              </a:spcAft>
              <a:buSzPts val="1400"/>
              <a:buNone/>
            </a:pPr>
            <a:r>
              <a:rPr lang="en-NA">
                <a:solidFill>
                  <a:schemeClr val="lt1"/>
                </a:solidFill>
              </a:rPr>
              <a:t>THE ROLE OF NIPDB</a:t>
            </a:r>
            <a:endParaRPr>
              <a:solidFill>
                <a:schemeClr val="lt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grpSp>
        <p:nvGrpSpPr>
          <p:cNvPr id="551" name="Google Shape;551;p47"/>
          <p:cNvGrpSpPr/>
          <p:nvPr/>
        </p:nvGrpSpPr>
        <p:grpSpPr>
          <a:xfrm>
            <a:off x="1" y="5378621"/>
            <a:ext cx="12192425" cy="1508576"/>
            <a:chOff x="0" y="5350046"/>
            <a:chExt cx="12192425" cy="1508576"/>
          </a:xfrm>
        </p:grpSpPr>
        <p:sp>
          <p:nvSpPr>
            <p:cNvPr id="552" name="Google Shape;552;p47"/>
            <p:cNvSpPr/>
            <p:nvPr/>
          </p:nvSpPr>
          <p:spPr>
            <a:xfrm>
              <a:off x="0" y="6611759"/>
              <a:ext cx="12192000" cy="246379"/>
            </a:xfrm>
            <a:custGeom>
              <a:rect b="b" l="l" r="r" t="t"/>
              <a:pathLst>
                <a:path extrusionOk="0" h="246379" w="12192000">
                  <a:moveTo>
                    <a:pt x="12192000" y="0"/>
                  </a:moveTo>
                  <a:lnTo>
                    <a:pt x="0" y="0"/>
                  </a:lnTo>
                  <a:lnTo>
                    <a:pt x="0" y="246240"/>
                  </a:lnTo>
                  <a:lnTo>
                    <a:pt x="12192000" y="246240"/>
                  </a:lnTo>
                  <a:lnTo>
                    <a:pt x="12192000" y="0"/>
                  </a:lnTo>
                  <a:close/>
                </a:path>
              </a:pathLst>
            </a:custGeom>
            <a:solidFill>
              <a:srgbClr val="10497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Calibri"/>
                <a:ea typeface="Calibri"/>
                <a:cs typeface="Calibri"/>
                <a:sym typeface="Calibri"/>
              </a:endParaRPr>
            </a:p>
          </p:txBody>
        </p:sp>
        <p:sp>
          <p:nvSpPr>
            <p:cNvPr id="553" name="Google Shape;553;p47"/>
            <p:cNvSpPr/>
            <p:nvPr/>
          </p:nvSpPr>
          <p:spPr>
            <a:xfrm>
              <a:off x="9665573" y="5350046"/>
              <a:ext cx="2526665" cy="1508125"/>
            </a:xfrm>
            <a:custGeom>
              <a:rect b="b" l="l" r="r" t="t"/>
              <a:pathLst>
                <a:path extrusionOk="0" h="1508125" w="2526665">
                  <a:moveTo>
                    <a:pt x="2521653" y="0"/>
                  </a:moveTo>
                  <a:lnTo>
                    <a:pt x="2477176" y="5314"/>
                  </a:lnTo>
                  <a:lnTo>
                    <a:pt x="2432555" y="11353"/>
                  </a:lnTo>
                  <a:lnTo>
                    <a:pt x="2387803" y="18111"/>
                  </a:lnTo>
                  <a:lnTo>
                    <a:pt x="2342931" y="25587"/>
                  </a:lnTo>
                  <a:lnTo>
                    <a:pt x="2297954" y="33774"/>
                  </a:lnTo>
                  <a:lnTo>
                    <a:pt x="2252883" y="42671"/>
                  </a:lnTo>
                  <a:lnTo>
                    <a:pt x="2207730" y="52272"/>
                  </a:lnTo>
                  <a:lnTo>
                    <a:pt x="2162510" y="62574"/>
                  </a:lnTo>
                  <a:lnTo>
                    <a:pt x="2117233" y="73574"/>
                  </a:lnTo>
                  <a:lnTo>
                    <a:pt x="2071913" y="85267"/>
                  </a:lnTo>
                  <a:lnTo>
                    <a:pt x="2026562" y="97649"/>
                  </a:lnTo>
                  <a:lnTo>
                    <a:pt x="1981193" y="110716"/>
                  </a:lnTo>
                  <a:lnTo>
                    <a:pt x="1935819" y="124466"/>
                  </a:lnTo>
                  <a:lnTo>
                    <a:pt x="1890452" y="138893"/>
                  </a:lnTo>
                  <a:lnTo>
                    <a:pt x="1845104" y="153994"/>
                  </a:lnTo>
                  <a:lnTo>
                    <a:pt x="1799789" y="169766"/>
                  </a:lnTo>
                  <a:lnTo>
                    <a:pt x="1754518" y="186204"/>
                  </a:lnTo>
                  <a:lnTo>
                    <a:pt x="1709305" y="203304"/>
                  </a:lnTo>
                  <a:lnTo>
                    <a:pt x="1664161" y="221062"/>
                  </a:lnTo>
                  <a:lnTo>
                    <a:pt x="1619101" y="239476"/>
                  </a:lnTo>
                  <a:lnTo>
                    <a:pt x="1574135" y="258540"/>
                  </a:lnTo>
                  <a:lnTo>
                    <a:pt x="1529277" y="278252"/>
                  </a:lnTo>
                  <a:lnTo>
                    <a:pt x="1484540" y="298606"/>
                  </a:lnTo>
                  <a:lnTo>
                    <a:pt x="1439936" y="319600"/>
                  </a:lnTo>
                  <a:lnTo>
                    <a:pt x="1395477" y="341229"/>
                  </a:lnTo>
                  <a:lnTo>
                    <a:pt x="1351176" y="363490"/>
                  </a:lnTo>
                  <a:lnTo>
                    <a:pt x="1307046" y="386379"/>
                  </a:lnTo>
                  <a:lnTo>
                    <a:pt x="1263099" y="409892"/>
                  </a:lnTo>
                  <a:lnTo>
                    <a:pt x="1219348" y="434024"/>
                  </a:lnTo>
                  <a:lnTo>
                    <a:pt x="1175805" y="458773"/>
                  </a:lnTo>
                  <a:lnTo>
                    <a:pt x="1132484" y="484134"/>
                  </a:lnTo>
                  <a:lnTo>
                    <a:pt x="1089396" y="510104"/>
                  </a:lnTo>
                  <a:lnTo>
                    <a:pt x="1046554" y="536678"/>
                  </a:lnTo>
                  <a:lnTo>
                    <a:pt x="1003971" y="563853"/>
                  </a:lnTo>
                  <a:lnTo>
                    <a:pt x="961660" y="591625"/>
                  </a:lnTo>
                  <a:lnTo>
                    <a:pt x="919632" y="619990"/>
                  </a:lnTo>
                  <a:lnTo>
                    <a:pt x="877901" y="648945"/>
                  </a:lnTo>
                  <a:lnTo>
                    <a:pt x="836480" y="678484"/>
                  </a:lnTo>
                  <a:lnTo>
                    <a:pt x="795380" y="708605"/>
                  </a:lnTo>
                  <a:lnTo>
                    <a:pt x="754614" y="739304"/>
                  </a:lnTo>
                  <a:lnTo>
                    <a:pt x="714195" y="770577"/>
                  </a:lnTo>
                  <a:lnTo>
                    <a:pt x="674136" y="802419"/>
                  </a:lnTo>
                  <a:lnTo>
                    <a:pt x="634449" y="834828"/>
                  </a:lnTo>
                  <a:lnTo>
                    <a:pt x="595147" y="867798"/>
                  </a:lnTo>
                  <a:lnTo>
                    <a:pt x="556242" y="901328"/>
                  </a:lnTo>
                  <a:lnTo>
                    <a:pt x="517746" y="935411"/>
                  </a:lnTo>
                  <a:lnTo>
                    <a:pt x="479674" y="970046"/>
                  </a:lnTo>
                  <a:lnTo>
                    <a:pt x="442036" y="1005227"/>
                  </a:lnTo>
                  <a:lnTo>
                    <a:pt x="404846" y="1040951"/>
                  </a:lnTo>
                  <a:lnTo>
                    <a:pt x="368116" y="1077214"/>
                  </a:lnTo>
                  <a:lnTo>
                    <a:pt x="331859" y="1114013"/>
                  </a:lnTo>
                  <a:lnTo>
                    <a:pt x="296087" y="1151343"/>
                  </a:lnTo>
                  <a:lnTo>
                    <a:pt x="260813" y="1189200"/>
                  </a:lnTo>
                  <a:lnTo>
                    <a:pt x="226050" y="1227581"/>
                  </a:lnTo>
                  <a:lnTo>
                    <a:pt x="191810" y="1266482"/>
                  </a:lnTo>
                  <a:lnTo>
                    <a:pt x="158106" y="1305899"/>
                  </a:lnTo>
                  <a:lnTo>
                    <a:pt x="124950" y="1345828"/>
                  </a:lnTo>
                  <a:lnTo>
                    <a:pt x="92355" y="1386265"/>
                  </a:lnTo>
                  <a:lnTo>
                    <a:pt x="60334" y="1427207"/>
                  </a:lnTo>
                  <a:lnTo>
                    <a:pt x="28899" y="1468649"/>
                  </a:lnTo>
                  <a:lnTo>
                    <a:pt x="0" y="1507953"/>
                  </a:lnTo>
                  <a:lnTo>
                    <a:pt x="2526426" y="1507953"/>
                  </a:lnTo>
                  <a:lnTo>
                    <a:pt x="2526426" y="6528"/>
                  </a:lnTo>
                  <a:lnTo>
                    <a:pt x="2521653" y="0"/>
                  </a:lnTo>
                  <a:close/>
                </a:path>
              </a:pathLst>
            </a:custGeom>
            <a:solidFill>
              <a:srgbClr val="F1D04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Calibri"/>
                <a:ea typeface="Calibri"/>
                <a:cs typeface="Calibri"/>
                <a:sym typeface="Calibri"/>
              </a:endParaRPr>
            </a:p>
          </p:txBody>
        </p:sp>
        <p:sp>
          <p:nvSpPr>
            <p:cNvPr id="554" name="Google Shape;554;p47"/>
            <p:cNvSpPr/>
            <p:nvPr/>
          </p:nvSpPr>
          <p:spPr>
            <a:xfrm>
              <a:off x="10015645" y="5384787"/>
              <a:ext cx="2176780" cy="1473835"/>
            </a:xfrm>
            <a:custGeom>
              <a:rect b="b" l="l" r="r" t="t"/>
              <a:pathLst>
                <a:path extrusionOk="0" h="1473834" w="2176779">
                  <a:moveTo>
                    <a:pt x="2176354" y="0"/>
                  </a:moveTo>
                  <a:lnTo>
                    <a:pt x="2107889" y="16788"/>
                  </a:lnTo>
                  <a:lnTo>
                    <a:pt x="2064465" y="28612"/>
                  </a:lnTo>
                  <a:lnTo>
                    <a:pt x="2020812" y="41337"/>
                  </a:lnTo>
                  <a:lnTo>
                    <a:pt x="1976950" y="54947"/>
                  </a:lnTo>
                  <a:lnTo>
                    <a:pt x="1932900" y="69427"/>
                  </a:lnTo>
                  <a:lnTo>
                    <a:pt x="1888681" y="84762"/>
                  </a:lnTo>
                  <a:lnTo>
                    <a:pt x="1844313" y="100936"/>
                  </a:lnTo>
                  <a:lnTo>
                    <a:pt x="1799816" y="117935"/>
                  </a:lnTo>
                  <a:lnTo>
                    <a:pt x="1755210" y="135743"/>
                  </a:lnTo>
                  <a:lnTo>
                    <a:pt x="1710515" y="154345"/>
                  </a:lnTo>
                  <a:lnTo>
                    <a:pt x="1665751" y="173725"/>
                  </a:lnTo>
                  <a:lnTo>
                    <a:pt x="1620938" y="193869"/>
                  </a:lnTo>
                  <a:lnTo>
                    <a:pt x="1576096" y="214761"/>
                  </a:lnTo>
                  <a:lnTo>
                    <a:pt x="1531245" y="236386"/>
                  </a:lnTo>
                  <a:lnTo>
                    <a:pt x="1486405" y="258729"/>
                  </a:lnTo>
                  <a:lnTo>
                    <a:pt x="1441596" y="281774"/>
                  </a:lnTo>
                  <a:lnTo>
                    <a:pt x="1396838" y="305507"/>
                  </a:lnTo>
                  <a:lnTo>
                    <a:pt x="1352150" y="329911"/>
                  </a:lnTo>
                  <a:lnTo>
                    <a:pt x="1307553" y="354972"/>
                  </a:lnTo>
                  <a:lnTo>
                    <a:pt x="1263067" y="380675"/>
                  </a:lnTo>
                  <a:lnTo>
                    <a:pt x="1218711" y="407004"/>
                  </a:lnTo>
                  <a:lnTo>
                    <a:pt x="1174506" y="433944"/>
                  </a:lnTo>
                  <a:lnTo>
                    <a:pt x="1130472" y="461480"/>
                  </a:lnTo>
                  <a:lnTo>
                    <a:pt x="1086628" y="489596"/>
                  </a:lnTo>
                  <a:lnTo>
                    <a:pt x="1042994" y="518278"/>
                  </a:lnTo>
                  <a:lnTo>
                    <a:pt x="999591" y="547510"/>
                  </a:lnTo>
                  <a:lnTo>
                    <a:pt x="956439" y="577276"/>
                  </a:lnTo>
                  <a:lnTo>
                    <a:pt x="913557" y="607562"/>
                  </a:lnTo>
                  <a:lnTo>
                    <a:pt x="870965" y="638353"/>
                  </a:lnTo>
                  <a:lnTo>
                    <a:pt x="828683" y="669633"/>
                  </a:lnTo>
                  <a:lnTo>
                    <a:pt x="786732" y="701386"/>
                  </a:lnTo>
                  <a:lnTo>
                    <a:pt x="745131" y="733599"/>
                  </a:lnTo>
                  <a:lnTo>
                    <a:pt x="703901" y="766254"/>
                  </a:lnTo>
                  <a:lnTo>
                    <a:pt x="663060" y="799338"/>
                  </a:lnTo>
                  <a:lnTo>
                    <a:pt x="622630" y="832835"/>
                  </a:lnTo>
                  <a:lnTo>
                    <a:pt x="582630" y="866729"/>
                  </a:lnTo>
                  <a:lnTo>
                    <a:pt x="543080" y="901006"/>
                  </a:lnTo>
                  <a:lnTo>
                    <a:pt x="503999" y="935651"/>
                  </a:lnTo>
                  <a:lnTo>
                    <a:pt x="465409" y="970647"/>
                  </a:lnTo>
                  <a:lnTo>
                    <a:pt x="427329" y="1005980"/>
                  </a:lnTo>
                  <a:lnTo>
                    <a:pt x="389779" y="1041634"/>
                  </a:lnTo>
                  <a:lnTo>
                    <a:pt x="352779" y="1077595"/>
                  </a:lnTo>
                  <a:lnTo>
                    <a:pt x="316348" y="1113846"/>
                  </a:lnTo>
                  <a:lnTo>
                    <a:pt x="280507" y="1150374"/>
                  </a:lnTo>
                  <a:lnTo>
                    <a:pt x="245276" y="1187162"/>
                  </a:lnTo>
                  <a:lnTo>
                    <a:pt x="210675" y="1224195"/>
                  </a:lnTo>
                  <a:lnTo>
                    <a:pt x="176724" y="1261459"/>
                  </a:lnTo>
                  <a:lnTo>
                    <a:pt x="143442" y="1298937"/>
                  </a:lnTo>
                  <a:lnTo>
                    <a:pt x="110850" y="1336615"/>
                  </a:lnTo>
                  <a:lnTo>
                    <a:pt x="78967" y="1374477"/>
                  </a:lnTo>
                  <a:lnTo>
                    <a:pt x="47814" y="1412509"/>
                  </a:lnTo>
                  <a:lnTo>
                    <a:pt x="17411" y="1450694"/>
                  </a:lnTo>
                  <a:lnTo>
                    <a:pt x="0" y="1473211"/>
                  </a:lnTo>
                  <a:lnTo>
                    <a:pt x="2176354" y="1473211"/>
                  </a:lnTo>
                  <a:lnTo>
                    <a:pt x="2176354"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Calibri"/>
                <a:ea typeface="Calibri"/>
                <a:cs typeface="Calibri"/>
                <a:sym typeface="Calibri"/>
              </a:endParaRPr>
            </a:p>
          </p:txBody>
        </p:sp>
        <p:pic>
          <p:nvPicPr>
            <p:cNvPr id="555" name="Google Shape;555;p47"/>
            <p:cNvPicPr preferRelativeResize="0"/>
            <p:nvPr/>
          </p:nvPicPr>
          <p:blipFill rotWithShape="1">
            <a:blip r:embed="rId3">
              <a:alphaModFix/>
            </a:blip>
            <a:srcRect b="0" l="0" r="0" t="0"/>
            <a:stretch/>
          </p:blipFill>
          <p:spPr>
            <a:xfrm>
              <a:off x="10844110" y="6183236"/>
              <a:ext cx="1191755" cy="502906"/>
            </a:xfrm>
            <a:prstGeom prst="rect">
              <a:avLst/>
            </a:prstGeom>
            <a:noFill/>
            <a:ln>
              <a:noFill/>
            </a:ln>
          </p:spPr>
        </p:pic>
      </p:grpSp>
      <p:sp>
        <p:nvSpPr>
          <p:cNvPr id="556" name="Google Shape;556;p47"/>
          <p:cNvSpPr txBox="1"/>
          <p:nvPr/>
        </p:nvSpPr>
        <p:spPr>
          <a:xfrm>
            <a:off x="2294400" y="1962881"/>
            <a:ext cx="7603200" cy="923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700"/>
              <a:buFont typeface="Arial"/>
              <a:buNone/>
            </a:pPr>
            <a:r>
              <a:rPr b="1" i="1" lang="en-NA" sz="2700" u="none" cap="none" strike="noStrike">
                <a:solidFill>
                  <a:srgbClr val="10497E"/>
                </a:solidFill>
                <a:latin typeface="Century Gothic"/>
                <a:ea typeface="Century Gothic"/>
                <a:cs typeface="Century Gothic"/>
                <a:sym typeface="Century Gothic"/>
              </a:rPr>
              <a:t>What levers can we pull to grow the economy?</a:t>
            </a:r>
            <a:endParaRPr b="1" i="1" sz="2700" u="none" cap="none" strike="noStrike">
              <a:solidFill>
                <a:srgbClr val="10497E"/>
              </a:solidFill>
              <a:latin typeface="Century Gothic"/>
              <a:ea typeface="Century Gothic"/>
              <a:cs typeface="Century Gothic"/>
              <a:sym typeface="Century Gothic"/>
            </a:endParaRPr>
          </a:p>
        </p:txBody>
      </p:sp>
      <p:sp>
        <p:nvSpPr>
          <p:cNvPr id="557" name="Google Shape;557;p47"/>
          <p:cNvSpPr/>
          <p:nvPr/>
        </p:nvSpPr>
        <p:spPr>
          <a:xfrm>
            <a:off x="0" y="2981041"/>
            <a:ext cx="11997976" cy="1354217"/>
          </a:xfrm>
          <a:prstGeom prst="rect">
            <a:avLst/>
          </a:prstGeom>
          <a:solidFill>
            <a:schemeClr val="lt1"/>
          </a:solid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10497E"/>
              </a:buClr>
              <a:buSzPts val="8000"/>
              <a:buFont typeface="Arial"/>
              <a:buNone/>
            </a:pPr>
            <a:r>
              <a:rPr b="1" i="0" lang="en-NA" sz="8000" u="none" cap="none" strike="noStrike">
                <a:solidFill>
                  <a:srgbClr val="10497E"/>
                </a:solidFill>
                <a:latin typeface="Century Gothic"/>
                <a:ea typeface="Century Gothic"/>
                <a:cs typeface="Century Gothic"/>
                <a:sym typeface="Century Gothic"/>
              </a:rPr>
              <a:t>GDP = C + I + G + (X-M)</a:t>
            </a:r>
            <a:endParaRPr b="0" i="0" sz="1900" u="none" cap="none" strike="noStrike">
              <a:solidFill>
                <a:srgbClr val="000000"/>
              </a:solidFill>
              <a:latin typeface="Century Gothic"/>
              <a:ea typeface="Century Gothic"/>
              <a:cs typeface="Century Gothic"/>
              <a:sym typeface="Century Gothic"/>
            </a:endParaRPr>
          </a:p>
        </p:txBody>
      </p:sp>
      <p:sp>
        <p:nvSpPr>
          <p:cNvPr id="558" name="Google Shape;558;p47"/>
          <p:cNvSpPr txBox="1"/>
          <p:nvPr/>
        </p:nvSpPr>
        <p:spPr>
          <a:xfrm>
            <a:off x="3710023" y="3986463"/>
            <a:ext cx="878100" cy="6927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Clr>
                <a:srgbClr val="FF0000"/>
              </a:buClr>
              <a:buSzPts val="3700"/>
              <a:buFont typeface="Arial"/>
              <a:buNone/>
            </a:pPr>
            <a:r>
              <a:rPr b="0" i="0" lang="en-NA" sz="3700" u="none" cap="none" strike="noStrike">
                <a:solidFill>
                  <a:srgbClr val="FF0000"/>
                </a:solidFill>
                <a:latin typeface="Century Gothic"/>
                <a:ea typeface="Century Gothic"/>
                <a:cs typeface="Century Gothic"/>
                <a:sym typeface="Century Gothic"/>
              </a:rPr>
              <a:t>❌</a:t>
            </a:r>
            <a:r>
              <a:rPr b="0" i="0" lang="en-NA" sz="2700" u="none" cap="none" strike="noStrike">
                <a:solidFill>
                  <a:srgbClr val="FF0000"/>
                </a:solidFill>
                <a:latin typeface="Century Gothic"/>
                <a:ea typeface="Century Gothic"/>
                <a:cs typeface="Century Gothic"/>
                <a:sym typeface="Century Gothic"/>
              </a:rPr>
              <a:t> </a:t>
            </a:r>
            <a:endParaRPr b="0" i="0" sz="1900" u="none" cap="none" strike="noStrike">
              <a:solidFill>
                <a:srgbClr val="000000"/>
              </a:solidFill>
              <a:latin typeface="Century Gothic"/>
              <a:ea typeface="Century Gothic"/>
              <a:cs typeface="Century Gothic"/>
              <a:sym typeface="Century Gothic"/>
            </a:endParaRPr>
          </a:p>
        </p:txBody>
      </p:sp>
      <p:sp>
        <p:nvSpPr>
          <p:cNvPr id="559" name="Google Shape;559;p47"/>
          <p:cNvSpPr txBox="1"/>
          <p:nvPr/>
        </p:nvSpPr>
        <p:spPr>
          <a:xfrm>
            <a:off x="7066257" y="3986463"/>
            <a:ext cx="878100" cy="6927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Clr>
                <a:srgbClr val="FF0000"/>
              </a:buClr>
              <a:buSzPts val="3700"/>
              <a:buFont typeface="Arial"/>
              <a:buNone/>
            </a:pPr>
            <a:r>
              <a:rPr b="0" i="0" lang="en-NA" sz="3700" u="none" cap="none" strike="noStrike">
                <a:solidFill>
                  <a:srgbClr val="FF0000"/>
                </a:solidFill>
                <a:latin typeface="Century Gothic"/>
                <a:ea typeface="Century Gothic"/>
                <a:cs typeface="Century Gothic"/>
                <a:sym typeface="Century Gothic"/>
              </a:rPr>
              <a:t>❌</a:t>
            </a:r>
            <a:r>
              <a:rPr b="0" i="0" lang="en-NA" sz="2700" u="none" cap="none" strike="noStrike">
                <a:solidFill>
                  <a:srgbClr val="FF0000"/>
                </a:solidFill>
                <a:latin typeface="Century Gothic"/>
                <a:ea typeface="Century Gothic"/>
                <a:cs typeface="Century Gothic"/>
                <a:sym typeface="Century Gothic"/>
              </a:rPr>
              <a:t> </a:t>
            </a:r>
            <a:endParaRPr b="0" i="0" sz="1900" u="none" cap="none" strike="noStrike">
              <a:solidFill>
                <a:srgbClr val="000000"/>
              </a:solidFill>
              <a:latin typeface="Century Gothic"/>
              <a:ea typeface="Century Gothic"/>
              <a:cs typeface="Century Gothic"/>
              <a:sym typeface="Century Gothic"/>
            </a:endParaRPr>
          </a:p>
        </p:txBody>
      </p:sp>
      <p:sp>
        <p:nvSpPr>
          <p:cNvPr id="560" name="Google Shape;560;p47"/>
          <p:cNvSpPr/>
          <p:nvPr/>
        </p:nvSpPr>
        <p:spPr>
          <a:xfrm>
            <a:off x="8863010" y="2594720"/>
            <a:ext cx="2941767" cy="2394117"/>
          </a:xfrm>
          <a:prstGeom prst="ellipse">
            <a:avLst/>
          </a:prstGeom>
          <a:noFill/>
          <a:ln cap="flat" cmpd="sng" w="28575">
            <a:solidFill>
              <a:srgbClr val="FF0000"/>
            </a:solidFill>
            <a:prstDash val="solid"/>
            <a:miter lim="800000"/>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Arial"/>
              <a:ea typeface="Arial"/>
              <a:cs typeface="Arial"/>
              <a:sym typeface="Arial"/>
            </a:endParaRPr>
          </a:p>
        </p:txBody>
      </p:sp>
      <p:sp>
        <p:nvSpPr>
          <p:cNvPr id="561" name="Google Shape;561;p47"/>
          <p:cNvSpPr/>
          <p:nvPr/>
        </p:nvSpPr>
        <p:spPr>
          <a:xfrm>
            <a:off x="5429560" y="2913869"/>
            <a:ext cx="740024" cy="1758991"/>
          </a:xfrm>
          <a:prstGeom prst="ellipse">
            <a:avLst/>
          </a:prstGeom>
          <a:noFill/>
          <a:ln cap="flat" cmpd="sng" w="28575">
            <a:solidFill>
              <a:srgbClr val="FF0000"/>
            </a:solidFill>
            <a:prstDash val="solid"/>
            <a:miter lim="800000"/>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Arial"/>
              <a:ea typeface="Arial"/>
              <a:cs typeface="Arial"/>
              <a:sym typeface="Arial"/>
            </a:endParaRPr>
          </a:p>
        </p:txBody>
      </p:sp>
      <p:sp>
        <p:nvSpPr>
          <p:cNvPr id="562" name="Google Shape;562;p47"/>
          <p:cNvSpPr txBox="1"/>
          <p:nvPr/>
        </p:nvSpPr>
        <p:spPr>
          <a:xfrm>
            <a:off x="671663" y="154675"/>
            <a:ext cx="10255800" cy="708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400"/>
              <a:buFont typeface="Arial"/>
              <a:buNone/>
            </a:pPr>
            <a:r>
              <a:rPr b="1" i="0" lang="en-NA" sz="3400" u="none" cap="none" strike="noStrike">
                <a:solidFill>
                  <a:srgbClr val="10497E"/>
                </a:solidFill>
                <a:latin typeface="Century Gothic"/>
                <a:ea typeface="Century Gothic"/>
                <a:cs typeface="Century Gothic"/>
                <a:sym typeface="Century Gothic"/>
              </a:rPr>
              <a:t>THE MACROECONOMIC FORMULA</a:t>
            </a:r>
            <a:endParaRPr b="0" i="0" sz="1400" u="none" cap="none" strike="noStrike">
              <a:solidFill>
                <a:srgbClr val="000000"/>
              </a:solidFill>
              <a:latin typeface="Arial"/>
              <a:ea typeface="Arial"/>
              <a:cs typeface="Arial"/>
              <a:sym typeface="Arial"/>
            </a:endParaRPr>
          </a:p>
        </p:txBody>
      </p:sp>
      <p:sp>
        <p:nvSpPr>
          <p:cNvPr id="563" name="Google Shape;563;p47"/>
          <p:cNvSpPr txBox="1"/>
          <p:nvPr/>
        </p:nvSpPr>
        <p:spPr>
          <a:xfrm>
            <a:off x="72750" y="5496800"/>
            <a:ext cx="3000000" cy="1031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en-NA" sz="1100" u="none" cap="none" strike="noStrike">
                <a:solidFill>
                  <a:srgbClr val="10497E"/>
                </a:solidFill>
                <a:latin typeface="Century Gothic"/>
                <a:ea typeface="Century Gothic"/>
                <a:cs typeface="Century Gothic"/>
                <a:sym typeface="Century Gothic"/>
              </a:rPr>
              <a:t>GDP        Gross Domestic Product</a:t>
            </a:r>
            <a:endParaRPr b="1" i="0" sz="1100" u="none" cap="none" strike="noStrike">
              <a:solidFill>
                <a:srgbClr val="10497E"/>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100"/>
              <a:buFont typeface="Arial"/>
              <a:buNone/>
            </a:pPr>
            <a:r>
              <a:rPr b="1" i="0" lang="en-NA" sz="1100" u="none" cap="none" strike="noStrike">
                <a:solidFill>
                  <a:srgbClr val="10497E"/>
                </a:solidFill>
                <a:latin typeface="Century Gothic"/>
                <a:ea typeface="Century Gothic"/>
                <a:cs typeface="Century Gothic"/>
                <a:sym typeface="Century Gothic"/>
              </a:rPr>
              <a:t>X – M      Net exports = Exports – imports </a:t>
            </a:r>
            <a:endParaRPr b="1" i="0" sz="1100" u="none" cap="none" strike="noStrike">
              <a:solidFill>
                <a:srgbClr val="10497E"/>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100"/>
              <a:buFont typeface="Arial"/>
              <a:buNone/>
            </a:pPr>
            <a:r>
              <a:rPr b="1" i="0" lang="en-NA" sz="1100" u="none" cap="none" strike="noStrike">
                <a:solidFill>
                  <a:srgbClr val="10497E"/>
                </a:solidFill>
                <a:latin typeface="Century Gothic"/>
                <a:ea typeface="Century Gothic"/>
                <a:cs typeface="Century Gothic"/>
                <a:sym typeface="Century Gothic"/>
              </a:rPr>
              <a:t>C             Consumer spending</a:t>
            </a:r>
            <a:endParaRPr b="0" i="0" sz="19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100"/>
              <a:buFont typeface="Arial"/>
              <a:buNone/>
            </a:pPr>
            <a:r>
              <a:rPr b="1" i="0" lang="en-NA" sz="1100" u="none" cap="none" strike="noStrike">
                <a:solidFill>
                  <a:srgbClr val="10497E"/>
                </a:solidFill>
                <a:latin typeface="Century Gothic"/>
                <a:ea typeface="Century Gothic"/>
                <a:cs typeface="Century Gothic"/>
                <a:sym typeface="Century Gothic"/>
              </a:rPr>
              <a:t>I               Investments</a:t>
            </a:r>
            <a:endParaRPr b="0" i="0" sz="19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100"/>
              <a:buFont typeface="Arial"/>
              <a:buNone/>
            </a:pPr>
            <a:r>
              <a:rPr b="1" i="0" lang="en-NA" sz="1100" u="none" cap="none" strike="noStrike">
                <a:solidFill>
                  <a:srgbClr val="10497E"/>
                </a:solidFill>
                <a:latin typeface="Century Gothic"/>
                <a:ea typeface="Century Gothic"/>
                <a:cs typeface="Century Gothic"/>
                <a:sym typeface="Century Gothic"/>
              </a:rPr>
              <a:t>G             Government spending</a:t>
            </a:r>
            <a:endParaRPr b="0" i="0" sz="19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48"/>
          <p:cNvSpPr/>
          <p:nvPr/>
        </p:nvSpPr>
        <p:spPr>
          <a:xfrm>
            <a:off x="0" y="0"/>
            <a:ext cx="490855" cy="1250315"/>
          </a:xfrm>
          <a:custGeom>
            <a:rect b="b" l="l" r="r" t="t"/>
            <a:pathLst>
              <a:path extrusionOk="0" h="1250315" w="490855">
                <a:moveTo>
                  <a:pt x="490728" y="0"/>
                </a:moveTo>
                <a:lnTo>
                  <a:pt x="0" y="0"/>
                </a:lnTo>
                <a:lnTo>
                  <a:pt x="0" y="1249692"/>
                </a:lnTo>
                <a:lnTo>
                  <a:pt x="490728" y="1249692"/>
                </a:lnTo>
                <a:lnTo>
                  <a:pt x="490728" y="0"/>
                </a:lnTo>
                <a:close/>
              </a:path>
            </a:pathLst>
          </a:custGeom>
          <a:solidFill>
            <a:srgbClr val="10497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569" name="Google Shape;569;p48"/>
          <p:cNvGrpSpPr/>
          <p:nvPr/>
        </p:nvGrpSpPr>
        <p:grpSpPr>
          <a:xfrm>
            <a:off x="0" y="5350052"/>
            <a:ext cx="12192428" cy="1508125"/>
            <a:chOff x="0" y="5350052"/>
            <a:chExt cx="12192428" cy="1508125"/>
          </a:xfrm>
        </p:grpSpPr>
        <p:sp>
          <p:nvSpPr>
            <p:cNvPr id="570" name="Google Shape;570;p48"/>
            <p:cNvSpPr/>
            <p:nvPr/>
          </p:nvSpPr>
          <p:spPr>
            <a:xfrm>
              <a:off x="0" y="6611759"/>
              <a:ext cx="12192000" cy="246379"/>
            </a:xfrm>
            <a:custGeom>
              <a:rect b="b" l="l" r="r" t="t"/>
              <a:pathLst>
                <a:path extrusionOk="0" h="246379" w="12192000">
                  <a:moveTo>
                    <a:pt x="12192000" y="0"/>
                  </a:moveTo>
                  <a:lnTo>
                    <a:pt x="0" y="0"/>
                  </a:lnTo>
                  <a:lnTo>
                    <a:pt x="0" y="246240"/>
                  </a:lnTo>
                  <a:lnTo>
                    <a:pt x="12192000" y="246240"/>
                  </a:lnTo>
                  <a:lnTo>
                    <a:pt x="12192000" y="0"/>
                  </a:lnTo>
                  <a:close/>
                </a:path>
              </a:pathLst>
            </a:custGeom>
            <a:solidFill>
              <a:srgbClr val="10497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71" name="Google Shape;571;p48"/>
            <p:cNvSpPr/>
            <p:nvPr/>
          </p:nvSpPr>
          <p:spPr>
            <a:xfrm>
              <a:off x="9665568" y="5350052"/>
              <a:ext cx="2526665" cy="1508125"/>
            </a:xfrm>
            <a:custGeom>
              <a:rect b="b" l="l" r="r" t="t"/>
              <a:pathLst>
                <a:path extrusionOk="0" h="1508125" w="2526665">
                  <a:moveTo>
                    <a:pt x="2521645" y="0"/>
                  </a:moveTo>
                  <a:lnTo>
                    <a:pt x="2477169" y="5314"/>
                  </a:lnTo>
                  <a:lnTo>
                    <a:pt x="2432549" y="11353"/>
                  </a:lnTo>
                  <a:lnTo>
                    <a:pt x="2387797" y="18111"/>
                  </a:lnTo>
                  <a:lnTo>
                    <a:pt x="2342926" y="25586"/>
                  </a:lnTo>
                  <a:lnTo>
                    <a:pt x="2297949" y="33774"/>
                  </a:lnTo>
                  <a:lnTo>
                    <a:pt x="2252878" y="42671"/>
                  </a:lnTo>
                  <a:lnTo>
                    <a:pt x="2207726" y="52272"/>
                  </a:lnTo>
                  <a:lnTo>
                    <a:pt x="2162505" y="62574"/>
                  </a:lnTo>
                  <a:lnTo>
                    <a:pt x="2117229" y="73573"/>
                  </a:lnTo>
                  <a:lnTo>
                    <a:pt x="2071909" y="85266"/>
                  </a:lnTo>
                  <a:lnTo>
                    <a:pt x="2026559" y="97648"/>
                  </a:lnTo>
                  <a:lnTo>
                    <a:pt x="1981190" y="110715"/>
                  </a:lnTo>
                  <a:lnTo>
                    <a:pt x="1935816" y="124464"/>
                  </a:lnTo>
                  <a:lnTo>
                    <a:pt x="1890449" y="138891"/>
                  </a:lnTo>
                  <a:lnTo>
                    <a:pt x="1845102" y="153992"/>
                  </a:lnTo>
                  <a:lnTo>
                    <a:pt x="1799786" y="169764"/>
                  </a:lnTo>
                  <a:lnTo>
                    <a:pt x="1754516" y="186201"/>
                  </a:lnTo>
                  <a:lnTo>
                    <a:pt x="1709303" y="203301"/>
                  </a:lnTo>
                  <a:lnTo>
                    <a:pt x="1664159" y="221060"/>
                  </a:lnTo>
                  <a:lnTo>
                    <a:pt x="1619099" y="239473"/>
                  </a:lnTo>
                  <a:lnTo>
                    <a:pt x="1574133" y="258537"/>
                  </a:lnTo>
                  <a:lnTo>
                    <a:pt x="1529276" y="278248"/>
                  </a:lnTo>
                  <a:lnTo>
                    <a:pt x="1484538" y="298602"/>
                  </a:lnTo>
                  <a:lnTo>
                    <a:pt x="1439934" y="319596"/>
                  </a:lnTo>
                  <a:lnTo>
                    <a:pt x="1395475" y="341225"/>
                  </a:lnTo>
                  <a:lnTo>
                    <a:pt x="1351174" y="363485"/>
                  </a:lnTo>
                  <a:lnTo>
                    <a:pt x="1307044" y="386374"/>
                  </a:lnTo>
                  <a:lnTo>
                    <a:pt x="1263097" y="409886"/>
                  </a:lnTo>
                  <a:lnTo>
                    <a:pt x="1219346" y="434018"/>
                  </a:lnTo>
                  <a:lnTo>
                    <a:pt x="1175803" y="458767"/>
                  </a:lnTo>
                  <a:lnTo>
                    <a:pt x="1132482" y="484128"/>
                  </a:lnTo>
                  <a:lnTo>
                    <a:pt x="1089394" y="510097"/>
                  </a:lnTo>
                  <a:lnTo>
                    <a:pt x="1046552" y="536671"/>
                  </a:lnTo>
                  <a:lnTo>
                    <a:pt x="1003970" y="563846"/>
                  </a:lnTo>
                  <a:lnTo>
                    <a:pt x="961658" y="591618"/>
                  </a:lnTo>
                  <a:lnTo>
                    <a:pt x="919631" y="619982"/>
                  </a:lnTo>
                  <a:lnTo>
                    <a:pt x="877900" y="648936"/>
                  </a:lnTo>
                  <a:lnTo>
                    <a:pt x="836478" y="678476"/>
                  </a:lnTo>
                  <a:lnTo>
                    <a:pt x="795378" y="708596"/>
                  </a:lnTo>
                  <a:lnTo>
                    <a:pt x="754613" y="739295"/>
                  </a:lnTo>
                  <a:lnTo>
                    <a:pt x="714194" y="770567"/>
                  </a:lnTo>
                  <a:lnTo>
                    <a:pt x="674135" y="802409"/>
                  </a:lnTo>
                  <a:lnTo>
                    <a:pt x="634448" y="834818"/>
                  </a:lnTo>
                  <a:lnTo>
                    <a:pt x="595146" y="867788"/>
                  </a:lnTo>
                  <a:lnTo>
                    <a:pt x="556241" y="901317"/>
                  </a:lnTo>
                  <a:lnTo>
                    <a:pt x="517745" y="935400"/>
                  </a:lnTo>
                  <a:lnTo>
                    <a:pt x="479673" y="970035"/>
                  </a:lnTo>
                  <a:lnTo>
                    <a:pt x="442035" y="1005216"/>
                  </a:lnTo>
                  <a:lnTo>
                    <a:pt x="404845" y="1040939"/>
                  </a:lnTo>
                  <a:lnTo>
                    <a:pt x="368116" y="1077203"/>
                  </a:lnTo>
                  <a:lnTo>
                    <a:pt x="331859" y="1114001"/>
                  </a:lnTo>
                  <a:lnTo>
                    <a:pt x="296088" y="1151331"/>
                  </a:lnTo>
                  <a:lnTo>
                    <a:pt x="260814" y="1189188"/>
                  </a:lnTo>
                  <a:lnTo>
                    <a:pt x="226051" y="1227569"/>
                  </a:lnTo>
                  <a:lnTo>
                    <a:pt x="191812" y="1266470"/>
                  </a:lnTo>
                  <a:lnTo>
                    <a:pt x="158108" y="1305886"/>
                  </a:lnTo>
                  <a:lnTo>
                    <a:pt x="124953" y="1345815"/>
                  </a:lnTo>
                  <a:lnTo>
                    <a:pt x="92358" y="1386253"/>
                  </a:lnTo>
                  <a:lnTo>
                    <a:pt x="60337" y="1427194"/>
                  </a:lnTo>
                  <a:lnTo>
                    <a:pt x="28903" y="1468637"/>
                  </a:lnTo>
                  <a:lnTo>
                    <a:pt x="0" y="1507947"/>
                  </a:lnTo>
                  <a:lnTo>
                    <a:pt x="2526431" y="1507947"/>
                  </a:lnTo>
                  <a:lnTo>
                    <a:pt x="2526431" y="6545"/>
                  </a:lnTo>
                  <a:lnTo>
                    <a:pt x="2521645" y="0"/>
                  </a:lnTo>
                  <a:close/>
                </a:path>
              </a:pathLst>
            </a:custGeom>
            <a:solidFill>
              <a:srgbClr val="F7D10D"/>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72" name="Google Shape;572;p48"/>
            <p:cNvSpPr/>
            <p:nvPr/>
          </p:nvSpPr>
          <p:spPr>
            <a:xfrm>
              <a:off x="10015649" y="5384797"/>
              <a:ext cx="2176779" cy="1473200"/>
            </a:xfrm>
            <a:custGeom>
              <a:rect b="b" l="l" r="r" t="t"/>
              <a:pathLst>
                <a:path extrusionOk="0" h="1473200" w="2176779">
                  <a:moveTo>
                    <a:pt x="2176350" y="0"/>
                  </a:moveTo>
                  <a:lnTo>
                    <a:pt x="2107896" y="16784"/>
                  </a:lnTo>
                  <a:lnTo>
                    <a:pt x="2064471" y="28608"/>
                  </a:lnTo>
                  <a:lnTo>
                    <a:pt x="2020818" y="41332"/>
                  </a:lnTo>
                  <a:lnTo>
                    <a:pt x="1976955" y="54942"/>
                  </a:lnTo>
                  <a:lnTo>
                    <a:pt x="1932904" y="69421"/>
                  </a:lnTo>
                  <a:lnTo>
                    <a:pt x="1888685" y="84756"/>
                  </a:lnTo>
                  <a:lnTo>
                    <a:pt x="1844316" y="100930"/>
                  </a:lnTo>
                  <a:lnTo>
                    <a:pt x="1799819" y="117928"/>
                  </a:lnTo>
                  <a:lnTo>
                    <a:pt x="1755212" y="135736"/>
                  </a:lnTo>
                  <a:lnTo>
                    <a:pt x="1710517" y="154337"/>
                  </a:lnTo>
                  <a:lnTo>
                    <a:pt x="1665753" y="173718"/>
                  </a:lnTo>
                  <a:lnTo>
                    <a:pt x="1620940" y="193861"/>
                  </a:lnTo>
                  <a:lnTo>
                    <a:pt x="1576098" y="214753"/>
                  </a:lnTo>
                  <a:lnTo>
                    <a:pt x="1531246" y="236378"/>
                  </a:lnTo>
                  <a:lnTo>
                    <a:pt x="1486406" y="258721"/>
                  </a:lnTo>
                  <a:lnTo>
                    <a:pt x="1441596" y="281766"/>
                  </a:lnTo>
                  <a:lnTo>
                    <a:pt x="1396837" y="305499"/>
                  </a:lnTo>
                  <a:lnTo>
                    <a:pt x="1352149" y="329903"/>
                  </a:lnTo>
                  <a:lnTo>
                    <a:pt x="1307552" y="354964"/>
                  </a:lnTo>
                  <a:lnTo>
                    <a:pt x="1263066" y="380667"/>
                  </a:lnTo>
                  <a:lnTo>
                    <a:pt x="1218710" y="406996"/>
                  </a:lnTo>
                  <a:lnTo>
                    <a:pt x="1174504" y="433936"/>
                  </a:lnTo>
                  <a:lnTo>
                    <a:pt x="1130470" y="461472"/>
                  </a:lnTo>
                  <a:lnTo>
                    <a:pt x="1086626" y="489588"/>
                  </a:lnTo>
                  <a:lnTo>
                    <a:pt x="1042992" y="518270"/>
                  </a:lnTo>
                  <a:lnTo>
                    <a:pt x="999589" y="547502"/>
                  </a:lnTo>
                  <a:lnTo>
                    <a:pt x="956436" y="577269"/>
                  </a:lnTo>
                  <a:lnTo>
                    <a:pt x="913554" y="607555"/>
                  </a:lnTo>
                  <a:lnTo>
                    <a:pt x="870962" y="638346"/>
                  </a:lnTo>
                  <a:lnTo>
                    <a:pt x="828680" y="669626"/>
                  </a:lnTo>
                  <a:lnTo>
                    <a:pt x="786729" y="701379"/>
                  </a:lnTo>
                  <a:lnTo>
                    <a:pt x="745128" y="733592"/>
                  </a:lnTo>
                  <a:lnTo>
                    <a:pt x="703897" y="766248"/>
                  </a:lnTo>
                  <a:lnTo>
                    <a:pt x="663057" y="799332"/>
                  </a:lnTo>
                  <a:lnTo>
                    <a:pt x="622626" y="832829"/>
                  </a:lnTo>
                  <a:lnTo>
                    <a:pt x="582626" y="866723"/>
                  </a:lnTo>
                  <a:lnTo>
                    <a:pt x="543076" y="901001"/>
                  </a:lnTo>
                  <a:lnTo>
                    <a:pt x="503995" y="935645"/>
                  </a:lnTo>
                  <a:lnTo>
                    <a:pt x="465405" y="970641"/>
                  </a:lnTo>
                  <a:lnTo>
                    <a:pt x="427325" y="1005974"/>
                  </a:lnTo>
                  <a:lnTo>
                    <a:pt x="389775" y="1041629"/>
                  </a:lnTo>
                  <a:lnTo>
                    <a:pt x="352774" y="1077590"/>
                  </a:lnTo>
                  <a:lnTo>
                    <a:pt x="316344" y="1113842"/>
                  </a:lnTo>
                  <a:lnTo>
                    <a:pt x="280503" y="1150370"/>
                  </a:lnTo>
                  <a:lnTo>
                    <a:pt x="245272" y="1187158"/>
                  </a:lnTo>
                  <a:lnTo>
                    <a:pt x="210671" y="1224191"/>
                  </a:lnTo>
                  <a:lnTo>
                    <a:pt x="176719" y="1261455"/>
                  </a:lnTo>
                  <a:lnTo>
                    <a:pt x="143438" y="1298934"/>
                  </a:lnTo>
                  <a:lnTo>
                    <a:pt x="110845" y="1336612"/>
                  </a:lnTo>
                  <a:lnTo>
                    <a:pt x="78963" y="1374474"/>
                  </a:lnTo>
                  <a:lnTo>
                    <a:pt x="47810" y="1412506"/>
                  </a:lnTo>
                  <a:lnTo>
                    <a:pt x="17406" y="1450691"/>
                  </a:lnTo>
                  <a:lnTo>
                    <a:pt x="0" y="1473202"/>
                  </a:lnTo>
                  <a:lnTo>
                    <a:pt x="2176350" y="1473202"/>
                  </a:lnTo>
                  <a:lnTo>
                    <a:pt x="2176350"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573" name="Google Shape;573;p48"/>
            <p:cNvPicPr preferRelativeResize="0"/>
            <p:nvPr/>
          </p:nvPicPr>
          <p:blipFill rotWithShape="1">
            <a:blip r:embed="rId3">
              <a:alphaModFix/>
            </a:blip>
            <a:srcRect b="0" l="0" r="0" t="0"/>
            <a:stretch/>
          </p:blipFill>
          <p:spPr>
            <a:xfrm>
              <a:off x="10844110" y="6183236"/>
              <a:ext cx="1191755" cy="502906"/>
            </a:xfrm>
            <a:prstGeom prst="rect">
              <a:avLst/>
            </a:prstGeom>
            <a:noFill/>
            <a:ln>
              <a:noFill/>
            </a:ln>
          </p:spPr>
        </p:pic>
      </p:grpSp>
      <p:sp>
        <p:nvSpPr>
          <p:cNvPr id="574" name="Google Shape;574;p48"/>
          <p:cNvSpPr txBox="1"/>
          <p:nvPr>
            <p:ph type="title"/>
          </p:nvPr>
        </p:nvSpPr>
        <p:spPr>
          <a:xfrm>
            <a:off x="666712" y="192785"/>
            <a:ext cx="10019100" cy="5232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1400"/>
              <a:buNone/>
            </a:pPr>
            <a:r>
              <a:rPr lang="en-NA" sz="3400"/>
              <a:t>PRIVATE SECTOR COLLABORATION</a:t>
            </a:r>
            <a:endParaRPr sz="3400"/>
          </a:p>
        </p:txBody>
      </p:sp>
      <p:sp>
        <p:nvSpPr>
          <p:cNvPr id="575" name="Google Shape;575;p48"/>
          <p:cNvSpPr txBox="1"/>
          <p:nvPr>
            <p:ph idx="1" type="body"/>
          </p:nvPr>
        </p:nvSpPr>
        <p:spPr>
          <a:xfrm>
            <a:off x="490859" y="1370566"/>
            <a:ext cx="11028600" cy="3879000"/>
          </a:xfrm>
          <a:prstGeom prst="rect">
            <a:avLst/>
          </a:prstGeom>
          <a:noFill/>
          <a:ln>
            <a:noFill/>
          </a:ln>
        </p:spPr>
        <p:txBody>
          <a:bodyPr anchorCtr="0" anchor="t" bIns="0" lIns="0" spcFirstLastPara="1" rIns="0" wrap="square" tIns="0">
            <a:spAutoFit/>
          </a:bodyPr>
          <a:lstStyle/>
          <a:p>
            <a:pPr indent="-317500" lvl="0" marL="457200" rtl="0" algn="just">
              <a:lnSpc>
                <a:spcPct val="100000"/>
              </a:lnSpc>
              <a:spcBef>
                <a:spcPts val="0"/>
              </a:spcBef>
              <a:spcAft>
                <a:spcPts val="0"/>
              </a:spcAft>
              <a:buClr>
                <a:schemeClr val="dk2"/>
              </a:buClr>
              <a:buSzPts val="1400"/>
              <a:buFont typeface="Century Gothic"/>
              <a:buChar char="●"/>
            </a:pPr>
            <a:r>
              <a:rPr lang="en-NA">
                <a:solidFill>
                  <a:schemeClr val="dk2"/>
                </a:solidFill>
                <a:latin typeface="Century Gothic"/>
                <a:ea typeface="Century Gothic"/>
                <a:cs typeface="Century Gothic"/>
                <a:sym typeface="Century Gothic"/>
              </a:rPr>
              <a:t>The private sector has the greatest potential to create value for both business and society in the area of expanding economic opportunities. </a:t>
            </a:r>
            <a:endParaRPr>
              <a:solidFill>
                <a:schemeClr val="dk2"/>
              </a:solidFill>
              <a:latin typeface="Century Gothic"/>
              <a:ea typeface="Century Gothic"/>
              <a:cs typeface="Century Gothic"/>
              <a:sym typeface="Century Gothic"/>
            </a:endParaRPr>
          </a:p>
          <a:p>
            <a:pPr indent="0" lvl="0" marL="457200" rtl="0" algn="just">
              <a:lnSpc>
                <a:spcPct val="100000"/>
              </a:lnSpc>
              <a:spcBef>
                <a:spcPts val="0"/>
              </a:spcBef>
              <a:spcAft>
                <a:spcPts val="0"/>
              </a:spcAft>
              <a:buSzPts val="1400"/>
              <a:buNone/>
            </a:pPr>
            <a:r>
              <a:t/>
            </a:r>
            <a:endParaRPr>
              <a:solidFill>
                <a:schemeClr val="dk2"/>
              </a:solidFill>
              <a:latin typeface="Century Gothic"/>
              <a:ea typeface="Century Gothic"/>
              <a:cs typeface="Century Gothic"/>
              <a:sym typeface="Century Gothic"/>
            </a:endParaRPr>
          </a:p>
          <a:p>
            <a:pPr indent="-317500" lvl="0" marL="457200" rtl="0" algn="just">
              <a:lnSpc>
                <a:spcPct val="100000"/>
              </a:lnSpc>
              <a:spcBef>
                <a:spcPts val="0"/>
              </a:spcBef>
              <a:spcAft>
                <a:spcPts val="0"/>
              </a:spcAft>
              <a:buClr>
                <a:schemeClr val="dk2"/>
              </a:buClr>
              <a:buSzPts val="1400"/>
              <a:buFont typeface="Century Gothic"/>
              <a:buChar char="●"/>
            </a:pPr>
            <a:r>
              <a:rPr lang="en-NA">
                <a:solidFill>
                  <a:schemeClr val="dk2"/>
                </a:solidFill>
                <a:latin typeface="Century Gothic"/>
                <a:ea typeface="Century Gothic"/>
                <a:cs typeface="Century Gothic"/>
                <a:sym typeface="Century Gothic"/>
              </a:rPr>
              <a:t>Business activities can create jobs and entrepreneurial opportunities, build human capital and physical infrastructure, generate revenue for Government, and improve competitiveness in the economy. </a:t>
            </a:r>
            <a:endParaRPr>
              <a:solidFill>
                <a:schemeClr val="dk2"/>
              </a:solidFill>
              <a:latin typeface="Century Gothic"/>
              <a:ea typeface="Century Gothic"/>
              <a:cs typeface="Century Gothic"/>
              <a:sym typeface="Century Gothic"/>
            </a:endParaRPr>
          </a:p>
          <a:p>
            <a:pPr indent="0" lvl="0" marL="457200" rtl="0" algn="just">
              <a:lnSpc>
                <a:spcPct val="100000"/>
              </a:lnSpc>
              <a:spcBef>
                <a:spcPts val="0"/>
              </a:spcBef>
              <a:spcAft>
                <a:spcPts val="0"/>
              </a:spcAft>
              <a:buSzPts val="1400"/>
              <a:buNone/>
            </a:pPr>
            <a:r>
              <a:t/>
            </a:r>
            <a:endParaRPr>
              <a:solidFill>
                <a:schemeClr val="dk2"/>
              </a:solidFill>
              <a:latin typeface="Century Gothic"/>
              <a:ea typeface="Century Gothic"/>
              <a:cs typeface="Century Gothic"/>
              <a:sym typeface="Century Gothic"/>
            </a:endParaRPr>
          </a:p>
          <a:p>
            <a:pPr indent="-317500" lvl="0" marL="457200" rtl="0" algn="just">
              <a:lnSpc>
                <a:spcPct val="100000"/>
              </a:lnSpc>
              <a:spcBef>
                <a:spcPts val="0"/>
              </a:spcBef>
              <a:spcAft>
                <a:spcPts val="0"/>
              </a:spcAft>
              <a:buClr>
                <a:schemeClr val="dk2"/>
              </a:buClr>
              <a:buSzPts val="1400"/>
              <a:buFont typeface="Century Gothic"/>
              <a:buChar char="●"/>
            </a:pPr>
            <a:r>
              <a:rPr lang="en-NA">
                <a:solidFill>
                  <a:schemeClr val="dk2"/>
                </a:solidFill>
                <a:latin typeface="Century Gothic"/>
                <a:ea typeface="Century Gothic"/>
                <a:cs typeface="Century Gothic"/>
                <a:sym typeface="Century Gothic"/>
              </a:rPr>
              <a:t>The private sector has a role to play not only by being a catalyst for economic growth and development, but also by working with Government to implement policy through PPPs.</a:t>
            </a:r>
            <a:endParaRPr>
              <a:solidFill>
                <a:schemeClr val="dk2"/>
              </a:solidFill>
              <a:latin typeface="Century Gothic"/>
              <a:ea typeface="Century Gothic"/>
              <a:cs typeface="Century Gothic"/>
              <a:sym typeface="Century Gothic"/>
            </a:endParaRPr>
          </a:p>
          <a:p>
            <a:pPr indent="0" lvl="0" marL="457200" rtl="0" algn="just">
              <a:lnSpc>
                <a:spcPct val="100000"/>
              </a:lnSpc>
              <a:spcBef>
                <a:spcPts val="0"/>
              </a:spcBef>
              <a:spcAft>
                <a:spcPts val="0"/>
              </a:spcAft>
              <a:buSzPts val="1400"/>
              <a:buNone/>
            </a:pPr>
            <a:r>
              <a:t/>
            </a:r>
            <a:endParaRPr>
              <a:solidFill>
                <a:schemeClr val="dk2"/>
              </a:solidFill>
              <a:latin typeface="Century Gothic"/>
              <a:ea typeface="Century Gothic"/>
              <a:cs typeface="Century Gothic"/>
              <a:sym typeface="Century Gothic"/>
            </a:endParaRPr>
          </a:p>
          <a:p>
            <a:pPr indent="-317500" lvl="0" marL="457200" rtl="0" algn="just">
              <a:lnSpc>
                <a:spcPct val="100000"/>
              </a:lnSpc>
              <a:spcBef>
                <a:spcPts val="0"/>
              </a:spcBef>
              <a:spcAft>
                <a:spcPts val="0"/>
              </a:spcAft>
              <a:buClr>
                <a:schemeClr val="dk2"/>
              </a:buClr>
              <a:buSzPts val="1400"/>
              <a:buFont typeface="Century Gothic"/>
              <a:buChar char="●"/>
            </a:pPr>
            <a:r>
              <a:rPr lang="en-NA">
                <a:solidFill>
                  <a:schemeClr val="dk2"/>
                </a:solidFill>
                <a:latin typeface="Century Gothic"/>
                <a:ea typeface="Century Gothic"/>
                <a:cs typeface="Century Gothic"/>
                <a:sym typeface="Century Gothic"/>
              </a:rPr>
              <a:t>More needs to be done not only to encourage private sector investment, but also to ensure Government efforts facilitate private sector investments.</a:t>
            </a:r>
            <a:endParaRPr>
              <a:solidFill>
                <a:schemeClr val="dk2"/>
              </a:solidFill>
              <a:latin typeface="Century Gothic"/>
              <a:ea typeface="Century Gothic"/>
              <a:cs typeface="Century Gothic"/>
              <a:sym typeface="Century Gothic"/>
            </a:endParaRPr>
          </a:p>
          <a:p>
            <a:pPr indent="0" lvl="0" marL="0" rtl="0" algn="just">
              <a:lnSpc>
                <a:spcPct val="100000"/>
              </a:lnSpc>
              <a:spcBef>
                <a:spcPts val="0"/>
              </a:spcBef>
              <a:spcAft>
                <a:spcPts val="0"/>
              </a:spcAft>
              <a:buSzPts val="1400"/>
              <a:buNone/>
            </a:pPr>
            <a:r>
              <a:t/>
            </a:r>
            <a:endParaRPr>
              <a:solidFill>
                <a:schemeClr val="dk2"/>
              </a:solidFill>
              <a:latin typeface="Century Gothic"/>
              <a:ea typeface="Century Gothic"/>
              <a:cs typeface="Century Gothic"/>
              <a:sym typeface="Century Gothic"/>
            </a:endParaRPr>
          </a:p>
          <a:p>
            <a:pPr indent="0" lvl="0" marL="0" rtl="0" algn="just">
              <a:lnSpc>
                <a:spcPct val="100000"/>
              </a:lnSpc>
              <a:spcBef>
                <a:spcPts val="0"/>
              </a:spcBef>
              <a:spcAft>
                <a:spcPts val="0"/>
              </a:spcAft>
              <a:buSzPts val="1400"/>
              <a:buNone/>
            </a:pPr>
            <a:r>
              <a:t/>
            </a:r>
            <a:endParaRPr>
              <a:solidFill>
                <a:schemeClr val="dk2"/>
              </a:solidFill>
              <a:latin typeface="Century Gothic"/>
              <a:ea typeface="Century Gothic"/>
              <a:cs typeface="Century Gothic"/>
              <a:sym typeface="Century Gothic"/>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49"/>
          <p:cNvSpPr/>
          <p:nvPr/>
        </p:nvSpPr>
        <p:spPr>
          <a:xfrm>
            <a:off x="0" y="0"/>
            <a:ext cx="490855" cy="1250315"/>
          </a:xfrm>
          <a:custGeom>
            <a:rect b="b" l="l" r="r" t="t"/>
            <a:pathLst>
              <a:path extrusionOk="0" h="1250315" w="490855">
                <a:moveTo>
                  <a:pt x="490728" y="0"/>
                </a:moveTo>
                <a:lnTo>
                  <a:pt x="0" y="0"/>
                </a:lnTo>
                <a:lnTo>
                  <a:pt x="0" y="1249692"/>
                </a:lnTo>
                <a:lnTo>
                  <a:pt x="490728" y="1249692"/>
                </a:lnTo>
                <a:lnTo>
                  <a:pt x="490728" y="0"/>
                </a:lnTo>
                <a:close/>
              </a:path>
            </a:pathLst>
          </a:custGeom>
          <a:solidFill>
            <a:srgbClr val="10497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581" name="Google Shape;581;p49"/>
          <p:cNvGrpSpPr/>
          <p:nvPr/>
        </p:nvGrpSpPr>
        <p:grpSpPr>
          <a:xfrm>
            <a:off x="0" y="5350052"/>
            <a:ext cx="12192428" cy="1508125"/>
            <a:chOff x="0" y="5350052"/>
            <a:chExt cx="12192428" cy="1508125"/>
          </a:xfrm>
        </p:grpSpPr>
        <p:sp>
          <p:nvSpPr>
            <p:cNvPr id="582" name="Google Shape;582;p49"/>
            <p:cNvSpPr/>
            <p:nvPr/>
          </p:nvSpPr>
          <p:spPr>
            <a:xfrm>
              <a:off x="0" y="6611759"/>
              <a:ext cx="12192000" cy="246379"/>
            </a:xfrm>
            <a:custGeom>
              <a:rect b="b" l="l" r="r" t="t"/>
              <a:pathLst>
                <a:path extrusionOk="0" h="246379" w="12192000">
                  <a:moveTo>
                    <a:pt x="12192000" y="0"/>
                  </a:moveTo>
                  <a:lnTo>
                    <a:pt x="0" y="0"/>
                  </a:lnTo>
                  <a:lnTo>
                    <a:pt x="0" y="246240"/>
                  </a:lnTo>
                  <a:lnTo>
                    <a:pt x="12192000" y="246240"/>
                  </a:lnTo>
                  <a:lnTo>
                    <a:pt x="12192000" y="0"/>
                  </a:lnTo>
                  <a:close/>
                </a:path>
              </a:pathLst>
            </a:custGeom>
            <a:solidFill>
              <a:srgbClr val="10497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83" name="Google Shape;583;p49"/>
            <p:cNvSpPr/>
            <p:nvPr/>
          </p:nvSpPr>
          <p:spPr>
            <a:xfrm>
              <a:off x="9665568" y="5350052"/>
              <a:ext cx="2526665" cy="1508125"/>
            </a:xfrm>
            <a:custGeom>
              <a:rect b="b" l="l" r="r" t="t"/>
              <a:pathLst>
                <a:path extrusionOk="0" h="1508125" w="2526665">
                  <a:moveTo>
                    <a:pt x="2521645" y="0"/>
                  </a:moveTo>
                  <a:lnTo>
                    <a:pt x="2477169" y="5314"/>
                  </a:lnTo>
                  <a:lnTo>
                    <a:pt x="2432549" y="11353"/>
                  </a:lnTo>
                  <a:lnTo>
                    <a:pt x="2387797" y="18111"/>
                  </a:lnTo>
                  <a:lnTo>
                    <a:pt x="2342926" y="25586"/>
                  </a:lnTo>
                  <a:lnTo>
                    <a:pt x="2297949" y="33774"/>
                  </a:lnTo>
                  <a:lnTo>
                    <a:pt x="2252878" y="42671"/>
                  </a:lnTo>
                  <a:lnTo>
                    <a:pt x="2207726" y="52272"/>
                  </a:lnTo>
                  <a:lnTo>
                    <a:pt x="2162505" y="62574"/>
                  </a:lnTo>
                  <a:lnTo>
                    <a:pt x="2117229" y="73573"/>
                  </a:lnTo>
                  <a:lnTo>
                    <a:pt x="2071909" y="85266"/>
                  </a:lnTo>
                  <a:lnTo>
                    <a:pt x="2026559" y="97648"/>
                  </a:lnTo>
                  <a:lnTo>
                    <a:pt x="1981190" y="110715"/>
                  </a:lnTo>
                  <a:lnTo>
                    <a:pt x="1935816" y="124464"/>
                  </a:lnTo>
                  <a:lnTo>
                    <a:pt x="1890449" y="138891"/>
                  </a:lnTo>
                  <a:lnTo>
                    <a:pt x="1845102" y="153992"/>
                  </a:lnTo>
                  <a:lnTo>
                    <a:pt x="1799786" y="169764"/>
                  </a:lnTo>
                  <a:lnTo>
                    <a:pt x="1754516" y="186201"/>
                  </a:lnTo>
                  <a:lnTo>
                    <a:pt x="1709303" y="203301"/>
                  </a:lnTo>
                  <a:lnTo>
                    <a:pt x="1664159" y="221060"/>
                  </a:lnTo>
                  <a:lnTo>
                    <a:pt x="1619099" y="239473"/>
                  </a:lnTo>
                  <a:lnTo>
                    <a:pt x="1574133" y="258537"/>
                  </a:lnTo>
                  <a:lnTo>
                    <a:pt x="1529276" y="278248"/>
                  </a:lnTo>
                  <a:lnTo>
                    <a:pt x="1484538" y="298602"/>
                  </a:lnTo>
                  <a:lnTo>
                    <a:pt x="1439934" y="319596"/>
                  </a:lnTo>
                  <a:lnTo>
                    <a:pt x="1395475" y="341225"/>
                  </a:lnTo>
                  <a:lnTo>
                    <a:pt x="1351174" y="363485"/>
                  </a:lnTo>
                  <a:lnTo>
                    <a:pt x="1307044" y="386374"/>
                  </a:lnTo>
                  <a:lnTo>
                    <a:pt x="1263097" y="409886"/>
                  </a:lnTo>
                  <a:lnTo>
                    <a:pt x="1219346" y="434018"/>
                  </a:lnTo>
                  <a:lnTo>
                    <a:pt x="1175803" y="458767"/>
                  </a:lnTo>
                  <a:lnTo>
                    <a:pt x="1132482" y="484128"/>
                  </a:lnTo>
                  <a:lnTo>
                    <a:pt x="1089394" y="510097"/>
                  </a:lnTo>
                  <a:lnTo>
                    <a:pt x="1046552" y="536671"/>
                  </a:lnTo>
                  <a:lnTo>
                    <a:pt x="1003970" y="563846"/>
                  </a:lnTo>
                  <a:lnTo>
                    <a:pt x="961658" y="591618"/>
                  </a:lnTo>
                  <a:lnTo>
                    <a:pt x="919631" y="619982"/>
                  </a:lnTo>
                  <a:lnTo>
                    <a:pt x="877900" y="648936"/>
                  </a:lnTo>
                  <a:lnTo>
                    <a:pt x="836478" y="678476"/>
                  </a:lnTo>
                  <a:lnTo>
                    <a:pt x="795378" y="708596"/>
                  </a:lnTo>
                  <a:lnTo>
                    <a:pt x="754613" y="739295"/>
                  </a:lnTo>
                  <a:lnTo>
                    <a:pt x="714194" y="770567"/>
                  </a:lnTo>
                  <a:lnTo>
                    <a:pt x="674135" y="802409"/>
                  </a:lnTo>
                  <a:lnTo>
                    <a:pt x="634448" y="834818"/>
                  </a:lnTo>
                  <a:lnTo>
                    <a:pt x="595146" y="867788"/>
                  </a:lnTo>
                  <a:lnTo>
                    <a:pt x="556241" y="901317"/>
                  </a:lnTo>
                  <a:lnTo>
                    <a:pt x="517745" y="935400"/>
                  </a:lnTo>
                  <a:lnTo>
                    <a:pt x="479673" y="970035"/>
                  </a:lnTo>
                  <a:lnTo>
                    <a:pt x="442035" y="1005216"/>
                  </a:lnTo>
                  <a:lnTo>
                    <a:pt x="404845" y="1040939"/>
                  </a:lnTo>
                  <a:lnTo>
                    <a:pt x="368116" y="1077203"/>
                  </a:lnTo>
                  <a:lnTo>
                    <a:pt x="331859" y="1114001"/>
                  </a:lnTo>
                  <a:lnTo>
                    <a:pt x="296088" y="1151331"/>
                  </a:lnTo>
                  <a:lnTo>
                    <a:pt x="260814" y="1189188"/>
                  </a:lnTo>
                  <a:lnTo>
                    <a:pt x="226051" y="1227569"/>
                  </a:lnTo>
                  <a:lnTo>
                    <a:pt x="191812" y="1266470"/>
                  </a:lnTo>
                  <a:lnTo>
                    <a:pt x="158108" y="1305886"/>
                  </a:lnTo>
                  <a:lnTo>
                    <a:pt x="124953" y="1345815"/>
                  </a:lnTo>
                  <a:lnTo>
                    <a:pt x="92358" y="1386253"/>
                  </a:lnTo>
                  <a:lnTo>
                    <a:pt x="60337" y="1427194"/>
                  </a:lnTo>
                  <a:lnTo>
                    <a:pt x="28903" y="1468637"/>
                  </a:lnTo>
                  <a:lnTo>
                    <a:pt x="0" y="1507947"/>
                  </a:lnTo>
                  <a:lnTo>
                    <a:pt x="2526431" y="1507947"/>
                  </a:lnTo>
                  <a:lnTo>
                    <a:pt x="2526431" y="6545"/>
                  </a:lnTo>
                  <a:lnTo>
                    <a:pt x="2521645" y="0"/>
                  </a:lnTo>
                  <a:close/>
                </a:path>
              </a:pathLst>
            </a:custGeom>
            <a:solidFill>
              <a:srgbClr val="F7D10D"/>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84" name="Google Shape;584;p49"/>
            <p:cNvSpPr/>
            <p:nvPr/>
          </p:nvSpPr>
          <p:spPr>
            <a:xfrm>
              <a:off x="10015649" y="5384797"/>
              <a:ext cx="2176779" cy="1473200"/>
            </a:xfrm>
            <a:custGeom>
              <a:rect b="b" l="l" r="r" t="t"/>
              <a:pathLst>
                <a:path extrusionOk="0" h="1473200" w="2176779">
                  <a:moveTo>
                    <a:pt x="2176350" y="0"/>
                  </a:moveTo>
                  <a:lnTo>
                    <a:pt x="2107896" y="16784"/>
                  </a:lnTo>
                  <a:lnTo>
                    <a:pt x="2064471" y="28608"/>
                  </a:lnTo>
                  <a:lnTo>
                    <a:pt x="2020818" y="41332"/>
                  </a:lnTo>
                  <a:lnTo>
                    <a:pt x="1976955" y="54942"/>
                  </a:lnTo>
                  <a:lnTo>
                    <a:pt x="1932904" y="69421"/>
                  </a:lnTo>
                  <a:lnTo>
                    <a:pt x="1888685" y="84756"/>
                  </a:lnTo>
                  <a:lnTo>
                    <a:pt x="1844316" y="100930"/>
                  </a:lnTo>
                  <a:lnTo>
                    <a:pt x="1799819" y="117928"/>
                  </a:lnTo>
                  <a:lnTo>
                    <a:pt x="1755212" y="135736"/>
                  </a:lnTo>
                  <a:lnTo>
                    <a:pt x="1710517" y="154337"/>
                  </a:lnTo>
                  <a:lnTo>
                    <a:pt x="1665753" y="173718"/>
                  </a:lnTo>
                  <a:lnTo>
                    <a:pt x="1620940" y="193861"/>
                  </a:lnTo>
                  <a:lnTo>
                    <a:pt x="1576098" y="214753"/>
                  </a:lnTo>
                  <a:lnTo>
                    <a:pt x="1531246" y="236378"/>
                  </a:lnTo>
                  <a:lnTo>
                    <a:pt x="1486406" y="258721"/>
                  </a:lnTo>
                  <a:lnTo>
                    <a:pt x="1441596" y="281766"/>
                  </a:lnTo>
                  <a:lnTo>
                    <a:pt x="1396837" y="305499"/>
                  </a:lnTo>
                  <a:lnTo>
                    <a:pt x="1352149" y="329903"/>
                  </a:lnTo>
                  <a:lnTo>
                    <a:pt x="1307552" y="354964"/>
                  </a:lnTo>
                  <a:lnTo>
                    <a:pt x="1263066" y="380667"/>
                  </a:lnTo>
                  <a:lnTo>
                    <a:pt x="1218710" y="406996"/>
                  </a:lnTo>
                  <a:lnTo>
                    <a:pt x="1174504" y="433936"/>
                  </a:lnTo>
                  <a:lnTo>
                    <a:pt x="1130470" y="461472"/>
                  </a:lnTo>
                  <a:lnTo>
                    <a:pt x="1086626" y="489588"/>
                  </a:lnTo>
                  <a:lnTo>
                    <a:pt x="1042992" y="518270"/>
                  </a:lnTo>
                  <a:lnTo>
                    <a:pt x="999589" y="547502"/>
                  </a:lnTo>
                  <a:lnTo>
                    <a:pt x="956436" y="577269"/>
                  </a:lnTo>
                  <a:lnTo>
                    <a:pt x="913554" y="607555"/>
                  </a:lnTo>
                  <a:lnTo>
                    <a:pt x="870962" y="638346"/>
                  </a:lnTo>
                  <a:lnTo>
                    <a:pt x="828680" y="669626"/>
                  </a:lnTo>
                  <a:lnTo>
                    <a:pt x="786729" y="701379"/>
                  </a:lnTo>
                  <a:lnTo>
                    <a:pt x="745128" y="733592"/>
                  </a:lnTo>
                  <a:lnTo>
                    <a:pt x="703897" y="766248"/>
                  </a:lnTo>
                  <a:lnTo>
                    <a:pt x="663057" y="799332"/>
                  </a:lnTo>
                  <a:lnTo>
                    <a:pt x="622626" y="832829"/>
                  </a:lnTo>
                  <a:lnTo>
                    <a:pt x="582626" y="866723"/>
                  </a:lnTo>
                  <a:lnTo>
                    <a:pt x="543076" y="901001"/>
                  </a:lnTo>
                  <a:lnTo>
                    <a:pt x="503995" y="935645"/>
                  </a:lnTo>
                  <a:lnTo>
                    <a:pt x="465405" y="970641"/>
                  </a:lnTo>
                  <a:lnTo>
                    <a:pt x="427325" y="1005974"/>
                  </a:lnTo>
                  <a:lnTo>
                    <a:pt x="389775" y="1041629"/>
                  </a:lnTo>
                  <a:lnTo>
                    <a:pt x="352774" y="1077590"/>
                  </a:lnTo>
                  <a:lnTo>
                    <a:pt x="316344" y="1113842"/>
                  </a:lnTo>
                  <a:lnTo>
                    <a:pt x="280503" y="1150370"/>
                  </a:lnTo>
                  <a:lnTo>
                    <a:pt x="245272" y="1187158"/>
                  </a:lnTo>
                  <a:lnTo>
                    <a:pt x="210671" y="1224191"/>
                  </a:lnTo>
                  <a:lnTo>
                    <a:pt x="176719" y="1261455"/>
                  </a:lnTo>
                  <a:lnTo>
                    <a:pt x="143438" y="1298934"/>
                  </a:lnTo>
                  <a:lnTo>
                    <a:pt x="110845" y="1336612"/>
                  </a:lnTo>
                  <a:lnTo>
                    <a:pt x="78963" y="1374474"/>
                  </a:lnTo>
                  <a:lnTo>
                    <a:pt x="47810" y="1412506"/>
                  </a:lnTo>
                  <a:lnTo>
                    <a:pt x="17406" y="1450691"/>
                  </a:lnTo>
                  <a:lnTo>
                    <a:pt x="0" y="1473202"/>
                  </a:lnTo>
                  <a:lnTo>
                    <a:pt x="2176350" y="1473202"/>
                  </a:lnTo>
                  <a:lnTo>
                    <a:pt x="2176350"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585" name="Google Shape;585;p49"/>
            <p:cNvPicPr preferRelativeResize="0"/>
            <p:nvPr/>
          </p:nvPicPr>
          <p:blipFill rotWithShape="1">
            <a:blip r:embed="rId3">
              <a:alphaModFix/>
            </a:blip>
            <a:srcRect b="0" l="0" r="0" t="0"/>
            <a:stretch/>
          </p:blipFill>
          <p:spPr>
            <a:xfrm>
              <a:off x="10844110" y="6183236"/>
              <a:ext cx="1191755" cy="502906"/>
            </a:xfrm>
            <a:prstGeom prst="rect">
              <a:avLst/>
            </a:prstGeom>
            <a:noFill/>
            <a:ln>
              <a:noFill/>
            </a:ln>
          </p:spPr>
        </p:pic>
      </p:grpSp>
      <p:sp>
        <p:nvSpPr>
          <p:cNvPr id="586" name="Google Shape;586;p49"/>
          <p:cNvSpPr txBox="1"/>
          <p:nvPr>
            <p:ph type="title"/>
          </p:nvPr>
        </p:nvSpPr>
        <p:spPr>
          <a:xfrm>
            <a:off x="666712" y="192785"/>
            <a:ext cx="10019100" cy="523200"/>
          </a:xfrm>
          <a:prstGeom prst="rect">
            <a:avLst/>
          </a:prstGeom>
          <a:noFill/>
          <a:ln>
            <a:noFill/>
          </a:ln>
        </p:spPr>
        <p:txBody>
          <a:bodyPr anchorCtr="0" anchor="t" bIns="0" lIns="0" spcFirstLastPara="1" rIns="0" wrap="square" tIns="0">
            <a:spAutoFit/>
          </a:bodyPr>
          <a:lstStyle/>
          <a:p>
            <a:pPr indent="0" lvl="0" marL="12700" rtl="0" algn="l">
              <a:lnSpc>
                <a:spcPct val="100000"/>
              </a:lnSpc>
              <a:spcBef>
                <a:spcPts val="0"/>
              </a:spcBef>
              <a:spcAft>
                <a:spcPts val="0"/>
              </a:spcAft>
              <a:buClr>
                <a:schemeClr val="dk1"/>
              </a:buClr>
              <a:buSzPts val="1400"/>
              <a:buFont typeface="Arial"/>
              <a:buNone/>
            </a:pPr>
            <a:r>
              <a:rPr lang="en-NA" sz="3400">
                <a:solidFill>
                  <a:srgbClr val="124A84"/>
                </a:solidFill>
              </a:rPr>
              <a:t>WEF COMPETITIVENESS RANKINGS</a:t>
            </a:r>
            <a:endParaRPr sz="3400"/>
          </a:p>
        </p:txBody>
      </p:sp>
      <p:pic>
        <p:nvPicPr>
          <p:cNvPr descr="Background pattern&#10;&#10;Description automatically generated" id="587" name="Google Shape;587;p49"/>
          <p:cNvPicPr preferRelativeResize="0"/>
          <p:nvPr/>
        </p:nvPicPr>
        <p:blipFill rotWithShape="1">
          <a:blip r:embed="rId4">
            <a:alphaModFix amt="7000"/>
          </a:blip>
          <a:srcRect b="0" l="0" r="0" t="0"/>
          <a:stretch/>
        </p:blipFill>
        <p:spPr>
          <a:xfrm>
            <a:off x="853225" y="1206194"/>
            <a:ext cx="10477200" cy="6731619"/>
          </a:xfrm>
          <a:prstGeom prst="rect">
            <a:avLst/>
          </a:prstGeom>
          <a:noFill/>
          <a:ln>
            <a:noFill/>
          </a:ln>
        </p:spPr>
      </p:pic>
      <p:sp>
        <p:nvSpPr>
          <p:cNvPr id="588" name="Google Shape;588;p49"/>
          <p:cNvSpPr/>
          <p:nvPr/>
        </p:nvSpPr>
        <p:spPr>
          <a:xfrm>
            <a:off x="853442" y="1905000"/>
            <a:ext cx="467994" cy="467994"/>
          </a:xfrm>
          <a:custGeom>
            <a:rect b="b" l="l" r="r" t="t"/>
            <a:pathLst>
              <a:path extrusionOk="0" h="467994" w="467994">
                <a:moveTo>
                  <a:pt x="233934" y="0"/>
                </a:moveTo>
                <a:lnTo>
                  <a:pt x="186788" y="4752"/>
                </a:lnTo>
                <a:lnTo>
                  <a:pt x="142876" y="18383"/>
                </a:lnTo>
                <a:lnTo>
                  <a:pt x="103139" y="39952"/>
                </a:lnTo>
                <a:lnTo>
                  <a:pt x="68518" y="68518"/>
                </a:lnTo>
                <a:lnTo>
                  <a:pt x="39952" y="103139"/>
                </a:lnTo>
                <a:lnTo>
                  <a:pt x="18383" y="142876"/>
                </a:lnTo>
                <a:lnTo>
                  <a:pt x="4752" y="186788"/>
                </a:lnTo>
                <a:lnTo>
                  <a:pt x="0" y="233934"/>
                </a:lnTo>
                <a:lnTo>
                  <a:pt x="4752" y="281079"/>
                </a:lnTo>
                <a:lnTo>
                  <a:pt x="18383" y="324991"/>
                </a:lnTo>
                <a:lnTo>
                  <a:pt x="39952" y="364728"/>
                </a:lnTo>
                <a:lnTo>
                  <a:pt x="68518" y="399349"/>
                </a:lnTo>
                <a:lnTo>
                  <a:pt x="103139" y="427915"/>
                </a:lnTo>
                <a:lnTo>
                  <a:pt x="142876" y="449484"/>
                </a:lnTo>
                <a:lnTo>
                  <a:pt x="186788" y="463115"/>
                </a:lnTo>
                <a:lnTo>
                  <a:pt x="233934" y="467868"/>
                </a:lnTo>
                <a:lnTo>
                  <a:pt x="281079" y="463115"/>
                </a:lnTo>
                <a:lnTo>
                  <a:pt x="324991" y="449484"/>
                </a:lnTo>
                <a:lnTo>
                  <a:pt x="364728" y="427915"/>
                </a:lnTo>
                <a:lnTo>
                  <a:pt x="399349" y="399349"/>
                </a:lnTo>
                <a:lnTo>
                  <a:pt x="427915" y="364728"/>
                </a:lnTo>
                <a:lnTo>
                  <a:pt x="449484" y="324991"/>
                </a:lnTo>
                <a:lnTo>
                  <a:pt x="463115" y="281079"/>
                </a:lnTo>
                <a:lnTo>
                  <a:pt x="467868" y="233934"/>
                </a:lnTo>
                <a:lnTo>
                  <a:pt x="463115" y="186788"/>
                </a:lnTo>
                <a:lnTo>
                  <a:pt x="449484" y="142876"/>
                </a:lnTo>
                <a:lnTo>
                  <a:pt x="427915" y="103139"/>
                </a:lnTo>
                <a:lnTo>
                  <a:pt x="399349" y="68518"/>
                </a:lnTo>
                <a:lnTo>
                  <a:pt x="364728" y="39952"/>
                </a:lnTo>
                <a:lnTo>
                  <a:pt x="324991" y="18383"/>
                </a:lnTo>
                <a:lnTo>
                  <a:pt x="281079" y="4752"/>
                </a:lnTo>
                <a:lnTo>
                  <a:pt x="233934" y="0"/>
                </a:lnTo>
                <a:close/>
              </a:path>
            </a:pathLst>
          </a:custGeom>
          <a:solidFill>
            <a:srgbClr val="F7D10D"/>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89" name="Google Shape;589;p49"/>
          <p:cNvSpPr txBox="1"/>
          <p:nvPr/>
        </p:nvSpPr>
        <p:spPr>
          <a:xfrm>
            <a:off x="1027316" y="2002831"/>
            <a:ext cx="125700" cy="22890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Clr>
                <a:srgbClr val="000000"/>
              </a:buClr>
              <a:buSzPts val="1400"/>
              <a:buFont typeface="Arial"/>
              <a:buNone/>
            </a:pPr>
            <a:r>
              <a:rPr b="1" i="0" lang="en-NA" sz="1400" u="none" cap="none" strike="noStrike">
                <a:solidFill>
                  <a:srgbClr val="10497E"/>
                </a:solidFill>
                <a:latin typeface="Century Gothic"/>
                <a:ea typeface="Century Gothic"/>
                <a:cs typeface="Century Gothic"/>
                <a:sym typeface="Century Gothic"/>
              </a:rPr>
              <a:t>1</a:t>
            </a:r>
            <a:endParaRPr b="0" i="0" sz="1400" u="none" cap="none" strike="noStrike">
              <a:solidFill>
                <a:srgbClr val="000000"/>
              </a:solidFill>
              <a:latin typeface="Century Gothic"/>
              <a:ea typeface="Century Gothic"/>
              <a:cs typeface="Century Gothic"/>
              <a:sym typeface="Century Gothic"/>
            </a:endParaRPr>
          </a:p>
        </p:txBody>
      </p:sp>
      <p:sp>
        <p:nvSpPr>
          <p:cNvPr id="590" name="Google Shape;590;p49"/>
          <p:cNvSpPr/>
          <p:nvPr/>
        </p:nvSpPr>
        <p:spPr>
          <a:xfrm>
            <a:off x="853442" y="2610618"/>
            <a:ext cx="467994" cy="467995"/>
          </a:xfrm>
          <a:custGeom>
            <a:rect b="b" l="l" r="r" t="t"/>
            <a:pathLst>
              <a:path extrusionOk="0" h="467995" w="467994">
                <a:moveTo>
                  <a:pt x="233934" y="0"/>
                </a:moveTo>
                <a:lnTo>
                  <a:pt x="186788" y="4752"/>
                </a:lnTo>
                <a:lnTo>
                  <a:pt x="142876" y="18383"/>
                </a:lnTo>
                <a:lnTo>
                  <a:pt x="103139" y="39952"/>
                </a:lnTo>
                <a:lnTo>
                  <a:pt x="68518" y="68518"/>
                </a:lnTo>
                <a:lnTo>
                  <a:pt x="39952" y="103139"/>
                </a:lnTo>
                <a:lnTo>
                  <a:pt x="18383" y="142876"/>
                </a:lnTo>
                <a:lnTo>
                  <a:pt x="4752" y="186788"/>
                </a:lnTo>
                <a:lnTo>
                  <a:pt x="0" y="233934"/>
                </a:lnTo>
                <a:lnTo>
                  <a:pt x="4752" y="281079"/>
                </a:lnTo>
                <a:lnTo>
                  <a:pt x="18383" y="324991"/>
                </a:lnTo>
                <a:lnTo>
                  <a:pt x="39952" y="364728"/>
                </a:lnTo>
                <a:lnTo>
                  <a:pt x="68518" y="399349"/>
                </a:lnTo>
                <a:lnTo>
                  <a:pt x="103139" y="427915"/>
                </a:lnTo>
                <a:lnTo>
                  <a:pt x="142876" y="449484"/>
                </a:lnTo>
                <a:lnTo>
                  <a:pt x="186788" y="463115"/>
                </a:lnTo>
                <a:lnTo>
                  <a:pt x="233934" y="467868"/>
                </a:lnTo>
                <a:lnTo>
                  <a:pt x="281079" y="463115"/>
                </a:lnTo>
                <a:lnTo>
                  <a:pt x="324991" y="449484"/>
                </a:lnTo>
                <a:lnTo>
                  <a:pt x="364728" y="427915"/>
                </a:lnTo>
                <a:lnTo>
                  <a:pt x="399349" y="399349"/>
                </a:lnTo>
                <a:lnTo>
                  <a:pt x="427915" y="364728"/>
                </a:lnTo>
                <a:lnTo>
                  <a:pt x="449484" y="324991"/>
                </a:lnTo>
                <a:lnTo>
                  <a:pt x="463115" y="281079"/>
                </a:lnTo>
                <a:lnTo>
                  <a:pt x="467868" y="233934"/>
                </a:lnTo>
                <a:lnTo>
                  <a:pt x="463115" y="186788"/>
                </a:lnTo>
                <a:lnTo>
                  <a:pt x="449484" y="142876"/>
                </a:lnTo>
                <a:lnTo>
                  <a:pt x="427915" y="103139"/>
                </a:lnTo>
                <a:lnTo>
                  <a:pt x="399349" y="68518"/>
                </a:lnTo>
                <a:lnTo>
                  <a:pt x="364728" y="39952"/>
                </a:lnTo>
                <a:lnTo>
                  <a:pt x="324991" y="18383"/>
                </a:lnTo>
                <a:lnTo>
                  <a:pt x="281079" y="4752"/>
                </a:lnTo>
                <a:lnTo>
                  <a:pt x="233934" y="0"/>
                </a:lnTo>
                <a:close/>
              </a:path>
            </a:pathLst>
          </a:custGeom>
          <a:solidFill>
            <a:srgbClr val="F7D10D"/>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91" name="Google Shape;591;p49"/>
          <p:cNvSpPr txBox="1"/>
          <p:nvPr/>
        </p:nvSpPr>
        <p:spPr>
          <a:xfrm>
            <a:off x="1027316" y="2708487"/>
            <a:ext cx="125700" cy="22890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Clr>
                <a:srgbClr val="000000"/>
              </a:buClr>
              <a:buSzPts val="1400"/>
              <a:buFont typeface="Arial"/>
              <a:buNone/>
            </a:pPr>
            <a:r>
              <a:rPr b="1" i="0" lang="en-NA" sz="1400" u="none" cap="none" strike="noStrike">
                <a:solidFill>
                  <a:srgbClr val="10497E"/>
                </a:solidFill>
                <a:latin typeface="Century Gothic"/>
                <a:ea typeface="Century Gothic"/>
                <a:cs typeface="Century Gothic"/>
                <a:sym typeface="Century Gothic"/>
              </a:rPr>
              <a:t>2</a:t>
            </a:r>
            <a:endParaRPr b="0" i="0" sz="1400" u="none" cap="none" strike="noStrike">
              <a:solidFill>
                <a:srgbClr val="000000"/>
              </a:solidFill>
              <a:latin typeface="Century Gothic"/>
              <a:ea typeface="Century Gothic"/>
              <a:cs typeface="Century Gothic"/>
              <a:sym typeface="Century Gothic"/>
            </a:endParaRPr>
          </a:p>
        </p:txBody>
      </p:sp>
      <p:sp>
        <p:nvSpPr>
          <p:cNvPr id="592" name="Google Shape;592;p49"/>
          <p:cNvSpPr/>
          <p:nvPr/>
        </p:nvSpPr>
        <p:spPr>
          <a:xfrm>
            <a:off x="853442" y="3323840"/>
            <a:ext cx="467994" cy="467995"/>
          </a:xfrm>
          <a:custGeom>
            <a:rect b="b" l="l" r="r" t="t"/>
            <a:pathLst>
              <a:path extrusionOk="0" h="467995" w="467994">
                <a:moveTo>
                  <a:pt x="233934" y="0"/>
                </a:moveTo>
                <a:lnTo>
                  <a:pt x="186788" y="4752"/>
                </a:lnTo>
                <a:lnTo>
                  <a:pt x="142876" y="18384"/>
                </a:lnTo>
                <a:lnTo>
                  <a:pt x="103139" y="39953"/>
                </a:lnTo>
                <a:lnTo>
                  <a:pt x="68518" y="68519"/>
                </a:lnTo>
                <a:lnTo>
                  <a:pt x="39952" y="103142"/>
                </a:lnTo>
                <a:lnTo>
                  <a:pt x="18383" y="142882"/>
                </a:lnTo>
                <a:lnTo>
                  <a:pt x="4752" y="186796"/>
                </a:lnTo>
                <a:lnTo>
                  <a:pt x="0" y="233946"/>
                </a:lnTo>
                <a:lnTo>
                  <a:pt x="4752" y="281092"/>
                </a:lnTo>
                <a:lnTo>
                  <a:pt x="18383" y="325003"/>
                </a:lnTo>
                <a:lnTo>
                  <a:pt x="39952" y="364740"/>
                </a:lnTo>
                <a:lnTo>
                  <a:pt x="68518" y="399362"/>
                </a:lnTo>
                <a:lnTo>
                  <a:pt x="103139" y="427928"/>
                </a:lnTo>
                <a:lnTo>
                  <a:pt x="142876" y="449496"/>
                </a:lnTo>
                <a:lnTo>
                  <a:pt x="186788" y="463127"/>
                </a:lnTo>
                <a:lnTo>
                  <a:pt x="233934" y="467880"/>
                </a:lnTo>
                <a:lnTo>
                  <a:pt x="281079" y="463127"/>
                </a:lnTo>
                <a:lnTo>
                  <a:pt x="324991" y="449496"/>
                </a:lnTo>
                <a:lnTo>
                  <a:pt x="364728" y="427928"/>
                </a:lnTo>
                <a:lnTo>
                  <a:pt x="399349" y="399362"/>
                </a:lnTo>
                <a:lnTo>
                  <a:pt x="427915" y="364740"/>
                </a:lnTo>
                <a:lnTo>
                  <a:pt x="449484" y="325003"/>
                </a:lnTo>
                <a:lnTo>
                  <a:pt x="463115" y="281092"/>
                </a:lnTo>
                <a:lnTo>
                  <a:pt x="467868" y="233946"/>
                </a:lnTo>
                <a:lnTo>
                  <a:pt x="463115" y="186796"/>
                </a:lnTo>
                <a:lnTo>
                  <a:pt x="449484" y="142882"/>
                </a:lnTo>
                <a:lnTo>
                  <a:pt x="427915" y="103142"/>
                </a:lnTo>
                <a:lnTo>
                  <a:pt x="399349" y="68519"/>
                </a:lnTo>
                <a:lnTo>
                  <a:pt x="364728" y="39953"/>
                </a:lnTo>
                <a:lnTo>
                  <a:pt x="324991" y="18384"/>
                </a:lnTo>
                <a:lnTo>
                  <a:pt x="281079" y="4752"/>
                </a:lnTo>
                <a:lnTo>
                  <a:pt x="233934" y="0"/>
                </a:lnTo>
                <a:close/>
              </a:path>
            </a:pathLst>
          </a:custGeom>
          <a:solidFill>
            <a:srgbClr val="F7D10D"/>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93" name="Google Shape;593;p49"/>
          <p:cNvSpPr txBox="1"/>
          <p:nvPr/>
        </p:nvSpPr>
        <p:spPr>
          <a:xfrm>
            <a:off x="1027316" y="3422552"/>
            <a:ext cx="125700" cy="2283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400"/>
              <a:buFont typeface="Arial"/>
              <a:buNone/>
            </a:pPr>
            <a:r>
              <a:rPr b="1" i="0" lang="en-NA" sz="1400" u="none" cap="none" strike="noStrike">
                <a:solidFill>
                  <a:srgbClr val="10497E"/>
                </a:solidFill>
                <a:latin typeface="Century Gothic"/>
                <a:ea typeface="Century Gothic"/>
                <a:cs typeface="Century Gothic"/>
                <a:sym typeface="Century Gothic"/>
              </a:rPr>
              <a:t>3</a:t>
            </a:r>
            <a:endParaRPr b="0" i="0" sz="1400" u="none" cap="none" strike="noStrike">
              <a:solidFill>
                <a:srgbClr val="000000"/>
              </a:solidFill>
              <a:latin typeface="Century Gothic"/>
              <a:ea typeface="Century Gothic"/>
              <a:cs typeface="Century Gothic"/>
              <a:sym typeface="Century Gothic"/>
            </a:endParaRPr>
          </a:p>
        </p:txBody>
      </p:sp>
      <p:sp>
        <p:nvSpPr>
          <p:cNvPr id="594" name="Google Shape;594;p49"/>
          <p:cNvSpPr/>
          <p:nvPr/>
        </p:nvSpPr>
        <p:spPr>
          <a:xfrm>
            <a:off x="853442" y="4035548"/>
            <a:ext cx="467994" cy="467995"/>
          </a:xfrm>
          <a:custGeom>
            <a:rect b="b" l="l" r="r" t="t"/>
            <a:pathLst>
              <a:path extrusionOk="0" h="467995" w="467994">
                <a:moveTo>
                  <a:pt x="233934" y="0"/>
                </a:moveTo>
                <a:lnTo>
                  <a:pt x="186788" y="4752"/>
                </a:lnTo>
                <a:lnTo>
                  <a:pt x="142876" y="18383"/>
                </a:lnTo>
                <a:lnTo>
                  <a:pt x="103139" y="39952"/>
                </a:lnTo>
                <a:lnTo>
                  <a:pt x="68518" y="68518"/>
                </a:lnTo>
                <a:lnTo>
                  <a:pt x="39952" y="103139"/>
                </a:lnTo>
                <a:lnTo>
                  <a:pt x="18383" y="142876"/>
                </a:lnTo>
                <a:lnTo>
                  <a:pt x="4752" y="186788"/>
                </a:lnTo>
                <a:lnTo>
                  <a:pt x="0" y="233934"/>
                </a:lnTo>
                <a:lnTo>
                  <a:pt x="4752" y="281083"/>
                </a:lnTo>
                <a:lnTo>
                  <a:pt x="18383" y="324998"/>
                </a:lnTo>
                <a:lnTo>
                  <a:pt x="39952" y="364737"/>
                </a:lnTo>
                <a:lnTo>
                  <a:pt x="68518" y="399361"/>
                </a:lnTo>
                <a:lnTo>
                  <a:pt x="103139" y="427927"/>
                </a:lnTo>
                <a:lnTo>
                  <a:pt x="142876" y="449496"/>
                </a:lnTo>
                <a:lnTo>
                  <a:pt x="186788" y="463127"/>
                </a:lnTo>
                <a:lnTo>
                  <a:pt x="233934" y="467880"/>
                </a:lnTo>
                <a:lnTo>
                  <a:pt x="281079" y="463127"/>
                </a:lnTo>
                <a:lnTo>
                  <a:pt x="324991" y="449496"/>
                </a:lnTo>
                <a:lnTo>
                  <a:pt x="364728" y="427927"/>
                </a:lnTo>
                <a:lnTo>
                  <a:pt x="399349" y="399361"/>
                </a:lnTo>
                <a:lnTo>
                  <a:pt x="427915" y="364737"/>
                </a:lnTo>
                <a:lnTo>
                  <a:pt x="449484" y="324998"/>
                </a:lnTo>
                <a:lnTo>
                  <a:pt x="463115" y="281083"/>
                </a:lnTo>
                <a:lnTo>
                  <a:pt x="467868" y="233934"/>
                </a:lnTo>
                <a:lnTo>
                  <a:pt x="463115" y="186788"/>
                </a:lnTo>
                <a:lnTo>
                  <a:pt x="449484" y="142876"/>
                </a:lnTo>
                <a:lnTo>
                  <a:pt x="427915" y="103139"/>
                </a:lnTo>
                <a:lnTo>
                  <a:pt x="399349" y="68518"/>
                </a:lnTo>
                <a:lnTo>
                  <a:pt x="364728" y="39952"/>
                </a:lnTo>
                <a:lnTo>
                  <a:pt x="324991" y="18383"/>
                </a:lnTo>
                <a:lnTo>
                  <a:pt x="281079" y="4752"/>
                </a:lnTo>
                <a:lnTo>
                  <a:pt x="233934" y="0"/>
                </a:lnTo>
                <a:close/>
              </a:path>
            </a:pathLst>
          </a:custGeom>
          <a:solidFill>
            <a:srgbClr val="F7D10D"/>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95" name="Google Shape;595;p49"/>
          <p:cNvSpPr txBox="1"/>
          <p:nvPr/>
        </p:nvSpPr>
        <p:spPr>
          <a:xfrm>
            <a:off x="1027316" y="4124239"/>
            <a:ext cx="125700" cy="2283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400"/>
              <a:buFont typeface="Arial"/>
              <a:buNone/>
            </a:pPr>
            <a:r>
              <a:rPr b="1" i="0" lang="en-NA" sz="1400" u="none" cap="none" strike="noStrike">
                <a:solidFill>
                  <a:srgbClr val="10497E"/>
                </a:solidFill>
                <a:latin typeface="Century Gothic"/>
                <a:ea typeface="Century Gothic"/>
                <a:cs typeface="Century Gothic"/>
                <a:sym typeface="Century Gothic"/>
              </a:rPr>
              <a:t>4</a:t>
            </a:r>
            <a:endParaRPr b="0" i="0" sz="1400" u="none" cap="none" strike="noStrike">
              <a:solidFill>
                <a:srgbClr val="000000"/>
              </a:solidFill>
              <a:latin typeface="Century Gothic"/>
              <a:ea typeface="Century Gothic"/>
              <a:cs typeface="Century Gothic"/>
              <a:sym typeface="Century Gothic"/>
            </a:endParaRPr>
          </a:p>
        </p:txBody>
      </p:sp>
      <p:sp>
        <p:nvSpPr>
          <p:cNvPr id="596" name="Google Shape;596;p49"/>
          <p:cNvSpPr txBox="1"/>
          <p:nvPr/>
        </p:nvSpPr>
        <p:spPr>
          <a:xfrm>
            <a:off x="1636715" y="1978547"/>
            <a:ext cx="3679800" cy="2898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800"/>
              <a:buFont typeface="Arial"/>
              <a:buNone/>
            </a:pPr>
            <a:r>
              <a:rPr b="0" i="0" lang="en-NA" sz="1800" u="none" cap="none" strike="noStrike">
                <a:solidFill>
                  <a:srgbClr val="77787B"/>
                </a:solidFill>
                <a:latin typeface="Century Gothic"/>
                <a:ea typeface="Century Gothic"/>
                <a:cs typeface="Century Gothic"/>
                <a:sym typeface="Century Gothic"/>
              </a:rPr>
              <a:t>Overall Competitiveness Ranking</a:t>
            </a:r>
            <a:endParaRPr b="0" i="0" sz="1800" u="none" cap="none" strike="noStrike">
              <a:solidFill>
                <a:srgbClr val="000000"/>
              </a:solidFill>
              <a:latin typeface="Century Gothic"/>
              <a:ea typeface="Century Gothic"/>
              <a:cs typeface="Century Gothic"/>
              <a:sym typeface="Century Gothic"/>
            </a:endParaRPr>
          </a:p>
        </p:txBody>
      </p:sp>
      <p:graphicFrame>
        <p:nvGraphicFramePr>
          <p:cNvPr id="597" name="Google Shape;597;p49"/>
          <p:cNvGraphicFramePr/>
          <p:nvPr/>
        </p:nvGraphicFramePr>
        <p:xfrm>
          <a:off x="6496682" y="1905000"/>
          <a:ext cx="3000000" cy="3000000"/>
        </p:xfrm>
        <a:graphic>
          <a:graphicData uri="http://schemas.openxmlformats.org/drawingml/2006/table">
            <a:tbl>
              <a:tblPr bandRow="1" firstRow="1">
                <a:noFill/>
                <a:tableStyleId>{4136930D-4372-448D-95C7-F7D6C3968979}</a:tableStyleId>
              </a:tblPr>
              <a:tblGrid>
                <a:gridCol w="1115700"/>
                <a:gridCol w="1428125"/>
                <a:gridCol w="1273175"/>
                <a:gridCol w="1044575"/>
              </a:tblGrid>
              <a:tr h="531775">
                <a:tc>
                  <a:txBody>
                    <a:bodyPr/>
                    <a:lstStyle/>
                    <a:p>
                      <a:pPr indent="0" lvl="0" marL="274320" marR="0" rtl="0" algn="l">
                        <a:lnSpc>
                          <a:spcPct val="100000"/>
                        </a:lnSpc>
                        <a:spcBef>
                          <a:spcPts val="0"/>
                        </a:spcBef>
                        <a:spcAft>
                          <a:spcPts val="0"/>
                        </a:spcAft>
                        <a:buClr>
                          <a:srgbClr val="000000"/>
                        </a:buClr>
                        <a:buSzPts val="1800"/>
                        <a:buFont typeface="Arial"/>
                        <a:buNone/>
                      </a:pPr>
                      <a:r>
                        <a:rPr b="1" lang="en-NA" sz="1800" u="none" cap="none" strike="noStrike">
                          <a:solidFill>
                            <a:srgbClr val="1D4F7A"/>
                          </a:solidFill>
                          <a:latin typeface="Century Gothic"/>
                          <a:ea typeface="Century Gothic"/>
                          <a:cs typeface="Century Gothic"/>
                          <a:sym typeface="Century Gothic"/>
                        </a:rPr>
                        <a:t>94</a:t>
                      </a:r>
                      <a:endParaRPr sz="1800" u="none" cap="none" strike="noStrike">
                        <a:latin typeface="Century Gothic"/>
                        <a:ea typeface="Century Gothic"/>
                        <a:cs typeface="Century Gothic"/>
                        <a:sym typeface="Century Gothic"/>
                      </a:endParaRPr>
                    </a:p>
                  </a:txBody>
                  <a:tcPr marT="70475" marB="0" marR="0" marL="0">
                    <a:lnR cap="flat" cmpd="sng" w="9525">
                      <a:solidFill>
                        <a:srgbClr val="C6C8CA"/>
                      </a:solidFill>
                      <a:prstDash val="solid"/>
                      <a:round/>
                      <a:headEnd len="sm" w="sm" type="none"/>
                      <a:tailEnd len="sm" w="sm" type="none"/>
                    </a:lnR>
                    <a:lnB cap="flat" cmpd="sng" w="12700">
                      <a:solidFill>
                        <a:srgbClr val="C6C8CA"/>
                      </a:solidFill>
                      <a:prstDash val="solid"/>
                      <a:round/>
                      <a:headEnd len="sm" w="sm" type="none"/>
                      <a:tailEnd len="sm" w="sm" type="none"/>
                    </a:lnB>
                  </a:tcPr>
                </a:tc>
                <a:tc>
                  <a:txBody>
                    <a:bodyPr/>
                    <a:lstStyle/>
                    <a:p>
                      <a:pPr indent="0" lvl="0" marL="550545" marR="0" rtl="0" algn="l">
                        <a:lnSpc>
                          <a:spcPct val="100000"/>
                        </a:lnSpc>
                        <a:spcBef>
                          <a:spcPts val="0"/>
                        </a:spcBef>
                        <a:spcAft>
                          <a:spcPts val="0"/>
                        </a:spcAft>
                        <a:buClr>
                          <a:srgbClr val="000000"/>
                        </a:buClr>
                        <a:buSzPts val="1800"/>
                        <a:buFont typeface="Arial"/>
                        <a:buNone/>
                      </a:pPr>
                      <a:r>
                        <a:rPr b="0" lang="en-NA" sz="1800" u="none" cap="none" strike="noStrike">
                          <a:solidFill>
                            <a:srgbClr val="1D4F7A"/>
                          </a:solidFill>
                          <a:latin typeface="Century Gothic"/>
                          <a:ea typeface="Century Gothic"/>
                          <a:cs typeface="Century Gothic"/>
                          <a:sym typeface="Century Gothic"/>
                        </a:rPr>
                        <a:t>91</a:t>
                      </a:r>
                      <a:endParaRPr b="0" sz="1800" u="none" cap="none" strike="noStrike">
                        <a:latin typeface="Century Gothic"/>
                        <a:ea typeface="Century Gothic"/>
                        <a:cs typeface="Century Gothic"/>
                        <a:sym typeface="Century Gothic"/>
                      </a:endParaRPr>
                    </a:p>
                  </a:txBody>
                  <a:tcPr marT="70475" marB="0" marR="0" marL="0">
                    <a:lnL cap="flat" cmpd="sng" w="9525">
                      <a:solidFill>
                        <a:srgbClr val="C6C8CA"/>
                      </a:solidFill>
                      <a:prstDash val="solid"/>
                      <a:round/>
                      <a:headEnd len="sm" w="sm" type="none"/>
                      <a:tailEnd len="sm" w="sm" type="none"/>
                    </a:lnL>
                    <a:lnR cap="flat" cmpd="sng" w="9525">
                      <a:solidFill>
                        <a:srgbClr val="C6C8CA"/>
                      </a:solidFill>
                      <a:prstDash val="solid"/>
                      <a:round/>
                      <a:headEnd len="sm" w="sm" type="none"/>
                      <a:tailEnd len="sm" w="sm" type="none"/>
                    </a:lnR>
                    <a:lnB cap="flat" cmpd="sng" w="12700">
                      <a:solidFill>
                        <a:srgbClr val="C6C8CA"/>
                      </a:solidFill>
                      <a:prstDash val="solid"/>
                      <a:round/>
                      <a:headEnd len="sm" w="sm" type="none"/>
                      <a:tailEnd len="sm" w="sm" type="none"/>
                    </a:lnB>
                  </a:tcPr>
                </a:tc>
                <a:tc>
                  <a:txBody>
                    <a:bodyPr/>
                    <a:lstStyle/>
                    <a:p>
                      <a:pPr indent="0" lvl="0" marL="10795" marR="0" rtl="0" algn="ctr">
                        <a:lnSpc>
                          <a:spcPct val="100000"/>
                        </a:lnSpc>
                        <a:spcBef>
                          <a:spcPts val="0"/>
                        </a:spcBef>
                        <a:spcAft>
                          <a:spcPts val="0"/>
                        </a:spcAft>
                        <a:buClr>
                          <a:srgbClr val="000000"/>
                        </a:buClr>
                        <a:buSzPts val="1800"/>
                        <a:buFont typeface="Arial"/>
                        <a:buNone/>
                      </a:pPr>
                      <a:r>
                        <a:rPr b="0" lang="en-NA" sz="1800" u="none" cap="none" strike="noStrike">
                          <a:solidFill>
                            <a:srgbClr val="1D4F7A"/>
                          </a:solidFill>
                          <a:latin typeface="Century Gothic"/>
                          <a:ea typeface="Century Gothic"/>
                          <a:cs typeface="Century Gothic"/>
                          <a:sym typeface="Century Gothic"/>
                        </a:rPr>
                        <a:t>100</a:t>
                      </a:r>
                      <a:endParaRPr b="0" sz="1800" u="none" cap="none" strike="noStrike">
                        <a:latin typeface="Century Gothic"/>
                        <a:ea typeface="Century Gothic"/>
                        <a:cs typeface="Century Gothic"/>
                        <a:sym typeface="Century Gothic"/>
                      </a:endParaRPr>
                    </a:p>
                  </a:txBody>
                  <a:tcPr marT="70475" marB="0" marR="0" marL="0">
                    <a:lnL cap="flat" cmpd="sng" w="9525">
                      <a:solidFill>
                        <a:srgbClr val="C6C8CA"/>
                      </a:solidFill>
                      <a:prstDash val="solid"/>
                      <a:round/>
                      <a:headEnd len="sm" w="sm" type="none"/>
                      <a:tailEnd len="sm" w="sm" type="none"/>
                    </a:lnL>
                    <a:lnR cap="flat" cmpd="sng" w="38100">
                      <a:solidFill>
                        <a:srgbClr val="C6C8CA"/>
                      </a:solidFill>
                      <a:prstDash val="solid"/>
                      <a:round/>
                      <a:headEnd len="sm" w="sm" type="none"/>
                      <a:tailEnd len="sm" w="sm" type="none"/>
                    </a:lnR>
                    <a:lnB cap="flat" cmpd="sng" w="12700">
                      <a:solidFill>
                        <a:srgbClr val="C6C8CA"/>
                      </a:solidFill>
                      <a:prstDash val="solid"/>
                      <a:round/>
                      <a:headEnd len="sm" w="sm" type="none"/>
                      <a:tailEnd len="sm" w="sm" type="none"/>
                    </a:lnB>
                  </a:tcPr>
                </a:tc>
                <a:tc>
                  <a:txBody>
                    <a:bodyPr/>
                    <a:lstStyle/>
                    <a:p>
                      <a:pPr indent="0" lvl="0" marL="0" marR="266700" rtl="0" algn="r">
                        <a:lnSpc>
                          <a:spcPct val="100000"/>
                        </a:lnSpc>
                        <a:spcBef>
                          <a:spcPts val="0"/>
                        </a:spcBef>
                        <a:spcAft>
                          <a:spcPts val="0"/>
                        </a:spcAft>
                        <a:buClr>
                          <a:srgbClr val="000000"/>
                        </a:buClr>
                        <a:buSzPts val="1800"/>
                        <a:buFont typeface="Arial"/>
                        <a:buNone/>
                      </a:pPr>
                      <a:r>
                        <a:rPr b="0" lang="en-NA" sz="1800" u="none" cap="none" strike="noStrike">
                          <a:solidFill>
                            <a:srgbClr val="1D4F7A"/>
                          </a:solidFill>
                          <a:latin typeface="Century Gothic"/>
                          <a:ea typeface="Century Gothic"/>
                          <a:cs typeface="Century Gothic"/>
                          <a:sym typeface="Century Gothic"/>
                        </a:rPr>
                        <a:t>60</a:t>
                      </a:r>
                      <a:endParaRPr b="0" sz="1800" u="none" cap="none" strike="noStrike">
                        <a:latin typeface="Century Gothic"/>
                        <a:ea typeface="Century Gothic"/>
                        <a:cs typeface="Century Gothic"/>
                        <a:sym typeface="Century Gothic"/>
                      </a:endParaRPr>
                    </a:p>
                  </a:txBody>
                  <a:tcPr marT="70475" marB="0" marR="0" marL="0">
                    <a:lnL cap="flat" cmpd="sng" w="38100">
                      <a:solidFill>
                        <a:srgbClr val="C6C8CA"/>
                      </a:solidFill>
                      <a:prstDash val="solid"/>
                      <a:round/>
                      <a:headEnd len="sm" w="sm" type="none"/>
                      <a:tailEnd len="sm" w="sm" type="none"/>
                    </a:lnL>
                    <a:lnB cap="flat" cmpd="sng" w="12700">
                      <a:solidFill>
                        <a:srgbClr val="C6C8CA"/>
                      </a:solidFill>
                      <a:prstDash val="solid"/>
                      <a:round/>
                      <a:headEnd len="sm" w="sm" type="none"/>
                      <a:tailEnd len="sm" w="sm" type="none"/>
                    </a:lnB>
                  </a:tcPr>
                </a:tc>
              </a:tr>
              <a:tr h="714750">
                <a:tc>
                  <a:txBody>
                    <a:bodyPr/>
                    <a:lstStyle/>
                    <a:p>
                      <a:pPr indent="0" lvl="0" marL="273685" marR="0" rtl="0" algn="l">
                        <a:lnSpc>
                          <a:spcPct val="100000"/>
                        </a:lnSpc>
                        <a:spcBef>
                          <a:spcPts val="0"/>
                        </a:spcBef>
                        <a:spcAft>
                          <a:spcPts val="0"/>
                        </a:spcAft>
                        <a:buClr>
                          <a:srgbClr val="000000"/>
                        </a:buClr>
                        <a:buSzPts val="1800"/>
                        <a:buFont typeface="Arial"/>
                        <a:buNone/>
                      </a:pPr>
                      <a:r>
                        <a:rPr b="1" lang="en-NA" sz="1800" u="none" cap="none" strike="noStrike">
                          <a:solidFill>
                            <a:srgbClr val="1D4F7A"/>
                          </a:solidFill>
                          <a:latin typeface="Century Gothic"/>
                          <a:ea typeface="Century Gothic"/>
                          <a:cs typeface="Century Gothic"/>
                          <a:sym typeface="Century Gothic"/>
                        </a:rPr>
                        <a:t>41</a:t>
                      </a:r>
                      <a:endParaRPr sz="1800" u="none" cap="none" strike="noStrike">
                        <a:latin typeface="Century Gothic"/>
                        <a:ea typeface="Century Gothic"/>
                        <a:cs typeface="Century Gothic"/>
                        <a:sym typeface="Century Gothic"/>
                      </a:endParaRPr>
                    </a:p>
                  </a:txBody>
                  <a:tcPr marT="219075" marB="0" marR="0" marL="0">
                    <a:lnR cap="flat" cmpd="sng" w="9525">
                      <a:solidFill>
                        <a:srgbClr val="C6C8CA"/>
                      </a:solidFill>
                      <a:prstDash val="solid"/>
                      <a:round/>
                      <a:headEnd len="sm" w="sm" type="none"/>
                      <a:tailEnd len="sm" w="sm" type="none"/>
                    </a:lnR>
                    <a:lnT cap="flat" cmpd="sng" w="12700">
                      <a:solidFill>
                        <a:srgbClr val="C6C8CA"/>
                      </a:solidFill>
                      <a:prstDash val="solid"/>
                      <a:round/>
                      <a:headEnd len="sm" w="sm" type="none"/>
                      <a:tailEnd len="sm" w="sm" type="none"/>
                    </a:lnT>
                    <a:lnB cap="flat" cmpd="sng" w="12700">
                      <a:solidFill>
                        <a:srgbClr val="C6C8CA"/>
                      </a:solidFill>
                      <a:prstDash val="solid"/>
                      <a:round/>
                      <a:headEnd len="sm" w="sm" type="none"/>
                      <a:tailEnd len="sm" w="sm" type="none"/>
                    </a:lnB>
                  </a:tcPr>
                </a:tc>
                <a:tc>
                  <a:txBody>
                    <a:bodyPr/>
                    <a:lstStyle/>
                    <a:p>
                      <a:pPr indent="0" lvl="0" marL="549275" marR="0" rtl="0" algn="l">
                        <a:lnSpc>
                          <a:spcPct val="100000"/>
                        </a:lnSpc>
                        <a:spcBef>
                          <a:spcPts val="0"/>
                        </a:spcBef>
                        <a:spcAft>
                          <a:spcPts val="0"/>
                        </a:spcAft>
                        <a:buClr>
                          <a:srgbClr val="000000"/>
                        </a:buClr>
                        <a:buSzPts val="1800"/>
                        <a:buFont typeface="Arial"/>
                        <a:buNone/>
                      </a:pPr>
                      <a:r>
                        <a:rPr b="0" lang="en-NA" sz="1800" u="none" cap="none" strike="noStrike">
                          <a:solidFill>
                            <a:srgbClr val="1D4F7A"/>
                          </a:solidFill>
                          <a:latin typeface="Century Gothic"/>
                          <a:ea typeface="Century Gothic"/>
                          <a:cs typeface="Century Gothic"/>
                          <a:sym typeface="Century Gothic"/>
                        </a:rPr>
                        <a:t>60</a:t>
                      </a:r>
                      <a:endParaRPr b="0" sz="1800" u="none" cap="none" strike="noStrike">
                        <a:latin typeface="Century Gothic"/>
                        <a:ea typeface="Century Gothic"/>
                        <a:cs typeface="Century Gothic"/>
                        <a:sym typeface="Century Gothic"/>
                      </a:endParaRPr>
                    </a:p>
                  </a:txBody>
                  <a:tcPr marT="219075" marB="0" marR="0" marL="0">
                    <a:lnL cap="flat" cmpd="sng" w="9525">
                      <a:solidFill>
                        <a:srgbClr val="C6C8CA"/>
                      </a:solidFill>
                      <a:prstDash val="solid"/>
                      <a:round/>
                      <a:headEnd len="sm" w="sm" type="none"/>
                      <a:tailEnd len="sm" w="sm" type="none"/>
                    </a:lnL>
                    <a:lnR cap="flat" cmpd="sng" w="9525">
                      <a:solidFill>
                        <a:srgbClr val="C6C8CA"/>
                      </a:solidFill>
                      <a:prstDash val="solid"/>
                      <a:round/>
                      <a:headEnd len="sm" w="sm" type="none"/>
                      <a:tailEnd len="sm" w="sm" type="none"/>
                    </a:lnR>
                    <a:lnT cap="flat" cmpd="sng" w="12700">
                      <a:solidFill>
                        <a:srgbClr val="C6C8CA"/>
                      </a:solidFill>
                      <a:prstDash val="solid"/>
                      <a:round/>
                      <a:headEnd len="sm" w="sm" type="none"/>
                      <a:tailEnd len="sm" w="sm" type="none"/>
                    </a:lnT>
                    <a:lnB cap="flat" cmpd="sng" w="12700">
                      <a:solidFill>
                        <a:srgbClr val="C6C8CA"/>
                      </a:solidFill>
                      <a:prstDash val="solid"/>
                      <a:round/>
                      <a:headEnd len="sm" w="sm" type="none"/>
                      <a:tailEnd len="sm" w="sm" type="none"/>
                    </a:lnB>
                  </a:tcPr>
                </a:tc>
                <a:tc>
                  <a:txBody>
                    <a:bodyPr/>
                    <a:lstStyle/>
                    <a:p>
                      <a:pPr indent="0" lvl="0" marL="8890" marR="0" rtl="0" algn="ctr">
                        <a:lnSpc>
                          <a:spcPct val="100000"/>
                        </a:lnSpc>
                        <a:spcBef>
                          <a:spcPts val="0"/>
                        </a:spcBef>
                        <a:spcAft>
                          <a:spcPts val="0"/>
                        </a:spcAft>
                        <a:buClr>
                          <a:srgbClr val="000000"/>
                        </a:buClr>
                        <a:buSzPts val="1800"/>
                        <a:buFont typeface="Arial"/>
                        <a:buNone/>
                      </a:pPr>
                      <a:r>
                        <a:rPr b="0" lang="en-NA" sz="1800" u="none" cap="none" strike="noStrike">
                          <a:solidFill>
                            <a:srgbClr val="1D4F7A"/>
                          </a:solidFill>
                          <a:latin typeface="Century Gothic"/>
                          <a:ea typeface="Century Gothic"/>
                          <a:cs typeface="Century Gothic"/>
                          <a:sym typeface="Century Gothic"/>
                        </a:rPr>
                        <a:t>90</a:t>
                      </a:r>
                      <a:endParaRPr b="0" sz="1800" u="none" cap="none" strike="noStrike">
                        <a:latin typeface="Century Gothic"/>
                        <a:ea typeface="Century Gothic"/>
                        <a:cs typeface="Century Gothic"/>
                        <a:sym typeface="Century Gothic"/>
                      </a:endParaRPr>
                    </a:p>
                  </a:txBody>
                  <a:tcPr marT="219075" marB="0" marR="0" marL="0">
                    <a:lnL cap="flat" cmpd="sng" w="9525">
                      <a:solidFill>
                        <a:srgbClr val="C6C8CA"/>
                      </a:solidFill>
                      <a:prstDash val="solid"/>
                      <a:round/>
                      <a:headEnd len="sm" w="sm" type="none"/>
                      <a:tailEnd len="sm" w="sm" type="none"/>
                    </a:lnL>
                    <a:lnR cap="flat" cmpd="sng" w="38100">
                      <a:solidFill>
                        <a:srgbClr val="C6C8CA"/>
                      </a:solidFill>
                      <a:prstDash val="solid"/>
                      <a:round/>
                      <a:headEnd len="sm" w="sm" type="none"/>
                      <a:tailEnd len="sm" w="sm" type="none"/>
                    </a:lnR>
                    <a:lnT cap="flat" cmpd="sng" w="12700">
                      <a:solidFill>
                        <a:srgbClr val="C6C8CA"/>
                      </a:solidFill>
                      <a:prstDash val="solid"/>
                      <a:round/>
                      <a:headEnd len="sm" w="sm" type="none"/>
                      <a:tailEnd len="sm" w="sm" type="none"/>
                    </a:lnT>
                    <a:lnB cap="flat" cmpd="sng" w="12700">
                      <a:solidFill>
                        <a:srgbClr val="C6C8CA"/>
                      </a:solidFill>
                      <a:prstDash val="solid"/>
                      <a:round/>
                      <a:headEnd len="sm" w="sm" type="none"/>
                      <a:tailEnd len="sm" w="sm" type="none"/>
                    </a:lnB>
                  </a:tcPr>
                </a:tc>
                <a:tc>
                  <a:txBody>
                    <a:bodyPr/>
                    <a:lstStyle/>
                    <a:p>
                      <a:pPr indent="0" lvl="0" marL="0" marR="267970" rtl="0" algn="r">
                        <a:lnSpc>
                          <a:spcPct val="100000"/>
                        </a:lnSpc>
                        <a:spcBef>
                          <a:spcPts val="0"/>
                        </a:spcBef>
                        <a:spcAft>
                          <a:spcPts val="0"/>
                        </a:spcAft>
                        <a:buClr>
                          <a:srgbClr val="000000"/>
                        </a:buClr>
                        <a:buSzPts val="1800"/>
                        <a:buFont typeface="Arial"/>
                        <a:buNone/>
                      </a:pPr>
                      <a:r>
                        <a:rPr b="0" lang="en-NA" sz="1800" u="none" cap="none" strike="noStrike">
                          <a:solidFill>
                            <a:srgbClr val="1D4F7A"/>
                          </a:solidFill>
                          <a:latin typeface="Century Gothic"/>
                          <a:ea typeface="Century Gothic"/>
                          <a:cs typeface="Century Gothic"/>
                          <a:sym typeface="Century Gothic"/>
                        </a:rPr>
                        <a:t>83</a:t>
                      </a:r>
                      <a:endParaRPr b="0" sz="1800" u="none" cap="none" strike="noStrike">
                        <a:latin typeface="Century Gothic"/>
                        <a:ea typeface="Century Gothic"/>
                        <a:cs typeface="Century Gothic"/>
                        <a:sym typeface="Century Gothic"/>
                      </a:endParaRPr>
                    </a:p>
                  </a:txBody>
                  <a:tcPr marT="219075" marB="0" marR="0" marL="0">
                    <a:lnL cap="flat" cmpd="sng" w="38100">
                      <a:solidFill>
                        <a:srgbClr val="C6C8CA"/>
                      </a:solidFill>
                      <a:prstDash val="solid"/>
                      <a:round/>
                      <a:headEnd len="sm" w="sm" type="none"/>
                      <a:tailEnd len="sm" w="sm" type="none"/>
                    </a:lnL>
                    <a:lnT cap="flat" cmpd="sng" w="12700">
                      <a:solidFill>
                        <a:srgbClr val="C6C8CA"/>
                      </a:solidFill>
                      <a:prstDash val="solid"/>
                      <a:round/>
                      <a:headEnd len="sm" w="sm" type="none"/>
                      <a:tailEnd len="sm" w="sm" type="none"/>
                    </a:lnT>
                    <a:lnB cap="flat" cmpd="sng" w="12700">
                      <a:solidFill>
                        <a:srgbClr val="C6C8CA"/>
                      </a:solidFill>
                      <a:prstDash val="solid"/>
                      <a:round/>
                      <a:headEnd len="sm" w="sm" type="none"/>
                      <a:tailEnd len="sm" w="sm" type="none"/>
                    </a:lnB>
                  </a:tcPr>
                </a:tc>
              </a:tr>
              <a:tr h="784875">
                <a:tc>
                  <a:txBody>
                    <a:bodyPr/>
                    <a:lstStyle/>
                    <a:p>
                      <a:pPr indent="0" lvl="0" marL="0" marR="0" rtl="0" algn="l">
                        <a:lnSpc>
                          <a:spcPct val="100000"/>
                        </a:lnSpc>
                        <a:spcBef>
                          <a:spcPts val="0"/>
                        </a:spcBef>
                        <a:spcAft>
                          <a:spcPts val="0"/>
                        </a:spcAft>
                        <a:buClr>
                          <a:srgbClr val="000000"/>
                        </a:buClr>
                        <a:buSzPts val="1750"/>
                        <a:buFont typeface="Arial"/>
                        <a:buNone/>
                      </a:pPr>
                      <a:r>
                        <a:t/>
                      </a:r>
                      <a:endParaRPr sz="1750" u="none" cap="none" strike="noStrike">
                        <a:latin typeface="Times New Roman"/>
                        <a:ea typeface="Times New Roman"/>
                        <a:cs typeface="Times New Roman"/>
                        <a:sym typeface="Times New Roman"/>
                      </a:endParaRPr>
                    </a:p>
                    <a:p>
                      <a:pPr indent="0" lvl="0" marL="273685" marR="0" rtl="0" algn="l">
                        <a:lnSpc>
                          <a:spcPct val="100000"/>
                        </a:lnSpc>
                        <a:spcBef>
                          <a:spcPts val="5"/>
                        </a:spcBef>
                        <a:spcAft>
                          <a:spcPts val="0"/>
                        </a:spcAft>
                        <a:buClr>
                          <a:srgbClr val="000000"/>
                        </a:buClr>
                        <a:buSzPts val="1800"/>
                        <a:buFont typeface="Arial"/>
                        <a:buNone/>
                      </a:pPr>
                      <a:r>
                        <a:rPr b="1" lang="en-NA" sz="1800" u="none" cap="none" strike="noStrike">
                          <a:solidFill>
                            <a:srgbClr val="1D4F7A"/>
                          </a:solidFill>
                          <a:latin typeface="Century Gothic"/>
                          <a:ea typeface="Century Gothic"/>
                          <a:cs typeface="Century Gothic"/>
                          <a:sym typeface="Century Gothic"/>
                        </a:rPr>
                        <a:t>44</a:t>
                      </a:r>
                      <a:endParaRPr sz="1800" u="none" cap="none" strike="noStrike">
                        <a:latin typeface="Century Gothic"/>
                        <a:ea typeface="Century Gothic"/>
                        <a:cs typeface="Century Gothic"/>
                        <a:sym typeface="Century Gothic"/>
                      </a:endParaRPr>
                    </a:p>
                  </a:txBody>
                  <a:tcPr marT="0" marB="0" marR="0" marL="0">
                    <a:lnR cap="flat" cmpd="sng" w="9525">
                      <a:solidFill>
                        <a:srgbClr val="C6C8CA"/>
                      </a:solidFill>
                      <a:prstDash val="solid"/>
                      <a:round/>
                      <a:headEnd len="sm" w="sm" type="none"/>
                      <a:tailEnd len="sm" w="sm" type="none"/>
                    </a:lnR>
                    <a:lnT cap="flat" cmpd="sng" w="12700">
                      <a:solidFill>
                        <a:srgbClr val="C6C8CA"/>
                      </a:solidFill>
                      <a:prstDash val="solid"/>
                      <a:round/>
                      <a:headEnd len="sm" w="sm" type="none"/>
                      <a:tailEnd len="sm" w="sm" type="none"/>
                    </a:lnT>
                    <a:lnB cap="flat" cmpd="sng" w="12700">
                      <a:solidFill>
                        <a:srgbClr val="C6C8CA"/>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750"/>
                        <a:buFont typeface="Arial"/>
                        <a:buNone/>
                      </a:pPr>
                      <a:r>
                        <a:t/>
                      </a:r>
                      <a:endParaRPr b="0" sz="1750" u="none" cap="none" strike="noStrike">
                        <a:latin typeface="Times New Roman"/>
                        <a:ea typeface="Times New Roman"/>
                        <a:cs typeface="Times New Roman"/>
                        <a:sym typeface="Times New Roman"/>
                      </a:endParaRPr>
                    </a:p>
                    <a:p>
                      <a:pPr indent="0" lvl="0" marL="549275" marR="0" rtl="0" algn="l">
                        <a:lnSpc>
                          <a:spcPct val="100000"/>
                        </a:lnSpc>
                        <a:spcBef>
                          <a:spcPts val="5"/>
                        </a:spcBef>
                        <a:spcAft>
                          <a:spcPts val="0"/>
                        </a:spcAft>
                        <a:buClr>
                          <a:srgbClr val="000000"/>
                        </a:buClr>
                        <a:buSzPts val="1800"/>
                        <a:buFont typeface="Arial"/>
                        <a:buNone/>
                      </a:pPr>
                      <a:r>
                        <a:rPr b="0" lang="en-NA" sz="1800" u="none" cap="none" strike="noStrike">
                          <a:solidFill>
                            <a:srgbClr val="1D4F7A"/>
                          </a:solidFill>
                          <a:latin typeface="Century Gothic"/>
                          <a:ea typeface="Century Gothic"/>
                          <a:cs typeface="Century Gothic"/>
                          <a:sym typeface="Century Gothic"/>
                        </a:rPr>
                        <a:t>66</a:t>
                      </a:r>
                      <a:endParaRPr b="0" sz="1800" u="none" cap="none" strike="noStrike">
                        <a:latin typeface="Century Gothic"/>
                        <a:ea typeface="Century Gothic"/>
                        <a:cs typeface="Century Gothic"/>
                        <a:sym typeface="Century Gothic"/>
                      </a:endParaRPr>
                    </a:p>
                  </a:txBody>
                  <a:tcPr marT="0" marB="0" marR="0" marL="0">
                    <a:lnL cap="flat" cmpd="sng" w="9525">
                      <a:solidFill>
                        <a:srgbClr val="C6C8CA"/>
                      </a:solidFill>
                      <a:prstDash val="solid"/>
                      <a:round/>
                      <a:headEnd len="sm" w="sm" type="none"/>
                      <a:tailEnd len="sm" w="sm" type="none"/>
                    </a:lnL>
                    <a:lnR cap="flat" cmpd="sng" w="9525">
                      <a:solidFill>
                        <a:srgbClr val="C6C8CA"/>
                      </a:solidFill>
                      <a:prstDash val="solid"/>
                      <a:round/>
                      <a:headEnd len="sm" w="sm" type="none"/>
                      <a:tailEnd len="sm" w="sm" type="none"/>
                    </a:lnR>
                    <a:lnT cap="flat" cmpd="sng" w="12700">
                      <a:solidFill>
                        <a:srgbClr val="C6C8CA"/>
                      </a:solidFill>
                      <a:prstDash val="solid"/>
                      <a:round/>
                      <a:headEnd len="sm" w="sm" type="none"/>
                      <a:tailEnd len="sm" w="sm" type="none"/>
                    </a:lnT>
                    <a:lnB cap="flat" cmpd="sng" w="12700">
                      <a:solidFill>
                        <a:srgbClr val="C6C8CA"/>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750"/>
                        <a:buFont typeface="Arial"/>
                        <a:buNone/>
                      </a:pPr>
                      <a:r>
                        <a:t/>
                      </a:r>
                      <a:endParaRPr b="0" sz="1750" u="none" cap="none" strike="noStrike">
                        <a:latin typeface="Times New Roman"/>
                        <a:ea typeface="Times New Roman"/>
                        <a:cs typeface="Times New Roman"/>
                        <a:sym typeface="Times New Roman"/>
                      </a:endParaRPr>
                    </a:p>
                    <a:p>
                      <a:pPr indent="0" lvl="0" marL="8890" marR="0" rtl="0" algn="ctr">
                        <a:lnSpc>
                          <a:spcPct val="100000"/>
                        </a:lnSpc>
                        <a:spcBef>
                          <a:spcPts val="5"/>
                        </a:spcBef>
                        <a:spcAft>
                          <a:spcPts val="0"/>
                        </a:spcAft>
                        <a:buClr>
                          <a:srgbClr val="000000"/>
                        </a:buClr>
                        <a:buSzPts val="1800"/>
                        <a:buFont typeface="Arial"/>
                        <a:buNone/>
                      </a:pPr>
                      <a:r>
                        <a:rPr b="0" lang="en-NA" sz="1800" u="none" cap="none" strike="noStrike">
                          <a:solidFill>
                            <a:srgbClr val="1D4F7A"/>
                          </a:solidFill>
                          <a:latin typeface="Century Gothic"/>
                          <a:ea typeface="Century Gothic"/>
                          <a:cs typeface="Century Gothic"/>
                          <a:sym typeface="Century Gothic"/>
                        </a:rPr>
                        <a:t>45</a:t>
                      </a:r>
                      <a:endParaRPr b="0" sz="1800" u="none" cap="none" strike="noStrike">
                        <a:latin typeface="Century Gothic"/>
                        <a:ea typeface="Century Gothic"/>
                        <a:cs typeface="Century Gothic"/>
                        <a:sym typeface="Century Gothic"/>
                      </a:endParaRPr>
                    </a:p>
                  </a:txBody>
                  <a:tcPr marT="0" marB="0" marR="0" marL="0">
                    <a:lnL cap="flat" cmpd="sng" w="9525">
                      <a:solidFill>
                        <a:srgbClr val="C6C8CA"/>
                      </a:solidFill>
                      <a:prstDash val="solid"/>
                      <a:round/>
                      <a:headEnd len="sm" w="sm" type="none"/>
                      <a:tailEnd len="sm" w="sm" type="none"/>
                    </a:lnL>
                    <a:lnR cap="flat" cmpd="sng" w="38100">
                      <a:solidFill>
                        <a:srgbClr val="C6C8CA"/>
                      </a:solidFill>
                      <a:prstDash val="solid"/>
                      <a:round/>
                      <a:headEnd len="sm" w="sm" type="none"/>
                      <a:tailEnd len="sm" w="sm" type="none"/>
                    </a:lnR>
                    <a:lnT cap="flat" cmpd="sng" w="12700">
                      <a:solidFill>
                        <a:srgbClr val="C6C8CA"/>
                      </a:solidFill>
                      <a:prstDash val="solid"/>
                      <a:round/>
                      <a:headEnd len="sm" w="sm" type="none"/>
                      <a:tailEnd len="sm" w="sm" type="none"/>
                    </a:lnT>
                    <a:lnB cap="flat" cmpd="sng" w="12700">
                      <a:solidFill>
                        <a:srgbClr val="C6C8CA"/>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750"/>
                        <a:buFont typeface="Arial"/>
                        <a:buNone/>
                      </a:pPr>
                      <a:r>
                        <a:t/>
                      </a:r>
                      <a:endParaRPr b="0" sz="1750" u="none" cap="none" strike="noStrike">
                        <a:latin typeface="Times New Roman"/>
                        <a:ea typeface="Times New Roman"/>
                        <a:cs typeface="Times New Roman"/>
                        <a:sym typeface="Times New Roman"/>
                      </a:endParaRPr>
                    </a:p>
                    <a:p>
                      <a:pPr indent="0" lvl="0" marL="0" marR="267970" rtl="0" algn="r">
                        <a:lnSpc>
                          <a:spcPct val="100000"/>
                        </a:lnSpc>
                        <a:spcBef>
                          <a:spcPts val="5"/>
                        </a:spcBef>
                        <a:spcAft>
                          <a:spcPts val="0"/>
                        </a:spcAft>
                        <a:buClr>
                          <a:srgbClr val="000000"/>
                        </a:buClr>
                        <a:buSzPts val="1800"/>
                        <a:buFont typeface="Arial"/>
                        <a:buNone/>
                      </a:pPr>
                      <a:r>
                        <a:rPr b="0" lang="en-NA" sz="1800" u="none" cap="none" strike="noStrike">
                          <a:solidFill>
                            <a:srgbClr val="1D4F7A"/>
                          </a:solidFill>
                          <a:latin typeface="Century Gothic"/>
                          <a:ea typeface="Century Gothic"/>
                          <a:cs typeface="Century Gothic"/>
                          <a:sym typeface="Century Gothic"/>
                        </a:rPr>
                        <a:t>61</a:t>
                      </a:r>
                      <a:endParaRPr b="0" sz="1800" u="none" cap="none" strike="noStrike">
                        <a:latin typeface="Century Gothic"/>
                        <a:ea typeface="Century Gothic"/>
                        <a:cs typeface="Century Gothic"/>
                        <a:sym typeface="Century Gothic"/>
                      </a:endParaRPr>
                    </a:p>
                  </a:txBody>
                  <a:tcPr marT="0" marB="0" marR="0" marL="0">
                    <a:lnL cap="flat" cmpd="sng" w="38100">
                      <a:solidFill>
                        <a:srgbClr val="C6C8CA"/>
                      </a:solidFill>
                      <a:prstDash val="solid"/>
                      <a:round/>
                      <a:headEnd len="sm" w="sm" type="none"/>
                      <a:tailEnd len="sm" w="sm" type="none"/>
                    </a:lnL>
                    <a:lnT cap="flat" cmpd="sng" w="12700">
                      <a:solidFill>
                        <a:srgbClr val="C6C8CA"/>
                      </a:solidFill>
                      <a:prstDash val="solid"/>
                      <a:round/>
                      <a:headEnd len="sm" w="sm" type="none"/>
                      <a:tailEnd len="sm" w="sm" type="none"/>
                    </a:lnT>
                    <a:lnB cap="flat" cmpd="sng" w="12700">
                      <a:solidFill>
                        <a:srgbClr val="C6C8CA"/>
                      </a:solidFill>
                      <a:prstDash val="solid"/>
                      <a:round/>
                      <a:headEnd len="sm" w="sm" type="none"/>
                      <a:tailEnd len="sm" w="sm" type="none"/>
                    </a:lnB>
                  </a:tcPr>
                </a:tc>
              </a:tr>
              <a:tr h="878225">
                <a:tc>
                  <a:txBody>
                    <a:bodyPr/>
                    <a:lstStyle/>
                    <a:p>
                      <a:pPr indent="0" lvl="0" marL="273685" marR="0" rtl="0" algn="l">
                        <a:lnSpc>
                          <a:spcPct val="100000"/>
                        </a:lnSpc>
                        <a:spcBef>
                          <a:spcPts val="0"/>
                        </a:spcBef>
                        <a:spcAft>
                          <a:spcPts val="0"/>
                        </a:spcAft>
                        <a:buClr>
                          <a:srgbClr val="000000"/>
                        </a:buClr>
                        <a:buSzPts val="1800"/>
                        <a:buFont typeface="Arial"/>
                        <a:buNone/>
                      </a:pPr>
                      <a:r>
                        <a:rPr b="1" lang="en-NA" sz="1800" u="none" cap="none" strike="noStrike">
                          <a:solidFill>
                            <a:srgbClr val="1D4F7A"/>
                          </a:solidFill>
                          <a:latin typeface="Century Gothic"/>
                          <a:ea typeface="Century Gothic"/>
                          <a:cs typeface="Century Gothic"/>
                          <a:sym typeface="Century Gothic"/>
                        </a:rPr>
                        <a:t>56</a:t>
                      </a:r>
                      <a:endParaRPr sz="1800" u="none" cap="none" strike="noStrike">
                        <a:latin typeface="Century Gothic"/>
                        <a:ea typeface="Century Gothic"/>
                        <a:cs typeface="Century Gothic"/>
                        <a:sym typeface="Century Gothic"/>
                      </a:endParaRPr>
                    </a:p>
                  </a:txBody>
                  <a:tcPr marT="248925" marB="0" marR="0" marL="0">
                    <a:lnR cap="flat" cmpd="sng" w="9525">
                      <a:solidFill>
                        <a:srgbClr val="C6C8CA"/>
                      </a:solidFill>
                      <a:prstDash val="solid"/>
                      <a:round/>
                      <a:headEnd len="sm" w="sm" type="none"/>
                      <a:tailEnd len="sm" w="sm" type="none"/>
                    </a:lnR>
                    <a:lnT cap="flat" cmpd="sng" w="12700">
                      <a:solidFill>
                        <a:srgbClr val="C6C8CA"/>
                      </a:solidFill>
                      <a:prstDash val="solid"/>
                      <a:round/>
                      <a:headEnd len="sm" w="sm" type="none"/>
                      <a:tailEnd len="sm" w="sm" type="none"/>
                    </a:lnT>
                    <a:lnB cap="flat" cmpd="sng" w="12700">
                      <a:solidFill>
                        <a:srgbClr val="C6C8CA"/>
                      </a:solidFill>
                      <a:prstDash val="solid"/>
                      <a:round/>
                      <a:headEnd len="sm" w="sm" type="none"/>
                      <a:tailEnd len="sm" w="sm" type="none"/>
                    </a:lnB>
                  </a:tcPr>
                </a:tc>
                <a:tc>
                  <a:txBody>
                    <a:bodyPr/>
                    <a:lstStyle/>
                    <a:p>
                      <a:pPr indent="0" lvl="0" marL="549275" marR="0" rtl="0" algn="l">
                        <a:lnSpc>
                          <a:spcPct val="100000"/>
                        </a:lnSpc>
                        <a:spcBef>
                          <a:spcPts val="0"/>
                        </a:spcBef>
                        <a:spcAft>
                          <a:spcPts val="0"/>
                        </a:spcAft>
                        <a:buClr>
                          <a:srgbClr val="000000"/>
                        </a:buClr>
                        <a:buSzPts val="1800"/>
                        <a:buFont typeface="Arial"/>
                        <a:buNone/>
                      </a:pPr>
                      <a:r>
                        <a:rPr b="0" lang="en-NA" sz="1800" u="none" cap="none" strike="noStrike">
                          <a:solidFill>
                            <a:srgbClr val="1D4F7A"/>
                          </a:solidFill>
                          <a:latin typeface="Century Gothic"/>
                          <a:ea typeface="Century Gothic"/>
                          <a:cs typeface="Century Gothic"/>
                          <a:sym typeface="Century Gothic"/>
                        </a:rPr>
                        <a:t>70</a:t>
                      </a:r>
                      <a:endParaRPr b="0" sz="1800" u="none" cap="none" strike="noStrike">
                        <a:latin typeface="Century Gothic"/>
                        <a:ea typeface="Century Gothic"/>
                        <a:cs typeface="Century Gothic"/>
                        <a:sym typeface="Century Gothic"/>
                      </a:endParaRPr>
                    </a:p>
                  </a:txBody>
                  <a:tcPr marT="248925" marB="0" marR="0" marL="0">
                    <a:lnL cap="flat" cmpd="sng" w="9525">
                      <a:solidFill>
                        <a:srgbClr val="C6C8CA"/>
                      </a:solidFill>
                      <a:prstDash val="solid"/>
                      <a:round/>
                      <a:headEnd len="sm" w="sm" type="none"/>
                      <a:tailEnd len="sm" w="sm" type="none"/>
                    </a:lnL>
                    <a:lnR cap="flat" cmpd="sng" w="9525">
                      <a:solidFill>
                        <a:srgbClr val="C6C8CA"/>
                      </a:solidFill>
                      <a:prstDash val="solid"/>
                      <a:round/>
                      <a:headEnd len="sm" w="sm" type="none"/>
                      <a:tailEnd len="sm" w="sm" type="none"/>
                    </a:lnR>
                    <a:lnT cap="flat" cmpd="sng" w="12700">
                      <a:solidFill>
                        <a:srgbClr val="C6C8CA"/>
                      </a:solidFill>
                      <a:prstDash val="solid"/>
                      <a:round/>
                      <a:headEnd len="sm" w="sm" type="none"/>
                      <a:tailEnd len="sm" w="sm" type="none"/>
                    </a:lnT>
                    <a:lnB cap="flat" cmpd="sng" w="12700">
                      <a:solidFill>
                        <a:srgbClr val="C6C8CA"/>
                      </a:solidFill>
                      <a:prstDash val="solid"/>
                      <a:round/>
                      <a:headEnd len="sm" w="sm" type="none"/>
                      <a:tailEnd len="sm" w="sm" type="none"/>
                    </a:lnB>
                  </a:tcPr>
                </a:tc>
                <a:tc>
                  <a:txBody>
                    <a:bodyPr/>
                    <a:lstStyle/>
                    <a:p>
                      <a:pPr indent="0" lvl="0" marL="8890" marR="0" rtl="0" algn="ctr">
                        <a:lnSpc>
                          <a:spcPct val="100000"/>
                        </a:lnSpc>
                        <a:spcBef>
                          <a:spcPts val="0"/>
                        </a:spcBef>
                        <a:spcAft>
                          <a:spcPts val="0"/>
                        </a:spcAft>
                        <a:buClr>
                          <a:srgbClr val="000000"/>
                        </a:buClr>
                        <a:buSzPts val="1800"/>
                        <a:buFont typeface="Arial"/>
                        <a:buNone/>
                      </a:pPr>
                      <a:r>
                        <a:rPr b="0" lang="en-NA" sz="1800" u="none" cap="none" strike="noStrike">
                          <a:solidFill>
                            <a:srgbClr val="1D4F7A"/>
                          </a:solidFill>
                          <a:latin typeface="Century Gothic"/>
                          <a:ea typeface="Century Gothic"/>
                          <a:cs typeface="Century Gothic"/>
                          <a:sym typeface="Century Gothic"/>
                        </a:rPr>
                        <a:t>36</a:t>
                      </a:r>
                      <a:endParaRPr b="0" sz="1800" u="none" cap="none" strike="noStrike">
                        <a:latin typeface="Century Gothic"/>
                        <a:ea typeface="Century Gothic"/>
                        <a:cs typeface="Century Gothic"/>
                        <a:sym typeface="Century Gothic"/>
                      </a:endParaRPr>
                    </a:p>
                  </a:txBody>
                  <a:tcPr marT="248925" marB="0" marR="0" marL="0">
                    <a:lnL cap="flat" cmpd="sng" w="9525">
                      <a:solidFill>
                        <a:srgbClr val="C6C8CA"/>
                      </a:solidFill>
                      <a:prstDash val="solid"/>
                      <a:round/>
                      <a:headEnd len="sm" w="sm" type="none"/>
                      <a:tailEnd len="sm" w="sm" type="none"/>
                    </a:lnL>
                    <a:lnR cap="flat" cmpd="sng" w="38100">
                      <a:solidFill>
                        <a:srgbClr val="C6C8CA"/>
                      </a:solidFill>
                      <a:prstDash val="solid"/>
                      <a:round/>
                      <a:headEnd len="sm" w="sm" type="none"/>
                      <a:tailEnd len="sm" w="sm" type="none"/>
                    </a:lnR>
                    <a:lnT cap="flat" cmpd="sng" w="12700">
                      <a:solidFill>
                        <a:srgbClr val="C6C8CA"/>
                      </a:solidFill>
                      <a:prstDash val="solid"/>
                      <a:round/>
                      <a:headEnd len="sm" w="sm" type="none"/>
                      <a:tailEnd len="sm" w="sm" type="none"/>
                    </a:lnT>
                    <a:lnB cap="flat" cmpd="sng" w="12700">
                      <a:solidFill>
                        <a:srgbClr val="C6C8CA"/>
                      </a:solidFill>
                      <a:prstDash val="solid"/>
                      <a:round/>
                      <a:headEnd len="sm" w="sm" type="none"/>
                      <a:tailEnd len="sm" w="sm" type="none"/>
                    </a:lnB>
                  </a:tcPr>
                </a:tc>
                <a:tc>
                  <a:txBody>
                    <a:bodyPr/>
                    <a:lstStyle/>
                    <a:p>
                      <a:pPr indent="0" lvl="0" marL="0" marR="267970" rtl="0" algn="r">
                        <a:lnSpc>
                          <a:spcPct val="100000"/>
                        </a:lnSpc>
                        <a:spcBef>
                          <a:spcPts val="0"/>
                        </a:spcBef>
                        <a:spcAft>
                          <a:spcPts val="0"/>
                        </a:spcAft>
                        <a:buClr>
                          <a:srgbClr val="000000"/>
                        </a:buClr>
                        <a:buSzPts val="1800"/>
                        <a:buFont typeface="Arial"/>
                        <a:buNone/>
                      </a:pPr>
                      <a:r>
                        <a:rPr b="0" lang="en-NA" sz="1800" u="none" cap="none" strike="noStrike">
                          <a:solidFill>
                            <a:srgbClr val="1D4F7A"/>
                          </a:solidFill>
                          <a:latin typeface="Century Gothic"/>
                          <a:ea typeface="Century Gothic"/>
                          <a:cs typeface="Century Gothic"/>
                          <a:sym typeface="Century Gothic"/>
                        </a:rPr>
                        <a:t>55</a:t>
                      </a:r>
                      <a:endParaRPr b="0" sz="1800" u="none" cap="none" strike="noStrike">
                        <a:latin typeface="Century Gothic"/>
                        <a:ea typeface="Century Gothic"/>
                        <a:cs typeface="Century Gothic"/>
                        <a:sym typeface="Century Gothic"/>
                      </a:endParaRPr>
                    </a:p>
                  </a:txBody>
                  <a:tcPr marT="248925" marB="0" marR="0" marL="0">
                    <a:lnL cap="flat" cmpd="sng" w="38100">
                      <a:solidFill>
                        <a:srgbClr val="C6C8CA"/>
                      </a:solidFill>
                      <a:prstDash val="solid"/>
                      <a:round/>
                      <a:headEnd len="sm" w="sm" type="none"/>
                      <a:tailEnd len="sm" w="sm" type="none"/>
                    </a:lnL>
                    <a:lnT cap="flat" cmpd="sng" w="12700">
                      <a:solidFill>
                        <a:srgbClr val="C6C8CA"/>
                      </a:solidFill>
                      <a:prstDash val="solid"/>
                      <a:round/>
                      <a:headEnd len="sm" w="sm" type="none"/>
                      <a:tailEnd len="sm" w="sm" type="none"/>
                    </a:lnT>
                    <a:lnB cap="flat" cmpd="sng" w="12700">
                      <a:solidFill>
                        <a:srgbClr val="C6C8CA"/>
                      </a:solidFill>
                      <a:prstDash val="solid"/>
                      <a:round/>
                      <a:headEnd len="sm" w="sm" type="none"/>
                      <a:tailEnd len="sm" w="sm" type="none"/>
                    </a:lnB>
                  </a:tcPr>
                </a:tc>
              </a:tr>
              <a:tr h="878225">
                <a:tc>
                  <a:txBody>
                    <a:bodyPr/>
                    <a:lstStyle/>
                    <a:p>
                      <a:pPr indent="0" lvl="0" marL="273685" marR="0" rtl="0" algn="l">
                        <a:lnSpc>
                          <a:spcPct val="100000"/>
                        </a:lnSpc>
                        <a:spcBef>
                          <a:spcPts val="0"/>
                        </a:spcBef>
                        <a:spcAft>
                          <a:spcPts val="0"/>
                        </a:spcAft>
                        <a:buClr>
                          <a:srgbClr val="000000"/>
                        </a:buClr>
                        <a:buSzPts val="1800"/>
                        <a:buFont typeface="Arial"/>
                        <a:buNone/>
                      </a:pPr>
                      <a:r>
                        <a:rPr b="1" lang="en-NA" sz="1800" u="none" cap="none" strike="noStrike">
                          <a:solidFill>
                            <a:srgbClr val="20497A"/>
                          </a:solidFill>
                          <a:latin typeface="Century Gothic"/>
                          <a:ea typeface="Century Gothic"/>
                          <a:cs typeface="Century Gothic"/>
                          <a:sym typeface="Century Gothic"/>
                        </a:rPr>
                        <a:t>94</a:t>
                      </a:r>
                      <a:endParaRPr b="1" sz="1800" u="none" cap="none" strike="noStrike">
                        <a:solidFill>
                          <a:srgbClr val="20497A"/>
                        </a:solidFill>
                        <a:latin typeface="Century Gothic"/>
                        <a:ea typeface="Century Gothic"/>
                        <a:cs typeface="Century Gothic"/>
                        <a:sym typeface="Century Gothic"/>
                      </a:endParaRPr>
                    </a:p>
                  </a:txBody>
                  <a:tcPr marT="248925" marB="0" marR="0" marL="0">
                    <a:lnR cap="flat" cmpd="sng" w="9525">
                      <a:solidFill>
                        <a:srgbClr val="C6C8CA"/>
                      </a:solidFill>
                      <a:prstDash val="solid"/>
                      <a:round/>
                      <a:headEnd len="sm" w="sm" type="none"/>
                      <a:tailEnd len="sm" w="sm" type="none"/>
                    </a:lnR>
                    <a:lnT cap="flat" cmpd="sng" w="12700">
                      <a:solidFill>
                        <a:srgbClr val="C6C8CA"/>
                      </a:solidFill>
                      <a:prstDash val="solid"/>
                      <a:round/>
                      <a:headEnd len="sm" w="sm" type="none"/>
                      <a:tailEnd len="sm" w="sm" type="none"/>
                    </a:lnT>
                  </a:tcPr>
                </a:tc>
                <a:tc>
                  <a:txBody>
                    <a:bodyPr/>
                    <a:lstStyle/>
                    <a:p>
                      <a:pPr indent="0" lvl="0" marL="549275" marR="0" rtl="0" algn="l">
                        <a:lnSpc>
                          <a:spcPct val="100000"/>
                        </a:lnSpc>
                        <a:spcBef>
                          <a:spcPts val="0"/>
                        </a:spcBef>
                        <a:spcAft>
                          <a:spcPts val="0"/>
                        </a:spcAft>
                        <a:buClr>
                          <a:srgbClr val="000000"/>
                        </a:buClr>
                        <a:buSzPts val="1800"/>
                        <a:buFont typeface="Arial"/>
                        <a:buNone/>
                      </a:pPr>
                      <a:r>
                        <a:rPr b="0" lang="en-NA" sz="1800" u="none" cap="none" strike="noStrike">
                          <a:solidFill>
                            <a:srgbClr val="20497A"/>
                          </a:solidFill>
                          <a:latin typeface="Century Gothic"/>
                          <a:ea typeface="Century Gothic"/>
                          <a:cs typeface="Century Gothic"/>
                          <a:sym typeface="Century Gothic"/>
                        </a:rPr>
                        <a:t>108</a:t>
                      </a:r>
                      <a:endParaRPr b="0" sz="1800" u="none" cap="none" strike="noStrike">
                        <a:solidFill>
                          <a:srgbClr val="20497A"/>
                        </a:solidFill>
                        <a:latin typeface="Century Gothic"/>
                        <a:ea typeface="Century Gothic"/>
                        <a:cs typeface="Century Gothic"/>
                        <a:sym typeface="Century Gothic"/>
                      </a:endParaRPr>
                    </a:p>
                  </a:txBody>
                  <a:tcPr marT="248925" marB="0" marR="0" marL="0">
                    <a:lnL cap="flat" cmpd="sng" w="9525">
                      <a:solidFill>
                        <a:srgbClr val="C6C8CA"/>
                      </a:solidFill>
                      <a:prstDash val="solid"/>
                      <a:round/>
                      <a:headEnd len="sm" w="sm" type="none"/>
                      <a:tailEnd len="sm" w="sm" type="none"/>
                    </a:lnL>
                    <a:lnR cap="flat" cmpd="sng" w="9525">
                      <a:solidFill>
                        <a:srgbClr val="C6C8CA"/>
                      </a:solidFill>
                      <a:prstDash val="solid"/>
                      <a:round/>
                      <a:headEnd len="sm" w="sm" type="none"/>
                      <a:tailEnd len="sm" w="sm" type="none"/>
                    </a:lnR>
                    <a:lnT cap="flat" cmpd="sng" w="12700">
                      <a:solidFill>
                        <a:srgbClr val="C6C8CA"/>
                      </a:solidFill>
                      <a:prstDash val="solid"/>
                      <a:round/>
                      <a:headEnd len="sm" w="sm" type="none"/>
                      <a:tailEnd len="sm" w="sm" type="none"/>
                    </a:lnT>
                  </a:tcPr>
                </a:tc>
                <a:tc>
                  <a:txBody>
                    <a:bodyPr/>
                    <a:lstStyle/>
                    <a:p>
                      <a:pPr indent="0" lvl="0" marL="8890" marR="0" rtl="0" algn="ctr">
                        <a:lnSpc>
                          <a:spcPct val="100000"/>
                        </a:lnSpc>
                        <a:spcBef>
                          <a:spcPts val="0"/>
                        </a:spcBef>
                        <a:spcAft>
                          <a:spcPts val="0"/>
                        </a:spcAft>
                        <a:buClr>
                          <a:srgbClr val="000000"/>
                        </a:buClr>
                        <a:buSzPts val="1800"/>
                        <a:buFont typeface="Arial"/>
                        <a:buNone/>
                      </a:pPr>
                      <a:r>
                        <a:rPr b="0" lang="en-NA" sz="1800" u="none" cap="none" strike="noStrike">
                          <a:solidFill>
                            <a:srgbClr val="20497A"/>
                          </a:solidFill>
                          <a:latin typeface="Century Gothic"/>
                          <a:ea typeface="Century Gothic"/>
                          <a:cs typeface="Century Gothic"/>
                          <a:sym typeface="Century Gothic"/>
                        </a:rPr>
                        <a:t>111</a:t>
                      </a:r>
                      <a:endParaRPr b="0" sz="1800" u="none" cap="none" strike="noStrike">
                        <a:solidFill>
                          <a:srgbClr val="20497A"/>
                        </a:solidFill>
                        <a:latin typeface="Century Gothic"/>
                        <a:ea typeface="Century Gothic"/>
                        <a:cs typeface="Century Gothic"/>
                        <a:sym typeface="Century Gothic"/>
                      </a:endParaRPr>
                    </a:p>
                  </a:txBody>
                  <a:tcPr marT="248925" marB="0" marR="0" marL="0">
                    <a:lnL cap="flat" cmpd="sng" w="9525">
                      <a:solidFill>
                        <a:srgbClr val="C6C8CA"/>
                      </a:solidFill>
                      <a:prstDash val="solid"/>
                      <a:round/>
                      <a:headEnd len="sm" w="sm" type="none"/>
                      <a:tailEnd len="sm" w="sm" type="none"/>
                    </a:lnL>
                    <a:lnR cap="flat" cmpd="sng" w="38100">
                      <a:solidFill>
                        <a:srgbClr val="C6C8CA"/>
                      </a:solidFill>
                      <a:prstDash val="solid"/>
                      <a:round/>
                      <a:headEnd len="sm" w="sm" type="none"/>
                      <a:tailEnd len="sm" w="sm" type="none"/>
                    </a:lnR>
                    <a:lnT cap="flat" cmpd="sng" w="12700">
                      <a:solidFill>
                        <a:srgbClr val="C6C8CA"/>
                      </a:solidFill>
                      <a:prstDash val="solid"/>
                      <a:round/>
                      <a:headEnd len="sm" w="sm" type="none"/>
                      <a:tailEnd len="sm" w="sm" type="none"/>
                    </a:lnT>
                  </a:tcPr>
                </a:tc>
                <a:tc>
                  <a:txBody>
                    <a:bodyPr/>
                    <a:lstStyle/>
                    <a:p>
                      <a:pPr indent="0" lvl="0" marL="0" marR="267970" rtl="0" algn="r">
                        <a:lnSpc>
                          <a:spcPct val="100000"/>
                        </a:lnSpc>
                        <a:spcBef>
                          <a:spcPts val="0"/>
                        </a:spcBef>
                        <a:spcAft>
                          <a:spcPts val="0"/>
                        </a:spcAft>
                        <a:buClr>
                          <a:srgbClr val="000000"/>
                        </a:buClr>
                        <a:buSzPts val="1800"/>
                        <a:buFont typeface="Arial"/>
                        <a:buNone/>
                      </a:pPr>
                      <a:r>
                        <a:rPr b="0" lang="en-NA" sz="1800" u="none" cap="none" strike="noStrike">
                          <a:solidFill>
                            <a:srgbClr val="20497A"/>
                          </a:solidFill>
                          <a:latin typeface="Century Gothic"/>
                          <a:ea typeface="Century Gothic"/>
                          <a:cs typeface="Century Gothic"/>
                          <a:sym typeface="Century Gothic"/>
                        </a:rPr>
                        <a:t>69</a:t>
                      </a:r>
                      <a:endParaRPr b="0" sz="1800" u="none" cap="none" strike="noStrike">
                        <a:solidFill>
                          <a:srgbClr val="20497A"/>
                        </a:solidFill>
                        <a:latin typeface="Century Gothic"/>
                        <a:ea typeface="Century Gothic"/>
                        <a:cs typeface="Century Gothic"/>
                        <a:sym typeface="Century Gothic"/>
                      </a:endParaRPr>
                    </a:p>
                  </a:txBody>
                  <a:tcPr marT="248925" marB="0" marR="0" marL="0">
                    <a:lnL cap="flat" cmpd="sng" w="38100">
                      <a:solidFill>
                        <a:srgbClr val="C6C8CA"/>
                      </a:solidFill>
                      <a:prstDash val="solid"/>
                      <a:round/>
                      <a:headEnd len="sm" w="sm" type="none"/>
                      <a:tailEnd len="sm" w="sm" type="none"/>
                    </a:lnL>
                    <a:lnT cap="flat" cmpd="sng" w="12700">
                      <a:solidFill>
                        <a:srgbClr val="C6C8CA"/>
                      </a:solidFill>
                      <a:prstDash val="solid"/>
                      <a:round/>
                      <a:headEnd len="sm" w="sm" type="none"/>
                      <a:tailEnd len="sm" w="sm" type="none"/>
                    </a:lnT>
                  </a:tcPr>
                </a:tc>
              </a:tr>
            </a:tbl>
          </a:graphicData>
        </a:graphic>
      </p:graphicFrame>
      <p:sp>
        <p:nvSpPr>
          <p:cNvPr id="598" name="Google Shape;598;p49"/>
          <p:cNvSpPr txBox="1"/>
          <p:nvPr/>
        </p:nvSpPr>
        <p:spPr>
          <a:xfrm>
            <a:off x="1636715" y="2682975"/>
            <a:ext cx="1930500" cy="2898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800"/>
              <a:buFont typeface="Arial"/>
              <a:buNone/>
            </a:pPr>
            <a:r>
              <a:rPr b="0" i="0" lang="en-NA" sz="1800" u="none" cap="none" strike="noStrike">
                <a:solidFill>
                  <a:srgbClr val="77787B"/>
                </a:solidFill>
                <a:latin typeface="Century Gothic"/>
                <a:ea typeface="Century Gothic"/>
                <a:cs typeface="Century Gothic"/>
                <a:sym typeface="Century Gothic"/>
              </a:rPr>
              <a:t>Financial Systems</a:t>
            </a:r>
            <a:endParaRPr b="0" i="0" sz="1800" u="none" cap="none" strike="noStrike">
              <a:solidFill>
                <a:srgbClr val="000000"/>
              </a:solidFill>
              <a:latin typeface="Century Gothic"/>
              <a:ea typeface="Century Gothic"/>
              <a:cs typeface="Century Gothic"/>
              <a:sym typeface="Century Gothic"/>
            </a:endParaRPr>
          </a:p>
        </p:txBody>
      </p:sp>
      <p:sp>
        <p:nvSpPr>
          <p:cNvPr id="599" name="Google Shape;599;p49"/>
          <p:cNvSpPr txBox="1"/>
          <p:nvPr/>
        </p:nvSpPr>
        <p:spPr>
          <a:xfrm>
            <a:off x="1636715" y="3388892"/>
            <a:ext cx="1640700" cy="2898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800"/>
              <a:buFont typeface="Arial"/>
              <a:buNone/>
            </a:pPr>
            <a:r>
              <a:rPr b="0" i="0" lang="en-NA" sz="1800" u="none" cap="none" strike="noStrike">
                <a:solidFill>
                  <a:srgbClr val="77787B"/>
                </a:solidFill>
                <a:latin typeface="Century Gothic"/>
                <a:ea typeface="Century Gothic"/>
                <a:cs typeface="Century Gothic"/>
                <a:sym typeface="Century Gothic"/>
              </a:rPr>
              <a:t>Labour Market</a:t>
            </a:r>
            <a:endParaRPr b="0" i="0" sz="1800" u="none" cap="none" strike="noStrike">
              <a:solidFill>
                <a:srgbClr val="000000"/>
              </a:solidFill>
              <a:latin typeface="Century Gothic"/>
              <a:ea typeface="Century Gothic"/>
              <a:cs typeface="Century Gothic"/>
              <a:sym typeface="Century Gothic"/>
            </a:endParaRPr>
          </a:p>
        </p:txBody>
      </p:sp>
      <p:sp>
        <p:nvSpPr>
          <p:cNvPr id="600" name="Google Shape;600;p49"/>
          <p:cNvSpPr txBox="1"/>
          <p:nvPr/>
        </p:nvSpPr>
        <p:spPr>
          <a:xfrm>
            <a:off x="1636943" y="4162474"/>
            <a:ext cx="1149900" cy="2898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800"/>
              <a:buFont typeface="Arial"/>
              <a:buNone/>
            </a:pPr>
            <a:r>
              <a:rPr b="0" i="0" lang="en-NA" sz="1800" u="none" cap="none" strike="noStrike">
                <a:solidFill>
                  <a:srgbClr val="77787B"/>
                </a:solidFill>
                <a:latin typeface="Century Gothic"/>
                <a:ea typeface="Century Gothic"/>
                <a:cs typeface="Century Gothic"/>
                <a:sym typeface="Century Gothic"/>
              </a:rPr>
              <a:t>Institutions</a:t>
            </a:r>
            <a:endParaRPr b="0" i="0" sz="1800" u="none" cap="none" strike="noStrike">
              <a:solidFill>
                <a:srgbClr val="000000"/>
              </a:solidFill>
              <a:latin typeface="Century Gothic"/>
              <a:ea typeface="Century Gothic"/>
              <a:cs typeface="Century Gothic"/>
              <a:sym typeface="Century Gothic"/>
            </a:endParaRPr>
          </a:p>
        </p:txBody>
      </p:sp>
      <p:sp>
        <p:nvSpPr>
          <p:cNvPr id="601" name="Google Shape;601;p49"/>
          <p:cNvSpPr txBox="1"/>
          <p:nvPr/>
        </p:nvSpPr>
        <p:spPr>
          <a:xfrm>
            <a:off x="6466805" y="1380113"/>
            <a:ext cx="865500" cy="2583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Clr>
                <a:srgbClr val="000000"/>
              </a:buClr>
              <a:buSzPts val="1600"/>
              <a:buFont typeface="Arial"/>
              <a:buNone/>
            </a:pPr>
            <a:r>
              <a:rPr b="1" i="0" lang="en-NA" sz="1600" u="none" cap="none" strike="noStrike">
                <a:solidFill>
                  <a:srgbClr val="636466"/>
                </a:solidFill>
                <a:latin typeface="Century Gothic"/>
                <a:ea typeface="Century Gothic"/>
                <a:cs typeface="Century Gothic"/>
                <a:sym typeface="Century Gothic"/>
              </a:rPr>
              <a:t>Namibia</a:t>
            </a:r>
            <a:endParaRPr b="0" i="0" sz="1600" u="none" cap="none" strike="noStrike">
              <a:solidFill>
                <a:srgbClr val="000000"/>
              </a:solidFill>
              <a:latin typeface="Century Gothic"/>
              <a:ea typeface="Century Gothic"/>
              <a:cs typeface="Century Gothic"/>
              <a:sym typeface="Century Gothic"/>
            </a:endParaRPr>
          </a:p>
        </p:txBody>
      </p:sp>
      <p:sp>
        <p:nvSpPr>
          <p:cNvPr id="602" name="Google Shape;602;p49"/>
          <p:cNvSpPr txBox="1"/>
          <p:nvPr/>
        </p:nvSpPr>
        <p:spPr>
          <a:xfrm>
            <a:off x="7803357" y="1380113"/>
            <a:ext cx="974700" cy="2583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Clr>
                <a:srgbClr val="000000"/>
              </a:buClr>
              <a:buSzPts val="1600"/>
              <a:buFont typeface="Arial"/>
              <a:buNone/>
            </a:pPr>
            <a:r>
              <a:rPr b="1" i="0" lang="en-NA" sz="1600" u="none" cap="none" strike="noStrike">
                <a:solidFill>
                  <a:srgbClr val="636466"/>
                </a:solidFill>
                <a:latin typeface="Century Gothic"/>
                <a:ea typeface="Century Gothic"/>
                <a:cs typeface="Century Gothic"/>
                <a:sym typeface="Century Gothic"/>
              </a:rPr>
              <a:t>Botswana</a:t>
            </a:r>
            <a:endParaRPr b="0" i="0" sz="1600" u="none" cap="none" strike="noStrike">
              <a:solidFill>
                <a:srgbClr val="000000"/>
              </a:solidFill>
              <a:latin typeface="Century Gothic"/>
              <a:ea typeface="Century Gothic"/>
              <a:cs typeface="Century Gothic"/>
              <a:sym typeface="Century Gothic"/>
            </a:endParaRPr>
          </a:p>
        </p:txBody>
      </p:sp>
      <p:sp>
        <p:nvSpPr>
          <p:cNvPr id="603" name="Google Shape;603;p49"/>
          <p:cNvSpPr txBox="1"/>
          <p:nvPr/>
        </p:nvSpPr>
        <p:spPr>
          <a:xfrm>
            <a:off x="9268009" y="1373626"/>
            <a:ext cx="828600" cy="2583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Clr>
                <a:srgbClr val="000000"/>
              </a:buClr>
              <a:buSzPts val="1600"/>
              <a:buFont typeface="Arial"/>
              <a:buNone/>
            </a:pPr>
            <a:r>
              <a:rPr b="1" i="0" lang="en-NA" sz="1600" u="none" cap="none" strike="noStrike">
                <a:solidFill>
                  <a:srgbClr val="636466"/>
                </a:solidFill>
                <a:latin typeface="Century Gothic"/>
                <a:ea typeface="Century Gothic"/>
                <a:cs typeface="Century Gothic"/>
                <a:sym typeface="Century Gothic"/>
              </a:rPr>
              <a:t>Rwanda</a:t>
            </a:r>
            <a:endParaRPr b="0" i="0" sz="1600" u="none" cap="none" strike="noStrike">
              <a:solidFill>
                <a:srgbClr val="000000"/>
              </a:solidFill>
              <a:latin typeface="Century Gothic"/>
              <a:ea typeface="Century Gothic"/>
              <a:cs typeface="Century Gothic"/>
              <a:sym typeface="Century Gothic"/>
            </a:endParaRPr>
          </a:p>
        </p:txBody>
      </p:sp>
      <p:sp>
        <p:nvSpPr>
          <p:cNvPr id="604" name="Google Shape;604;p49"/>
          <p:cNvSpPr txBox="1"/>
          <p:nvPr/>
        </p:nvSpPr>
        <p:spPr>
          <a:xfrm>
            <a:off x="10352208" y="1371600"/>
            <a:ext cx="1203300" cy="2583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Clr>
                <a:srgbClr val="000000"/>
              </a:buClr>
              <a:buSzPts val="1600"/>
              <a:buFont typeface="Arial"/>
              <a:buNone/>
            </a:pPr>
            <a:r>
              <a:rPr b="1" i="0" lang="en-NA" sz="1600" u="none" cap="none" strike="noStrike">
                <a:solidFill>
                  <a:srgbClr val="636466"/>
                </a:solidFill>
                <a:latin typeface="Century Gothic"/>
                <a:ea typeface="Century Gothic"/>
                <a:cs typeface="Century Gothic"/>
                <a:sym typeface="Century Gothic"/>
              </a:rPr>
              <a:t>South Africa</a:t>
            </a:r>
            <a:endParaRPr b="0" i="0" sz="1600" u="none" cap="none" strike="noStrike">
              <a:solidFill>
                <a:srgbClr val="000000"/>
              </a:solidFill>
              <a:latin typeface="Century Gothic"/>
              <a:ea typeface="Century Gothic"/>
              <a:cs typeface="Century Gothic"/>
              <a:sym typeface="Century Gothic"/>
            </a:endParaRPr>
          </a:p>
        </p:txBody>
      </p:sp>
      <p:sp>
        <p:nvSpPr>
          <p:cNvPr id="605" name="Google Shape;605;p49"/>
          <p:cNvSpPr/>
          <p:nvPr/>
        </p:nvSpPr>
        <p:spPr>
          <a:xfrm>
            <a:off x="9665568" y="5350052"/>
            <a:ext cx="2526665" cy="1508125"/>
          </a:xfrm>
          <a:custGeom>
            <a:rect b="b" l="l" r="r" t="t"/>
            <a:pathLst>
              <a:path extrusionOk="0" h="1508125" w="2526665">
                <a:moveTo>
                  <a:pt x="2521658" y="0"/>
                </a:moveTo>
                <a:lnTo>
                  <a:pt x="2477181" y="5314"/>
                </a:lnTo>
                <a:lnTo>
                  <a:pt x="2432560" y="11353"/>
                </a:lnTo>
                <a:lnTo>
                  <a:pt x="2387807" y="18111"/>
                </a:lnTo>
                <a:lnTo>
                  <a:pt x="2342936" y="25586"/>
                </a:lnTo>
                <a:lnTo>
                  <a:pt x="2297959" y="33774"/>
                </a:lnTo>
                <a:lnTo>
                  <a:pt x="2252887" y="42671"/>
                </a:lnTo>
                <a:lnTo>
                  <a:pt x="2207735" y="52272"/>
                </a:lnTo>
                <a:lnTo>
                  <a:pt x="2162514" y="62574"/>
                </a:lnTo>
                <a:lnTo>
                  <a:pt x="2117238" y="73573"/>
                </a:lnTo>
                <a:lnTo>
                  <a:pt x="2071918" y="85266"/>
                </a:lnTo>
                <a:lnTo>
                  <a:pt x="2026567" y="97648"/>
                </a:lnTo>
                <a:lnTo>
                  <a:pt x="1981198" y="110715"/>
                </a:lnTo>
                <a:lnTo>
                  <a:pt x="1935824" y="124464"/>
                </a:lnTo>
                <a:lnTo>
                  <a:pt x="1890456" y="138891"/>
                </a:lnTo>
                <a:lnTo>
                  <a:pt x="1845109" y="153992"/>
                </a:lnTo>
                <a:lnTo>
                  <a:pt x="1799793" y="169764"/>
                </a:lnTo>
                <a:lnTo>
                  <a:pt x="1754523" y="186201"/>
                </a:lnTo>
                <a:lnTo>
                  <a:pt x="1709309" y="203301"/>
                </a:lnTo>
                <a:lnTo>
                  <a:pt x="1664166" y="221060"/>
                </a:lnTo>
                <a:lnTo>
                  <a:pt x="1619105" y="239473"/>
                </a:lnTo>
                <a:lnTo>
                  <a:pt x="1574140" y="258537"/>
                </a:lnTo>
                <a:lnTo>
                  <a:pt x="1529282" y="278248"/>
                </a:lnTo>
                <a:lnTo>
                  <a:pt x="1484545" y="298602"/>
                </a:lnTo>
                <a:lnTo>
                  <a:pt x="1439940" y="319596"/>
                </a:lnTo>
                <a:lnTo>
                  <a:pt x="1395481" y="341225"/>
                </a:lnTo>
                <a:lnTo>
                  <a:pt x="1351180" y="363485"/>
                </a:lnTo>
                <a:lnTo>
                  <a:pt x="1307050" y="386374"/>
                </a:lnTo>
                <a:lnTo>
                  <a:pt x="1263103" y="409886"/>
                </a:lnTo>
                <a:lnTo>
                  <a:pt x="1219352" y="434018"/>
                </a:lnTo>
                <a:lnTo>
                  <a:pt x="1175810" y="458767"/>
                </a:lnTo>
                <a:lnTo>
                  <a:pt x="1132488" y="484128"/>
                </a:lnTo>
                <a:lnTo>
                  <a:pt x="1089400" y="510097"/>
                </a:lnTo>
                <a:lnTo>
                  <a:pt x="1046559" y="536671"/>
                </a:lnTo>
                <a:lnTo>
                  <a:pt x="1003976" y="563846"/>
                </a:lnTo>
                <a:lnTo>
                  <a:pt x="961664" y="591618"/>
                </a:lnTo>
                <a:lnTo>
                  <a:pt x="919637" y="619982"/>
                </a:lnTo>
                <a:lnTo>
                  <a:pt x="877906" y="648936"/>
                </a:lnTo>
                <a:lnTo>
                  <a:pt x="836484" y="678476"/>
                </a:lnTo>
                <a:lnTo>
                  <a:pt x="795384" y="708596"/>
                </a:lnTo>
                <a:lnTo>
                  <a:pt x="754619" y="739295"/>
                </a:lnTo>
                <a:lnTo>
                  <a:pt x="714200" y="770567"/>
                </a:lnTo>
                <a:lnTo>
                  <a:pt x="674141" y="802409"/>
                </a:lnTo>
                <a:lnTo>
                  <a:pt x="634454" y="834818"/>
                </a:lnTo>
                <a:lnTo>
                  <a:pt x="595151" y="867788"/>
                </a:lnTo>
                <a:lnTo>
                  <a:pt x="556246" y="901317"/>
                </a:lnTo>
                <a:lnTo>
                  <a:pt x="517751" y="935400"/>
                </a:lnTo>
                <a:lnTo>
                  <a:pt x="479678" y="970035"/>
                </a:lnTo>
                <a:lnTo>
                  <a:pt x="442040" y="1005216"/>
                </a:lnTo>
                <a:lnTo>
                  <a:pt x="404850" y="1040939"/>
                </a:lnTo>
                <a:lnTo>
                  <a:pt x="368120" y="1077203"/>
                </a:lnTo>
                <a:lnTo>
                  <a:pt x="331863" y="1114001"/>
                </a:lnTo>
                <a:lnTo>
                  <a:pt x="296092" y="1151331"/>
                </a:lnTo>
                <a:lnTo>
                  <a:pt x="260818" y="1189188"/>
                </a:lnTo>
                <a:lnTo>
                  <a:pt x="226055" y="1227569"/>
                </a:lnTo>
                <a:lnTo>
                  <a:pt x="191815" y="1266470"/>
                </a:lnTo>
                <a:lnTo>
                  <a:pt x="158111" y="1305886"/>
                </a:lnTo>
                <a:lnTo>
                  <a:pt x="124955" y="1345815"/>
                </a:lnTo>
                <a:lnTo>
                  <a:pt x="92360" y="1386253"/>
                </a:lnTo>
                <a:lnTo>
                  <a:pt x="60338" y="1427194"/>
                </a:lnTo>
                <a:lnTo>
                  <a:pt x="28903" y="1468637"/>
                </a:lnTo>
                <a:lnTo>
                  <a:pt x="0" y="1507947"/>
                </a:lnTo>
                <a:lnTo>
                  <a:pt x="2526431" y="1507947"/>
                </a:lnTo>
                <a:lnTo>
                  <a:pt x="2526431" y="6528"/>
                </a:lnTo>
                <a:lnTo>
                  <a:pt x="2521658" y="0"/>
                </a:lnTo>
                <a:close/>
              </a:path>
            </a:pathLst>
          </a:custGeom>
          <a:solidFill>
            <a:srgbClr val="F7D10D"/>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606" name="Google Shape;606;p49"/>
          <p:cNvGrpSpPr/>
          <p:nvPr/>
        </p:nvGrpSpPr>
        <p:grpSpPr>
          <a:xfrm>
            <a:off x="0" y="5384794"/>
            <a:ext cx="12192428" cy="1473344"/>
            <a:chOff x="0" y="5384794"/>
            <a:chExt cx="12192428" cy="1473344"/>
          </a:xfrm>
        </p:grpSpPr>
        <p:sp>
          <p:nvSpPr>
            <p:cNvPr id="607" name="Google Shape;607;p49"/>
            <p:cNvSpPr/>
            <p:nvPr/>
          </p:nvSpPr>
          <p:spPr>
            <a:xfrm>
              <a:off x="0" y="6611759"/>
              <a:ext cx="12192000" cy="246379"/>
            </a:xfrm>
            <a:custGeom>
              <a:rect b="b" l="l" r="r" t="t"/>
              <a:pathLst>
                <a:path extrusionOk="0" h="246379" w="12192000">
                  <a:moveTo>
                    <a:pt x="12192000" y="0"/>
                  </a:moveTo>
                  <a:lnTo>
                    <a:pt x="0" y="0"/>
                  </a:lnTo>
                  <a:lnTo>
                    <a:pt x="0" y="246240"/>
                  </a:lnTo>
                  <a:lnTo>
                    <a:pt x="12192000" y="246240"/>
                  </a:lnTo>
                  <a:lnTo>
                    <a:pt x="12192000" y="0"/>
                  </a:lnTo>
                  <a:close/>
                </a:path>
              </a:pathLst>
            </a:custGeom>
            <a:solidFill>
              <a:srgbClr val="10497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08" name="Google Shape;608;p49"/>
            <p:cNvSpPr/>
            <p:nvPr/>
          </p:nvSpPr>
          <p:spPr>
            <a:xfrm>
              <a:off x="10015649" y="5384794"/>
              <a:ext cx="2176779" cy="1473200"/>
            </a:xfrm>
            <a:custGeom>
              <a:rect b="b" l="l" r="r" t="t"/>
              <a:pathLst>
                <a:path extrusionOk="0" h="1473200" w="2176779">
                  <a:moveTo>
                    <a:pt x="2176350" y="0"/>
                  </a:moveTo>
                  <a:lnTo>
                    <a:pt x="2107884" y="16787"/>
                  </a:lnTo>
                  <a:lnTo>
                    <a:pt x="2064460" y="28611"/>
                  </a:lnTo>
                  <a:lnTo>
                    <a:pt x="2020807" y="41335"/>
                  </a:lnTo>
                  <a:lnTo>
                    <a:pt x="1976946" y="54944"/>
                  </a:lnTo>
                  <a:lnTo>
                    <a:pt x="1932895" y="69424"/>
                  </a:lnTo>
                  <a:lnTo>
                    <a:pt x="1888676" y="84758"/>
                  </a:lnTo>
                  <a:lnTo>
                    <a:pt x="1844308" y="100933"/>
                  </a:lnTo>
                  <a:lnTo>
                    <a:pt x="1799811" y="117931"/>
                  </a:lnTo>
                  <a:lnTo>
                    <a:pt x="1755205" y="135739"/>
                  </a:lnTo>
                  <a:lnTo>
                    <a:pt x="1710510" y="154340"/>
                  </a:lnTo>
                  <a:lnTo>
                    <a:pt x="1665747" y="173721"/>
                  </a:lnTo>
                  <a:lnTo>
                    <a:pt x="1620934" y="193864"/>
                  </a:lnTo>
                  <a:lnTo>
                    <a:pt x="1576092" y="214756"/>
                  </a:lnTo>
                  <a:lnTo>
                    <a:pt x="1531241" y="236381"/>
                  </a:lnTo>
                  <a:lnTo>
                    <a:pt x="1486401" y="258724"/>
                  </a:lnTo>
                  <a:lnTo>
                    <a:pt x="1441591" y="281769"/>
                  </a:lnTo>
                  <a:lnTo>
                    <a:pt x="1396833" y="305501"/>
                  </a:lnTo>
                  <a:lnTo>
                    <a:pt x="1352145" y="329906"/>
                  </a:lnTo>
                  <a:lnTo>
                    <a:pt x="1307548" y="354967"/>
                  </a:lnTo>
                  <a:lnTo>
                    <a:pt x="1263062" y="380670"/>
                  </a:lnTo>
                  <a:lnTo>
                    <a:pt x="1218706" y="406999"/>
                  </a:lnTo>
                  <a:lnTo>
                    <a:pt x="1174501" y="433939"/>
                  </a:lnTo>
                  <a:lnTo>
                    <a:pt x="1130467" y="461475"/>
                  </a:lnTo>
                  <a:lnTo>
                    <a:pt x="1086623" y="489591"/>
                  </a:lnTo>
                  <a:lnTo>
                    <a:pt x="1042990" y="518273"/>
                  </a:lnTo>
                  <a:lnTo>
                    <a:pt x="999587" y="547505"/>
                  </a:lnTo>
                  <a:lnTo>
                    <a:pt x="956434" y="577271"/>
                  </a:lnTo>
                  <a:lnTo>
                    <a:pt x="913552" y="607558"/>
                  </a:lnTo>
                  <a:lnTo>
                    <a:pt x="870960" y="638349"/>
                  </a:lnTo>
                  <a:lnTo>
                    <a:pt x="828679" y="669628"/>
                  </a:lnTo>
                  <a:lnTo>
                    <a:pt x="786728" y="701382"/>
                  </a:lnTo>
                  <a:lnTo>
                    <a:pt x="745127" y="733595"/>
                  </a:lnTo>
                  <a:lnTo>
                    <a:pt x="703896" y="766251"/>
                  </a:lnTo>
                  <a:lnTo>
                    <a:pt x="663056" y="799335"/>
                  </a:lnTo>
                  <a:lnTo>
                    <a:pt x="622625" y="832832"/>
                  </a:lnTo>
                  <a:lnTo>
                    <a:pt x="582625" y="866726"/>
                  </a:lnTo>
                  <a:lnTo>
                    <a:pt x="543075" y="901003"/>
                  </a:lnTo>
                  <a:lnTo>
                    <a:pt x="503995" y="935648"/>
                  </a:lnTo>
                  <a:lnTo>
                    <a:pt x="465405" y="970644"/>
                  </a:lnTo>
                  <a:lnTo>
                    <a:pt x="427325" y="1005977"/>
                  </a:lnTo>
                  <a:lnTo>
                    <a:pt x="389774" y="1041632"/>
                  </a:lnTo>
                  <a:lnTo>
                    <a:pt x="352774" y="1077593"/>
                  </a:lnTo>
                  <a:lnTo>
                    <a:pt x="316343" y="1113845"/>
                  </a:lnTo>
                  <a:lnTo>
                    <a:pt x="280503" y="1150372"/>
                  </a:lnTo>
                  <a:lnTo>
                    <a:pt x="245272" y="1187161"/>
                  </a:lnTo>
                  <a:lnTo>
                    <a:pt x="210671" y="1224194"/>
                  </a:lnTo>
                  <a:lnTo>
                    <a:pt x="176719" y="1261458"/>
                  </a:lnTo>
                  <a:lnTo>
                    <a:pt x="143437" y="1298936"/>
                  </a:lnTo>
                  <a:lnTo>
                    <a:pt x="110845" y="1336615"/>
                  </a:lnTo>
                  <a:lnTo>
                    <a:pt x="78963" y="1374477"/>
                  </a:lnTo>
                  <a:lnTo>
                    <a:pt x="47810" y="1412509"/>
                  </a:lnTo>
                  <a:lnTo>
                    <a:pt x="17406" y="1450694"/>
                  </a:lnTo>
                  <a:lnTo>
                    <a:pt x="0" y="1473205"/>
                  </a:lnTo>
                  <a:lnTo>
                    <a:pt x="2176350" y="1473205"/>
                  </a:lnTo>
                  <a:lnTo>
                    <a:pt x="2176350"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pic>
          <p:nvPicPr>
            <p:cNvPr id="609" name="Google Shape;609;p49"/>
            <p:cNvPicPr preferRelativeResize="0"/>
            <p:nvPr/>
          </p:nvPicPr>
          <p:blipFill rotWithShape="1">
            <a:blip r:embed="rId5">
              <a:alphaModFix/>
            </a:blip>
            <a:srcRect b="0" l="0" r="0" t="0"/>
            <a:stretch/>
          </p:blipFill>
          <p:spPr>
            <a:xfrm>
              <a:off x="10844110" y="6183236"/>
              <a:ext cx="1191755" cy="502906"/>
            </a:xfrm>
            <a:prstGeom prst="rect">
              <a:avLst/>
            </a:prstGeom>
            <a:noFill/>
            <a:ln>
              <a:noFill/>
            </a:ln>
          </p:spPr>
        </p:pic>
      </p:grpSp>
      <p:sp>
        <p:nvSpPr>
          <p:cNvPr id="610" name="Google Shape;610;p49"/>
          <p:cNvSpPr/>
          <p:nvPr/>
        </p:nvSpPr>
        <p:spPr>
          <a:xfrm>
            <a:off x="853214" y="4775786"/>
            <a:ext cx="467994" cy="467995"/>
          </a:xfrm>
          <a:custGeom>
            <a:rect b="b" l="l" r="r" t="t"/>
            <a:pathLst>
              <a:path extrusionOk="0" h="467995" w="467994">
                <a:moveTo>
                  <a:pt x="233934" y="0"/>
                </a:moveTo>
                <a:lnTo>
                  <a:pt x="186788" y="4752"/>
                </a:lnTo>
                <a:lnTo>
                  <a:pt x="142876" y="18383"/>
                </a:lnTo>
                <a:lnTo>
                  <a:pt x="103139" y="39952"/>
                </a:lnTo>
                <a:lnTo>
                  <a:pt x="68518" y="68518"/>
                </a:lnTo>
                <a:lnTo>
                  <a:pt x="39952" y="103139"/>
                </a:lnTo>
                <a:lnTo>
                  <a:pt x="18383" y="142876"/>
                </a:lnTo>
                <a:lnTo>
                  <a:pt x="4752" y="186788"/>
                </a:lnTo>
                <a:lnTo>
                  <a:pt x="0" y="233934"/>
                </a:lnTo>
                <a:lnTo>
                  <a:pt x="4752" y="281083"/>
                </a:lnTo>
                <a:lnTo>
                  <a:pt x="18383" y="324998"/>
                </a:lnTo>
                <a:lnTo>
                  <a:pt x="39952" y="364737"/>
                </a:lnTo>
                <a:lnTo>
                  <a:pt x="68518" y="399361"/>
                </a:lnTo>
                <a:lnTo>
                  <a:pt x="103139" y="427927"/>
                </a:lnTo>
                <a:lnTo>
                  <a:pt x="142876" y="449496"/>
                </a:lnTo>
                <a:lnTo>
                  <a:pt x="186788" y="463127"/>
                </a:lnTo>
                <a:lnTo>
                  <a:pt x="233934" y="467880"/>
                </a:lnTo>
                <a:lnTo>
                  <a:pt x="281079" y="463127"/>
                </a:lnTo>
                <a:lnTo>
                  <a:pt x="324991" y="449496"/>
                </a:lnTo>
                <a:lnTo>
                  <a:pt x="364728" y="427927"/>
                </a:lnTo>
                <a:lnTo>
                  <a:pt x="399349" y="399361"/>
                </a:lnTo>
                <a:lnTo>
                  <a:pt x="427915" y="364737"/>
                </a:lnTo>
                <a:lnTo>
                  <a:pt x="449484" y="324998"/>
                </a:lnTo>
                <a:lnTo>
                  <a:pt x="463115" y="281083"/>
                </a:lnTo>
                <a:lnTo>
                  <a:pt x="467868" y="233934"/>
                </a:lnTo>
                <a:lnTo>
                  <a:pt x="463115" y="186788"/>
                </a:lnTo>
                <a:lnTo>
                  <a:pt x="449484" y="142876"/>
                </a:lnTo>
                <a:lnTo>
                  <a:pt x="427915" y="103139"/>
                </a:lnTo>
                <a:lnTo>
                  <a:pt x="399349" y="68518"/>
                </a:lnTo>
                <a:lnTo>
                  <a:pt x="364728" y="39952"/>
                </a:lnTo>
                <a:lnTo>
                  <a:pt x="324991" y="18383"/>
                </a:lnTo>
                <a:lnTo>
                  <a:pt x="281079" y="4752"/>
                </a:lnTo>
                <a:lnTo>
                  <a:pt x="233934" y="0"/>
                </a:lnTo>
                <a:close/>
              </a:path>
            </a:pathLst>
          </a:custGeom>
          <a:solidFill>
            <a:srgbClr val="F7D10D"/>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11" name="Google Shape;611;p49"/>
          <p:cNvSpPr txBox="1"/>
          <p:nvPr/>
        </p:nvSpPr>
        <p:spPr>
          <a:xfrm>
            <a:off x="1636715" y="4902712"/>
            <a:ext cx="2445900" cy="2898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800"/>
              <a:buFont typeface="Arial"/>
              <a:buNone/>
            </a:pPr>
            <a:r>
              <a:rPr b="0" i="0" lang="en-NA" sz="1800" u="none" cap="none" strike="noStrike">
                <a:solidFill>
                  <a:srgbClr val="77787B"/>
                </a:solidFill>
                <a:latin typeface="Century Gothic"/>
                <a:ea typeface="Century Gothic"/>
                <a:cs typeface="Century Gothic"/>
                <a:sym typeface="Century Gothic"/>
              </a:rPr>
              <a:t>Infrastructure</a:t>
            </a:r>
            <a:endParaRPr b="0" i="0" sz="1800" u="none" cap="none" strike="noStrike">
              <a:solidFill>
                <a:srgbClr val="000000"/>
              </a:solidFill>
              <a:latin typeface="Century Gothic"/>
              <a:ea typeface="Century Gothic"/>
              <a:cs typeface="Century Gothic"/>
              <a:sym typeface="Century Gothic"/>
            </a:endParaRPr>
          </a:p>
        </p:txBody>
      </p:sp>
      <p:sp>
        <p:nvSpPr>
          <p:cNvPr id="612" name="Google Shape;612;p49"/>
          <p:cNvSpPr txBox="1"/>
          <p:nvPr/>
        </p:nvSpPr>
        <p:spPr>
          <a:xfrm>
            <a:off x="1027316" y="4873823"/>
            <a:ext cx="1257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NA" sz="1400" u="none" cap="none" strike="noStrike">
                <a:solidFill>
                  <a:srgbClr val="20497A"/>
                </a:solidFill>
                <a:latin typeface="Calibri"/>
                <a:ea typeface="Calibri"/>
                <a:cs typeface="Calibri"/>
                <a:sym typeface="Calibri"/>
              </a:rPr>
              <a:t>5</a:t>
            </a:r>
            <a:endParaRPr b="0" i="0" sz="1400" u="none" cap="none" strike="noStrike">
              <a:solidFill>
                <a:srgbClr val="000000"/>
              </a:solidFill>
              <a:latin typeface="Arial"/>
              <a:ea typeface="Arial"/>
              <a:cs typeface="Arial"/>
              <a:sym typeface="Arial"/>
            </a:endParaRPr>
          </a:p>
        </p:txBody>
      </p:sp>
      <p:sp>
        <p:nvSpPr>
          <p:cNvPr id="613" name="Google Shape;613;p49"/>
          <p:cNvSpPr txBox="1"/>
          <p:nvPr/>
        </p:nvSpPr>
        <p:spPr>
          <a:xfrm>
            <a:off x="148725" y="6166100"/>
            <a:ext cx="3000000" cy="338700"/>
          </a:xfrm>
          <a:prstGeom prst="rect">
            <a:avLst/>
          </a:prstGeom>
          <a:noFill/>
          <a:ln>
            <a:noFill/>
          </a:ln>
        </p:spPr>
        <p:txBody>
          <a:bodyPr anchorCtr="0" anchor="t" bIns="91425" lIns="91425" spcFirstLastPara="1" rIns="91425" wrap="square" tIns="91425">
            <a:spAutoFit/>
          </a:bodyPr>
          <a:lstStyle/>
          <a:p>
            <a:pPr indent="0" lvl="0" marL="12700" marR="0" rtl="0" algn="l">
              <a:lnSpc>
                <a:spcPct val="100000"/>
              </a:lnSpc>
              <a:spcBef>
                <a:spcPts val="0"/>
              </a:spcBef>
              <a:spcAft>
                <a:spcPts val="0"/>
              </a:spcAft>
              <a:buClr>
                <a:srgbClr val="000000"/>
              </a:buClr>
              <a:buSzPts val="1000"/>
              <a:buFont typeface="Arial"/>
              <a:buNone/>
            </a:pPr>
            <a:r>
              <a:rPr b="0" i="0" lang="en-NA" sz="1000" u="none" cap="none" strike="noStrike">
                <a:solidFill>
                  <a:srgbClr val="231F20"/>
                </a:solidFill>
                <a:latin typeface="Century Gothic"/>
                <a:ea typeface="Century Gothic"/>
                <a:cs typeface="Century Gothic"/>
                <a:sym typeface="Century Gothic"/>
              </a:rPr>
              <a:t>41 Countries Ranked May 2019</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50"/>
          <p:cNvSpPr/>
          <p:nvPr/>
        </p:nvSpPr>
        <p:spPr>
          <a:xfrm>
            <a:off x="0" y="0"/>
            <a:ext cx="490855" cy="1250315"/>
          </a:xfrm>
          <a:custGeom>
            <a:rect b="b" l="l" r="r" t="t"/>
            <a:pathLst>
              <a:path extrusionOk="0" h="1250315" w="490855">
                <a:moveTo>
                  <a:pt x="490728" y="0"/>
                </a:moveTo>
                <a:lnTo>
                  <a:pt x="0" y="0"/>
                </a:lnTo>
                <a:lnTo>
                  <a:pt x="0" y="1249692"/>
                </a:lnTo>
                <a:lnTo>
                  <a:pt x="490728" y="1249692"/>
                </a:lnTo>
                <a:lnTo>
                  <a:pt x="490728" y="0"/>
                </a:lnTo>
                <a:close/>
              </a:path>
            </a:pathLst>
          </a:custGeom>
          <a:solidFill>
            <a:srgbClr val="10497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19" name="Google Shape;619;p50"/>
          <p:cNvSpPr txBox="1"/>
          <p:nvPr>
            <p:ph type="title"/>
          </p:nvPr>
        </p:nvSpPr>
        <p:spPr>
          <a:xfrm>
            <a:off x="666712" y="192785"/>
            <a:ext cx="10019100" cy="523200"/>
          </a:xfrm>
          <a:prstGeom prst="rect">
            <a:avLst/>
          </a:prstGeom>
          <a:noFill/>
          <a:ln>
            <a:noFill/>
          </a:ln>
        </p:spPr>
        <p:txBody>
          <a:bodyPr anchorCtr="0" anchor="t" bIns="0" lIns="0" spcFirstLastPara="1" rIns="0" wrap="square" tIns="0">
            <a:spAutoFit/>
          </a:bodyPr>
          <a:lstStyle/>
          <a:p>
            <a:pPr indent="0" lvl="0" marL="12700" rtl="0" algn="l">
              <a:lnSpc>
                <a:spcPct val="100000"/>
              </a:lnSpc>
              <a:spcBef>
                <a:spcPts val="0"/>
              </a:spcBef>
              <a:spcAft>
                <a:spcPts val="0"/>
              </a:spcAft>
              <a:buSzPts val="1400"/>
              <a:buNone/>
            </a:pPr>
            <a:r>
              <a:rPr lang="en-NA" sz="3400">
                <a:solidFill>
                  <a:srgbClr val="124A84"/>
                </a:solidFill>
              </a:rPr>
              <a:t>EASE OF DOING BUSINESS</a:t>
            </a:r>
            <a:endParaRPr sz="3400"/>
          </a:p>
        </p:txBody>
      </p:sp>
      <p:sp>
        <p:nvSpPr>
          <p:cNvPr id="620" name="Google Shape;620;p50"/>
          <p:cNvSpPr txBox="1"/>
          <p:nvPr/>
        </p:nvSpPr>
        <p:spPr>
          <a:xfrm>
            <a:off x="67250" y="6251090"/>
            <a:ext cx="57912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NA" sz="1100" u="none" cap="none" strike="noStrike">
                <a:solidFill>
                  <a:srgbClr val="3F3F3F"/>
                </a:solidFill>
                <a:latin typeface="Century Gothic"/>
                <a:ea typeface="Century Gothic"/>
                <a:cs typeface="Century Gothic"/>
                <a:sym typeface="Century Gothic"/>
              </a:rPr>
              <a:t>Ranked out of 191 countries. Source Doing Business </a:t>
            </a:r>
            <a:endParaRPr b="0" i="0" sz="1400" u="none" cap="none" strike="noStrike">
              <a:solidFill>
                <a:srgbClr val="000000"/>
              </a:solidFill>
              <a:latin typeface="Arial"/>
              <a:ea typeface="Arial"/>
              <a:cs typeface="Arial"/>
              <a:sym typeface="Arial"/>
            </a:endParaRPr>
          </a:p>
        </p:txBody>
      </p:sp>
      <p:grpSp>
        <p:nvGrpSpPr>
          <p:cNvPr id="621" name="Google Shape;621;p50"/>
          <p:cNvGrpSpPr/>
          <p:nvPr/>
        </p:nvGrpSpPr>
        <p:grpSpPr>
          <a:xfrm>
            <a:off x="-212" y="4970396"/>
            <a:ext cx="12192424" cy="1508575"/>
            <a:chOff x="0" y="5350046"/>
            <a:chExt cx="12192424" cy="1508575"/>
          </a:xfrm>
        </p:grpSpPr>
        <p:sp>
          <p:nvSpPr>
            <p:cNvPr id="622" name="Google Shape;622;p50"/>
            <p:cNvSpPr/>
            <p:nvPr/>
          </p:nvSpPr>
          <p:spPr>
            <a:xfrm>
              <a:off x="0" y="6611759"/>
              <a:ext cx="12192000" cy="246379"/>
            </a:xfrm>
            <a:custGeom>
              <a:rect b="b" l="l" r="r" t="t"/>
              <a:pathLst>
                <a:path extrusionOk="0" h="246379" w="12192000">
                  <a:moveTo>
                    <a:pt x="12192000" y="0"/>
                  </a:moveTo>
                  <a:lnTo>
                    <a:pt x="0" y="0"/>
                  </a:lnTo>
                  <a:lnTo>
                    <a:pt x="0" y="246240"/>
                  </a:lnTo>
                  <a:lnTo>
                    <a:pt x="12192000" y="246240"/>
                  </a:lnTo>
                  <a:lnTo>
                    <a:pt x="12192000" y="0"/>
                  </a:lnTo>
                  <a:close/>
                </a:path>
              </a:pathLst>
            </a:custGeom>
            <a:solidFill>
              <a:srgbClr val="10497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23" name="Google Shape;623;p50"/>
            <p:cNvSpPr/>
            <p:nvPr/>
          </p:nvSpPr>
          <p:spPr>
            <a:xfrm>
              <a:off x="9665573" y="5350046"/>
              <a:ext cx="2526665" cy="1508125"/>
            </a:xfrm>
            <a:custGeom>
              <a:rect b="b" l="l" r="r" t="t"/>
              <a:pathLst>
                <a:path extrusionOk="0" h="1508125" w="2526665">
                  <a:moveTo>
                    <a:pt x="2521653" y="0"/>
                  </a:moveTo>
                  <a:lnTo>
                    <a:pt x="2477176" y="5314"/>
                  </a:lnTo>
                  <a:lnTo>
                    <a:pt x="2432555" y="11353"/>
                  </a:lnTo>
                  <a:lnTo>
                    <a:pt x="2387803" y="18111"/>
                  </a:lnTo>
                  <a:lnTo>
                    <a:pt x="2342931" y="25587"/>
                  </a:lnTo>
                  <a:lnTo>
                    <a:pt x="2297954" y="33774"/>
                  </a:lnTo>
                  <a:lnTo>
                    <a:pt x="2252883" y="42671"/>
                  </a:lnTo>
                  <a:lnTo>
                    <a:pt x="2207730" y="52272"/>
                  </a:lnTo>
                  <a:lnTo>
                    <a:pt x="2162510" y="62574"/>
                  </a:lnTo>
                  <a:lnTo>
                    <a:pt x="2117233" y="73574"/>
                  </a:lnTo>
                  <a:lnTo>
                    <a:pt x="2071913" y="85267"/>
                  </a:lnTo>
                  <a:lnTo>
                    <a:pt x="2026562" y="97649"/>
                  </a:lnTo>
                  <a:lnTo>
                    <a:pt x="1981193" y="110716"/>
                  </a:lnTo>
                  <a:lnTo>
                    <a:pt x="1935819" y="124466"/>
                  </a:lnTo>
                  <a:lnTo>
                    <a:pt x="1890452" y="138893"/>
                  </a:lnTo>
                  <a:lnTo>
                    <a:pt x="1845104" y="153994"/>
                  </a:lnTo>
                  <a:lnTo>
                    <a:pt x="1799789" y="169766"/>
                  </a:lnTo>
                  <a:lnTo>
                    <a:pt x="1754518" y="186204"/>
                  </a:lnTo>
                  <a:lnTo>
                    <a:pt x="1709305" y="203304"/>
                  </a:lnTo>
                  <a:lnTo>
                    <a:pt x="1664161" y="221062"/>
                  </a:lnTo>
                  <a:lnTo>
                    <a:pt x="1619101" y="239476"/>
                  </a:lnTo>
                  <a:lnTo>
                    <a:pt x="1574135" y="258540"/>
                  </a:lnTo>
                  <a:lnTo>
                    <a:pt x="1529277" y="278252"/>
                  </a:lnTo>
                  <a:lnTo>
                    <a:pt x="1484540" y="298606"/>
                  </a:lnTo>
                  <a:lnTo>
                    <a:pt x="1439936" y="319600"/>
                  </a:lnTo>
                  <a:lnTo>
                    <a:pt x="1395477" y="341229"/>
                  </a:lnTo>
                  <a:lnTo>
                    <a:pt x="1351176" y="363490"/>
                  </a:lnTo>
                  <a:lnTo>
                    <a:pt x="1307046" y="386379"/>
                  </a:lnTo>
                  <a:lnTo>
                    <a:pt x="1263099" y="409892"/>
                  </a:lnTo>
                  <a:lnTo>
                    <a:pt x="1219348" y="434024"/>
                  </a:lnTo>
                  <a:lnTo>
                    <a:pt x="1175805" y="458773"/>
                  </a:lnTo>
                  <a:lnTo>
                    <a:pt x="1132484" y="484134"/>
                  </a:lnTo>
                  <a:lnTo>
                    <a:pt x="1089396" y="510104"/>
                  </a:lnTo>
                  <a:lnTo>
                    <a:pt x="1046554" y="536678"/>
                  </a:lnTo>
                  <a:lnTo>
                    <a:pt x="1003971" y="563853"/>
                  </a:lnTo>
                  <a:lnTo>
                    <a:pt x="961660" y="591625"/>
                  </a:lnTo>
                  <a:lnTo>
                    <a:pt x="919632" y="619990"/>
                  </a:lnTo>
                  <a:lnTo>
                    <a:pt x="877901" y="648945"/>
                  </a:lnTo>
                  <a:lnTo>
                    <a:pt x="836480" y="678484"/>
                  </a:lnTo>
                  <a:lnTo>
                    <a:pt x="795380" y="708605"/>
                  </a:lnTo>
                  <a:lnTo>
                    <a:pt x="754614" y="739304"/>
                  </a:lnTo>
                  <a:lnTo>
                    <a:pt x="714195" y="770577"/>
                  </a:lnTo>
                  <a:lnTo>
                    <a:pt x="674136" y="802419"/>
                  </a:lnTo>
                  <a:lnTo>
                    <a:pt x="634449" y="834828"/>
                  </a:lnTo>
                  <a:lnTo>
                    <a:pt x="595147" y="867798"/>
                  </a:lnTo>
                  <a:lnTo>
                    <a:pt x="556242" y="901328"/>
                  </a:lnTo>
                  <a:lnTo>
                    <a:pt x="517746" y="935411"/>
                  </a:lnTo>
                  <a:lnTo>
                    <a:pt x="479674" y="970046"/>
                  </a:lnTo>
                  <a:lnTo>
                    <a:pt x="442036" y="1005227"/>
                  </a:lnTo>
                  <a:lnTo>
                    <a:pt x="404846" y="1040951"/>
                  </a:lnTo>
                  <a:lnTo>
                    <a:pt x="368116" y="1077214"/>
                  </a:lnTo>
                  <a:lnTo>
                    <a:pt x="331859" y="1114013"/>
                  </a:lnTo>
                  <a:lnTo>
                    <a:pt x="296087" y="1151343"/>
                  </a:lnTo>
                  <a:lnTo>
                    <a:pt x="260813" y="1189200"/>
                  </a:lnTo>
                  <a:lnTo>
                    <a:pt x="226050" y="1227581"/>
                  </a:lnTo>
                  <a:lnTo>
                    <a:pt x="191810" y="1266482"/>
                  </a:lnTo>
                  <a:lnTo>
                    <a:pt x="158106" y="1305899"/>
                  </a:lnTo>
                  <a:lnTo>
                    <a:pt x="124950" y="1345828"/>
                  </a:lnTo>
                  <a:lnTo>
                    <a:pt x="92355" y="1386265"/>
                  </a:lnTo>
                  <a:lnTo>
                    <a:pt x="60334" y="1427207"/>
                  </a:lnTo>
                  <a:lnTo>
                    <a:pt x="28899" y="1468649"/>
                  </a:lnTo>
                  <a:lnTo>
                    <a:pt x="0" y="1507953"/>
                  </a:lnTo>
                  <a:lnTo>
                    <a:pt x="2526426" y="1507953"/>
                  </a:lnTo>
                  <a:lnTo>
                    <a:pt x="2526426" y="6528"/>
                  </a:lnTo>
                  <a:lnTo>
                    <a:pt x="2521653" y="0"/>
                  </a:lnTo>
                  <a:close/>
                </a:path>
              </a:pathLst>
            </a:custGeom>
            <a:solidFill>
              <a:srgbClr val="F7D10D"/>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24" name="Google Shape;624;p50"/>
            <p:cNvSpPr/>
            <p:nvPr/>
          </p:nvSpPr>
          <p:spPr>
            <a:xfrm>
              <a:off x="10015645" y="5384787"/>
              <a:ext cx="2176779" cy="1473834"/>
            </a:xfrm>
            <a:custGeom>
              <a:rect b="b" l="l" r="r" t="t"/>
              <a:pathLst>
                <a:path extrusionOk="0" h="1473834" w="2176779">
                  <a:moveTo>
                    <a:pt x="2176354" y="0"/>
                  </a:moveTo>
                  <a:lnTo>
                    <a:pt x="2107889" y="16788"/>
                  </a:lnTo>
                  <a:lnTo>
                    <a:pt x="2064465" y="28612"/>
                  </a:lnTo>
                  <a:lnTo>
                    <a:pt x="2020812" y="41337"/>
                  </a:lnTo>
                  <a:lnTo>
                    <a:pt x="1976950" y="54947"/>
                  </a:lnTo>
                  <a:lnTo>
                    <a:pt x="1932900" y="69427"/>
                  </a:lnTo>
                  <a:lnTo>
                    <a:pt x="1888681" y="84762"/>
                  </a:lnTo>
                  <a:lnTo>
                    <a:pt x="1844313" y="100936"/>
                  </a:lnTo>
                  <a:lnTo>
                    <a:pt x="1799816" y="117935"/>
                  </a:lnTo>
                  <a:lnTo>
                    <a:pt x="1755210" y="135743"/>
                  </a:lnTo>
                  <a:lnTo>
                    <a:pt x="1710515" y="154345"/>
                  </a:lnTo>
                  <a:lnTo>
                    <a:pt x="1665751" y="173725"/>
                  </a:lnTo>
                  <a:lnTo>
                    <a:pt x="1620938" y="193869"/>
                  </a:lnTo>
                  <a:lnTo>
                    <a:pt x="1576096" y="214761"/>
                  </a:lnTo>
                  <a:lnTo>
                    <a:pt x="1531245" y="236386"/>
                  </a:lnTo>
                  <a:lnTo>
                    <a:pt x="1486405" y="258729"/>
                  </a:lnTo>
                  <a:lnTo>
                    <a:pt x="1441596" y="281774"/>
                  </a:lnTo>
                  <a:lnTo>
                    <a:pt x="1396838" y="305507"/>
                  </a:lnTo>
                  <a:lnTo>
                    <a:pt x="1352150" y="329911"/>
                  </a:lnTo>
                  <a:lnTo>
                    <a:pt x="1307553" y="354972"/>
                  </a:lnTo>
                  <a:lnTo>
                    <a:pt x="1263067" y="380675"/>
                  </a:lnTo>
                  <a:lnTo>
                    <a:pt x="1218711" y="407004"/>
                  </a:lnTo>
                  <a:lnTo>
                    <a:pt x="1174506" y="433944"/>
                  </a:lnTo>
                  <a:lnTo>
                    <a:pt x="1130472" y="461480"/>
                  </a:lnTo>
                  <a:lnTo>
                    <a:pt x="1086628" y="489596"/>
                  </a:lnTo>
                  <a:lnTo>
                    <a:pt x="1042994" y="518278"/>
                  </a:lnTo>
                  <a:lnTo>
                    <a:pt x="999591" y="547510"/>
                  </a:lnTo>
                  <a:lnTo>
                    <a:pt x="956439" y="577276"/>
                  </a:lnTo>
                  <a:lnTo>
                    <a:pt x="913557" y="607562"/>
                  </a:lnTo>
                  <a:lnTo>
                    <a:pt x="870965" y="638353"/>
                  </a:lnTo>
                  <a:lnTo>
                    <a:pt x="828683" y="669633"/>
                  </a:lnTo>
                  <a:lnTo>
                    <a:pt x="786732" y="701386"/>
                  </a:lnTo>
                  <a:lnTo>
                    <a:pt x="745131" y="733599"/>
                  </a:lnTo>
                  <a:lnTo>
                    <a:pt x="703901" y="766254"/>
                  </a:lnTo>
                  <a:lnTo>
                    <a:pt x="663060" y="799338"/>
                  </a:lnTo>
                  <a:lnTo>
                    <a:pt x="622630" y="832835"/>
                  </a:lnTo>
                  <a:lnTo>
                    <a:pt x="582630" y="866729"/>
                  </a:lnTo>
                  <a:lnTo>
                    <a:pt x="543080" y="901006"/>
                  </a:lnTo>
                  <a:lnTo>
                    <a:pt x="503999" y="935651"/>
                  </a:lnTo>
                  <a:lnTo>
                    <a:pt x="465409" y="970647"/>
                  </a:lnTo>
                  <a:lnTo>
                    <a:pt x="427329" y="1005980"/>
                  </a:lnTo>
                  <a:lnTo>
                    <a:pt x="389779" y="1041634"/>
                  </a:lnTo>
                  <a:lnTo>
                    <a:pt x="352779" y="1077595"/>
                  </a:lnTo>
                  <a:lnTo>
                    <a:pt x="316348" y="1113846"/>
                  </a:lnTo>
                  <a:lnTo>
                    <a:pt x="280507" y="1150374"/>
                  </a:lnTo>
                  <a:lnTo>
                    <a:pt x="245276" y="1187162"/>
                  </a:lnTo>
                  <a:lnTo>
                    <a:pt x="210675" y="1224195"/>
                  </a:lnTo>
                  <a:lnTo>
                    <a:pt x="176724" y="1261459"/>
                  </a:lnTo>
                  <a:lnTo>
                    <a:pt x="143442" y="1298937"/>
                  </a:lnTo>
                  <a:lnTo>
                    <a:pt x="110850" y="1336615"/>
                  </a:lnTo>
                  <a:lnTo>
                    <a:pt x="78967" y="1374477"/>
                  </a:lnTo>
                  <a:lnTo>
                    <a:pt x="47814" y="1412509"/>
                  </a:lnTo>
                  <a:lnTo>
                    <a:pt x="17411" y="1450694"/>
                  </a:lnTo>
                  <a:lnTo>
                    <a:pt x="0" y="1473211"/>
                  </a:lnTo>
                  <a:lnTo>
                    <a:pt x="2176354" y="1473211"/>
                  </a:lnTo>
                  <a:lnTo>
                    <a:pt x="2176354"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pic>
          <p:nvPicPr>
            <p:cNvPr id="625" name="Google Shape;625;p50"/>
            <p:cNvPicPr preferRelativeResize="0"/>
            <p:nvPr/>
          </p:nvPicPr>
          <p:blipFill rotWithShape="1">
            <a:blip r:embed="rId3">
              <a:alphaModFix/>
            </a:blip>
            <a:srcRect b="0" l="0" r="0" t="0"/>
            <a:stretch/>
          </p:blipFill>
          <p:spPr>
            <a:xfrm>
              <a:off x="10844110" y="6183236"/>
              <a:ext cx="1191755" cy="502906"/>
            </a:xfrm>
            <a:prstGeom prst="rect">
              <a:avLst/>
            </a:prstGeom>
            <a:noFill/>
            <a:ln>
              <a:noFill/>
            </a:ln>
          </p:spPr>
        </p:pic>
      </p:grpSp>
      <p:pic>
        <p:nvPicPr>
          <p:cNvPr descr="Background pattern&#10;&#10;Description automatically generated" id="626" name="Google Shape;626;p50"/>
          <p:cNvPicPr preferRelativeResize="0"/>
          <p:nvPr/>
        </p:nvPicPr>
        <p:blipFill rotWithShape="1">
          <a:blip r:embed="rId4">
            <a:alphaModFix amt="10000"/>
          </a:blip>
          <a:srcRect b="0" l="0" r="0" t="0"/>
          <a:stretch/>
        </p:blipFill>
        <p:spPr>
          <a:xfrm>
            <a:off x="1401737" y="715971"/>
            <a:ext cx="9697136" cy="6230411"/>
          </a:xfrm>
          <a:prstGeom prst="rect">
            <a:avLst/>
          </a:prstGeom>
          <a:noFill/>
          <a:ln>
            <a:noFill/>
          </a:ln>
        </p:spPr>
      </p:pic>
      <p:sp>
        <p:nvSpPr>
          <p:cNvPr id="627" name="Google Shape;627;p50"/>
          <p:cNvSpPr txBox="1"/>
          <p:nvPr/>
        </p:nvSpPr>
        <p:spPr>
          <a:xfrm>
            <a:off x="914188" y="1596513"/>
            <a:ext cx="75945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t/>
            </a:r>
            <a:endParaRPr b="0" i="0" sz="1400" u="none" cap="none" strike="noStrike">
              <a:solidFill>
                <a:srgbClr val="000000"/>
              </a:solidFill>
              <a:latin typeface="Arial"/>
              <a:ea typeface="Arial"/>
              <a:cs typeface="Arial"/>
              <a:sym typeface="Arial"/>
            </a:endParaRPr>
          </a:p>
        </p:txBody>
      </p:sp>
      <p:sp>
        <p:nvSpPr>
          <p:cNvPr id="628" name="Google Shape;628;p50"/>
          <p:cNvSpPr txBox="1"/>
          <p:nvPr/>
        </p:nvSpPr>
        <p:spPr>
          <a:xfrm>
            <a:off x="816688" y="2821579"/>
            <a:ext cx="7594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NA" sz="3200" u="none" cap="none" strike="noStrike">
                <a:solidFill>
                  <a:srgbClr val="20497A"/>
                </a:solidFill>
                <a:latin typeface="Century Gothic"/>
                <a:ea typeface="Century Gothic"/>
                <a:cs typeface="Century Gothic"/>
                <a:sym typeface="Century Gothic"/>
              </a:rPr>
              <a:t> Namibia</a:t>
            </a:r>
            <a:endParaRPr b="0" i="0" sz="1400" u="none" cap="none" strike="noStrike">
              <a:solidFill>
                <a:srgbClr val="000000"/>
              </a:solidFill>
              <a:latin typeface="Arial"/>
              <a:ea typeface="Arial"/>
              <a:cs typeface="Arial"/>
              <a:sym typeface="Arial"/>
            </a:endParaRPr>
          </a:p>
        </p:txBody>
      </p:sp>
      <p:sp>
        <p:nvSpPr>
          <p:cNvPr id="629" name="Google Shape;629;p50"/>
          <p:cNvSpPr txBox="1"/>
          <p:nvPr/>
        </p:nvSpPr>
        <p:spPr>
          <a:xfrm>
            <a:off x="914188" y="4656583"/>
            <a:ext cx="7594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NA" sz="3200" u="none" cap="none" strike="noStrike">
                <a:solidFill>
                  <a:srgbClr val="20497A"/>
                </a:solidFill>
                <a:latin typeface="Century Gothic"/>
                <a:ea typeface="Century Gothic"/>
                <a:cs typeface="Century Gothic"/>
                <a:sym typeface="Century Gothic"/>
              </a:rPr>
              <a:t>Zambia</a:t>
            </a:r>
            <a:endParaRPr b="0" i="0" sz="1400" u="none" cap="none" strike="noStrike">
              <a:solidFill>
                <a:srgbClr val="000000"/>
              </a:solidFill>
              <a:latin typeface="Arial"/>
              <a:ea typeface="Arial"/>
              <a:cs typeface="Arial"/>
              <a:sym typeface="Arial"/>
            </a:endParaRPr>
          </a:p>
        </p:txBody>
      </p:sp>
      <p:sp>
        <p:nvSpPr>
          <p:cNvPr id="630" name="Google Shape;630;p50"/>
          <p:cNvSpPr txBox="1"/>
          <p:nvPr/>
        </p:nvSpPr>
        <p:spPr>
          <a:xfrm>
            <a:off x="914188" y="3441704"/>
            <a:ext cx="7594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NA" sz="3200" u="none" cap="none" strike="noStrike">
                <a:solidFill>
                  <a:srgbClr val="20497A"/>
                </a:solidFill>
                <a:latin typeface="Century Gothic"/>
                <a:ea typeface="Century Gothic"/>
                <a:cs typeface="Century Gothic"/>
                <a:sym typeface="Century Gothic"/>
              </a:rPr>
              <a:t>Rwanda </a:t>
            </a:r>
            <a:endParaRPr b="0" i="0" sz="1400" u="none" cap="none" strike="noStrike">
              <a:solidFill>
                <a:srgbClr val="000000"/>
              </a:solidFill>
              <a:latin typeface="Arial"/>
              <a:ea typeface="Arial"/>
              <a:cs typeface="Arial"/>
              <a:sym typeface="Arial"/>
            </a:endParaRPr>
          </a:p>
        </p:txBody>
      </p:sp>
      <p:sp>
        <p:nvSpPr>
          <p:cNvPr id="631" name="Google Shape;631;p50"/>
          <p:cNvSpPr txBox="1"/>
          <p:nvPr/>
        </p:nvSpPr>
        <p:spPr>
          <a:xfrm>
            <a:off x="914188" y="4055781"/>
            <a:ext cx="7594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NA" sz="3200" u="none" cap="none" strike="noStrike">
                <a:solidFill>
                  <a:srgbClr val="20497A"/>
                </a:solidFill>
                <a:latin typeface="Century Gothic"/>
                <a:ea typeface="Century Gothic"/>
                <a:cs typeface="Century Gothic"/>
                <a:sym typeface="Century Gothic"/>
              </a:rPr>
              <a:t>South Africa</a:t>
            </a:r>
            <a:endParaRPr b="0" i="0" sz="1400" u="none" cap="none" strike="noStrike">
              <a:solidFill>
                <a:srgbClr val="000000"/>
              </a:solidFill>
              <a:latin typeface="Arial"/>
              <a:ea typeface="Arial"/>
              <a:cs typeface="Arial"/>
              <a:sym typeface="Arial"/>
            </a:endParaRPr>
          </a:p>
        </p:txBody>
      </p:sp>
      <p:sp>
        <p:nvSpPr>
          <p:cNvPr id="632" name="Google Shape;632;p50"/>
          <p:cNvSpPr txBox="1"/>
          <p:nvPr/>
        </p:nvSpPr>
        <p:spPr>
          <a:xfrm>
            <a:off x="914188" y="2304427"/>
            <a:ext cx="7594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NA" sz="3200" u="none" cap="none" strike="noStrike">
                <a:solidFill>
                  <a:srgbClr val="20497A"/>
                </a:solidFill>
                <a:latin typeface="Century Gothic"/>
                <a:ea typeface="Century Gothic"/>
                <a:cs typeface="Century Gothic"/>
                <a:sym typeface="Century Gothic"/>
              </a:rPr>
              <a:t>Botswana</a:t>
            </a:r>
            <a:endParaRPr b="0" i="0" sz="1400" u="none" cap="none" strike="noStrike">
              <a:solidFill>
                <a:srgbClr val="000000"/>
              </a:solidFill>
              <a:latin typeface="Arial"/>
              <a:ea typeface="Arial"/>
              <a:cs typeface="Arial"/>
              <a:sym typeface="Arial"/>
            </a:endParaRPr>
          </a:p>
        </p:txBody>
      </p:sp>
      <p:sp>
        <p:nvSpPr>
          <p:cNvPr id="633" name="Google Shape;633;p50"/>
          <p:cNvSpPr txBox="1"/>
          <p:nvPr/>
        </p:nvSpPr>
        <p:spPr>
          <a:xfrm>
            <a:off x="3047788" y="2814220"/>
            <a:ext cx="39624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en-NA" sz="3200" u="none" cap="none" strike="noStrike">
                <a:solidFill>
                  <a:srgbClr val="20497A"/>
                </a:solidFill>
                <a:latin typeface="Century Gothic"/>
                <a:ea typeface="Century Gothic"/>
                <a:cs typeface="Century Gothic"/>
                <a:sym typeface="Century Gothic"/>
              </a:rPr>
              <a:t>104</a:t>
            </a:r>
            <a:endParaRPr b="0" i="0" sz="1400" u="none" cap="none" strike="noStrike">
              <a:solidFill>
                <a:srgbClr val="000000"/>
              </a:solidFill>
              <a:latin typeface="Arial"/>
              <a:ea typeface="Arial"/>
              <a:cs typeface="Arial"/>
              <a:sym typeface="Arial"/>
            </a:endParaRPr>
          </a:p>
        </p:txBody>
      </p:sp>
      <p:sp>
        <p:nvSpPr>
          <p:cNvPr id="634" name="Google Shape;634;p50"/>
          <p:cNvSpPr txBox="1"/>
          <p:nvPr/>
        </p:nvSpPr>
        <p:spPr>
          <a:xfrm>
            <a:off x="3047788" y="3436007"/>
            <a:ext cx="39624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NA" sz="3200" u="none" cap="none" strike="noStrike">
                <a:solidFill>
                  <a:srgbClr val="20497A"/>
                </a:solidFill>
                <a:latin typeface="Century Gothic"/>
                <a:ea typeface="Century Gothic"/>
                <a:cs typeface="Century Gothic"/>
                <a:sym typeface="Century Gothic"/>
              </a:rPr>
              <a:t>38</a:t>
            </a:r>
            <a:endParaRPr b="0" i="0" sz="1400" u="none" cap="none" strike="noStrike">
              <a:solidFill>
                <a:srgbClr val="000000"/>
              </a:solidFill>
              <a:latin typeface="Arial"/>
              <a:ea typeface="Arial"/>
              <a:cs typeface="Arial"/>
              <a:sym typeface="Arial"/>
            </a:endParaRPr>
          </a:p>
        </p:txBody>
      </p:sp>
      <p:sp>
        <p:nvSpPr>
          <p:cNvPr id="635" name="Google Shape;635;p50"/>
          <p:cNvSpPr txBox="1"/>
          <p:nvPr/>
        </p:nvSpPr>
        <p:spPr>
          <a:xfrm>
            <a:off x="3047788" y="4055781"/>
            <a:ext cx="39624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NA" sz="3200" u="none" cap="none" strike="noStrike">
                <a:solidFill>
                  <a:srgbClr val="20497A"/>
                </a:solidFill>
                <a:latin typeface="Century Gothic"/>
                <a:ea typeface="Century Gothic"/>
                <a:cs typeface="Century Gothic"/>
                <a:sym typeface="Century Gothic"/>
              </a:rPr>
              <a:t>84</a:t>
            </a:r>
            <a:endParaRPr b="0" i="0" sz="1400" u="none" cap="none" strike="noStrike">
              <a:solidFill>
                <a:srgbClr val="000000"/>
              </a:solidFill>
              <a:latin typeface="Arial"/>
              <a:ea typeface="Arial"/>
              <a:cs typeface="Arial"/>
              <a:sym typeface="Arial"/>
            </a:endParaRPr>
          </a:p>
        </p:txBody>
      </p:sp>
      <p:sp>
        <p:nvSpPr>
          <p:cNvPr id="636" name="Google Shape;636;p50"/>
          <p:cNvSpPr txBox="1"/>
          <p:nvPr/>
        </p:nvSpPr>
        <p:spPr>
          <a:xfrm>
            <a:off x="3047788" y="4655368"/>
            <a:ext cx="39624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NA" sz="3200" u="none" cap="none" strike="noStrike">
                <a:solidFill>
                  <a:srgbClr val="20497A"/>
                </a:solidFill>
                <a:latin typeface="Century Gothic"/>
                <a:ea typeface="Century Gothic"/>
                <a:cs typeface="Century Gothic"/>
                <a:sym typeface="Century Gothic"/>
              </a:rPr>
              <a:t>85</a:t>
            </a:r>
            <a:endParaRPr b="0" i="0" sz="1400" u="none" cap="none" strike="noStrike">
              <a:solidFill>
                <a:srgbClr val="000000"/>
              </a:solidFill>
              <a:latin typeface="Arial"/>
              <a:ea typeface="Arial"/>
              <a:cs typeface="Arial"/>
              <a:sym typeface="Arial"/>
            </a:endParaRPr>
          </a:p>
        </p:txBody>
      </p:sp>
      <p:sp>
        <p:nvSpPr>
          <p:cNvPr id="637" name="Google Shape;637;p50"/>
          <p:cNvSpPr txBox="1"/>
          <p:nvPr/>
        </p:nvSpPr>
        <p:spPr>
          <a:xfrm>
            <a:off x="3047788" y="2207181"/>
            <a:ext cx="39624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NA" sz="3200" u="none" cap="none" strike="noStrike">
                <a:solidFill>
                  <a:srgbClr val="20497A"/>
                </a:solidFill>
                <a:latin typeface="Century Gothic"/>
                <a:ea typeface="Century Gothic"/>
                <a:cs typeface="Century Gothic"/>
                <a:sym typeface="Century Gothic"/>
              </a:rPr>
              <a:t>87</a:t>
            </a:r>
            <a:endParaRPr b="0" i="0" sz="1400" u="none" cap="none" strike="noStrike">
              <a:solidFill>
                <a:srgbClr val="000000"/>
              </a:solidFill>
              <a:latin typeface="Arial"/>
              <a:ea typeface="Arial"/>
              <a:cs typeface="Arial"/>
              <a:sym typeface="Arial"/>
            </a:endParaRPr>
          </a:p>
        </p:txBody>
      </p:sp>
      <p:sp>
        <p:nvSpPr>
          <p:cNvPr id="638" name="Google Shape;638;p50"/>
          <p:cNvSpPr txBox="1"/>
          <p:nvPr/>
        </p:nvSpPr>
        <p:spPr>
          <a:xfrm>
            <a:off x="3047788" y="1607594"/>
            <a:ext cx="39624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t/>
            </a:r>
            <a:endParaRPr b="0" i="0" sz="1400" u="none" cap="none" strike="noStrike">
              <a:solidFill>
                <a:srgbClr val="000000"/>
              </a:solidFill>
              <a:latin typeface="Arial"/>
              <a:ea typeface="Arial"/>
              <a:cs typeface="Arial"/>
              <a:sym typeface="Arial"/>
            </a:endParaRPr>
          </a:p>
        </p:txBody>
      </p:sp>
      <p:sp>
        <p:nvSpPr>
          <p:cNvPr id="639" name="Google Shape;639;p50"/>
          <p:cNvSpPr txBox="1"/>
          <p:nvPr/>
        </p:nvSpPr>
        <p:spPr>
          <a:xfrm>
            <a:off x="-239637" y="1743450"/>
            <a:ext cx="7594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NA" sz="3200" u="none" cap="none" strike="noStrike">
                <a:solidFill>
                  <a:srgbClr val="20497A"/>
                </a:solidFill>
                <a:latin typeface="Century Gothic"/>
                <a:ea typeface="Century Gothic"/>
                <a:cs typeface="Century Gothic"/>
                <a:sym typeface="Century Gothic"/>
              </a:rPr>
              <a:t>          Mauritius</a:t>
            </a:r>
            <a:r>
              <a:rPr b="0" i="0" lang="en-NA" sz="1400" u="none" cap="none" strike="noStrike">
                <a:solidFill>
                  <a:srgbClr val="000000"/>
                </a:solidFill>
                <a:latin typeface="Arial"/>
                <a:ea typeface="Arial"/>
                <a:cs typeface="Arial"/>
                <a:sym typeface="Arial"/>
              </a:rPr>
              <a:t>                                        </a:t>
            </a:r>
            <a:r>
              <a:rPr b="0" i="0" lang="en-NA" sz="3200" u="none" cap="none" strike="noStrike">
                <a:solidFill>
                  <a:srgbClr val="20497A"/>
                </a:solidFill>
                <a:latin typeface="Century Gothic"/>
                <a:ea typeface="Century Gothic"/>
                <a:cs typeface="Century Gothic"/>
                <a:sym typeface="Century Gothic"/>
              </a:rPr>
              <a:t>13</a:t>
            </a:r>
            <a:endParaRPr b="0" i="0" sz="3200" u="none" cap="none" strike="noStrike">
              <a:solidFill>
                <a:srgbClr val="20497A"/>
              </a:solidFill>
              <a:latin typeface="Century Gothic"/>
              <a:ea typeface="Century Gothic"/>
              <a:cs typeface="Century Gothic"/>
              <a:sym typeface="Century Gothic"/>
            </a:endParaRPr>
          </a:p>
        </p:txBody>
      </p:sp>
      <p:sp>
        <p:nvSpPr>
          <p:cNvPr id="640" name="Google Shape;640;p50"/>
          <p:cNvSpPr txBox="1"/>
          <p:nvPr/>
        </p:nvSpPr>
        <p:spPr>
          <a:xfrm>
            <a:off x="914200" y="1169070"/>
            <a:ext cx="7594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NA" sz="3200" u="none" cap="none" strike="noStrike">
                <a:solidFill>
                  <a:srgbClr val="20497A"/>
                </a:solidFill>
                <a:latin typeface="Century Gothic"/>
                <a:ea typeface="Century Gothic"/>
                <a:cs typeface="Century Gothic"/>
                <a:sym typeface="Century Gothic"/>
              </a:rPr>
              <a:t>Singapore                </a:t>
            </a:r>
            <a:r>
              <a:rPr b="0" i="0" lang="en-NA" sz="3200" u="none" cap="none" strike="noStrike">
                <a:solidFill>
                  <a:srgbClr val="20497A"/>
                </a:solidFill>
                <a:latin typeface="Century Gothic"/>
                <a:ea typeface="Century Gothic"/>
                <a:cs typeface="Century Gothic"/>
                <a:sym typeface="Century Gothic"/>
              </a:rPr>
              <a:t>2</a:t>
            </a:r>
            <a:r>
              <a:rPr b="1" i="0" lang="en-NA" sz="3200" u="none" cap="none" strike="noStrike">
                <a:solidFill>
                  <a:srgbClr val="20497A"/>
                </a:solidFill>
                <a:latin typeface="Century Gothic"/>
                <a:ea typeface="Century Gothic"/>
                <a:cs typeface="Century Gothic"/>
                <a:sym typeface="Century Gothic"/>
              </a:rPr>
              <a:t>                                    </a:t>
            </a:r>
            <a:endParaRPr b="1" i="0" sz="3200" u="none" cap="none" strike="noStrike">
              <a:solidFill>
                <a:srgbClr val="20497A"/>
              </a:solidFill>
              <a:latin typeface="Century Gothic"/>
              <a:ea typeface="Century Gothic"/>
              <a:cs typeface="Century Gothic"/>
              <a:sym typeface="Century Gothic"/>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51"/>
          <p:cNvSpPr/>
          <p:nvPr/>
        </p:nvSpPr>
        <p:spPr>
          <a:xfrm>
            <a:off x="0" y="0"/>
            <a:ext cx="490855" cy="1250315"/>
          </a:xfrm>
          <a:custGeom>
            <a:rect b="b" l="l" r="r" t="t"/>
            <a:pathLst>
              <a:path extrusionOk="0" h="1250315" w="490855">
                <a:moveTo>
                  <a:pt x="490728" y="0"/>
                </a:moveTo>
                <a:lnTo>
                  <a:pt x="0" y="0"/>
                </a:lnTo>
                <a:lnTo>
                  <a:pt x="0" y="1249692"/>
                </a:lnTo>
                <a:lnTo>
                  <a:pt x="490728" y="1249692"/>
                </a:lnTo>
                <a:lnTo>
                  <a:pt x="490728" y="0"/>
                </a:lnTo>
                <a:close/>
              </a:path>
            </a:pathLst>
          </a:custGeom>
          <a:solidFill>
            <a:srgbClr val="10497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46" name="Google Shape;646;p51"/>
          <p:cNvSpPr txBox="1"/>
          <p:nvPr>
            <p:ph type="title"/>
          </p:nvPr>
        </p:nvSpPr>
        <p:spPr>
          <a:xfrm>
            <a:off x="666712" y="192785"/>
            <a:ext cx="10019100" cy="5232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1400"/>
              <a:buNone/>
            </a:pPr>
            <a:r>
              <a:rPr lang="en-NA" sz="3400">
                <a:solidFill>
                  <a:srgbClr val="124A84"/>
                </a:solidFill>
              </a:rPr>
              <a:t>STAKEHOLDER PERCEPTIONS - THEMATIC GROUPS</a:t>
            </a:r>
            <a:endParaRPr sz="3400"/>
          </a:p>
        </p:txBody>
      </p:sp>
      <p:grpSp>
        <p:nvGrpSpPr>
          <p:cNvPr id="647" name="Google Shape;647;p51"/>
          <p:cNvGrpSpPr/>
          <p:nvPr/>
        </p:nvGrpSpPr>
        <p:grpSpPr>
          <a:xfrm>
            <a:off x="0" y="5350046"/>
            <a:ext cx="12192424" cy="1508575"/>
            <a:chOff x="0" y="5350046"/>
            <a:chExt cx="12192424" cy="1508575"/>
          </a:xfrm>
        </p:grpSpPr>
        <p:sp>
          <p:nvSpPr>
            <p:cNvPr id="648" name="Google Shape;648;p51"/>
            <p:cNvSpPr/>
            <p:nvPr/>
          </p:nvSpPr>
          <p:spPr>
            <a:xfrm>
              <a:off x="0" y="6611759"/>
              <a:ext cx="12192000" cy="246379"/>
            </a:xfrm>
            <a:custGeom>
              <a:rect b="b" l="l" r="r" t="t"/>
              <a:pathLst>
                <a:path extrusionOk="0" h="246379" w="12192000">
                  <a:moveTo>
                    <a:pt x="12192000" y="0"/>
                  </a:moveTo>
                  <a:lnTo>
                    <a:pt x="0" y="0"/>
                  </a:lnTo>
                  <a:lnTo>
                    <a:pt x="0" y="246240"/>
                  </a:lnTo>
                  <a:lnTo>
                    <a:pt x="12192000" y="246240"/>
                  </a:lnTo>
                  <a:lnTo>
                    <a:pt x="12192000" y="0"/>
                  </a:lnTo>
                  <a:close/>
                </a:path>
              </a:pathLst>
            </a:custGeom>
            <a:solidFill>
              <a:srgbClr val="10497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49" name="Google Shape;649;p51"/>
            <p:cNvSpPr/>
            <p:nvPr/>
          </p:nvSpPr>
          <p:spPr>
            <a:xfrm>
              <a:off x="9665573" y="5350046"/>
              <a:ext cx="2526665" cy="1508125"/>
            </a:xfrm>
            <a:custGeom>
              <a:rect b="b" l="l" r="r" t="t"/>
              <a:pathLst>
                <a:path extrusionOk="0" h="1508125" w="2526665">
                  <a:moveTo>
                    <a:pt x="2521653" y="0"/>
                  </a:moveTo>
                  <a:lnTo>
                    <a:pt x="2477176" y="5314"/>
                  </a:lnTo>
                  <a:lnTo>
                    <a:pt x="2432555" y="11353"/>
                  </a:lnTo>
                  <a:lnTo>
                    <a:pt x="2387803" y="18111"/>
                  </a:lnTo>
                  <a:lnTo>
                    <a:pt x="2342931" y="25587"/>
                  </a:lnTo>
                  <a:lnTo>
                    <a:pt x="2297954" y="33774"/>
                  </a:lnTo>
                  <a:lnTo>
                    <a:pt x="2252883" y="42671"/>
                  </a:lnTo>
                  <a:lnTo>
                    <a:pt x="2207730" y="52272"/>
                  </a:lnTo>
                  <a:lnTo>
                    <a:pt x="2162510" y="62574"/>
                  </a:lnTo>
                  <a:lnTo>
                    <a:pt x="2117233" y="73574"/>
                  </a:lnTo>
                  <a:lnTo>
                    <a:pt x="2071913" y="85267"/>
                  </a:lnTo>
                  <a:lnTo>
                    <a:pt x="2026562" y="97649"/>
                  </a:lnTo>
                  <a:lnTo>
                    <a:pt x="1981193" y="110716"/>
                  </a:lnTo>
                  <a:lnTo>
                    <a:pt x="1935819" y="124466"/>
                  </a:lnTo>
                  <a:lnTo>
                    <a:pt x="1890452" y="138893"/>
                  </a:lnTo>
                  <a:lnTo>
                    <a:pt x="1845104" y="153994"/>
                  </a:lnTo>
                  <a:lnTo>
                    <a:pt x="1799789" y="169766"/>
                  </a:lnTo>
                  <a:lnTo>
                    <a:pt x="1754518" y="186204"/>
                  </a:lnTo>
                  <a:lnTo>
                    <a:pt x="1709305" y="203304"/>
                  </a:lnTo>
                  <a:lnTo>
                    <a:pt x="1664161" y="221062"/>
                  </a:lnTo>
                  <a:lnTo>
                    <a:pt x="1619101" y="239476"/>
                  </a:lnTo>
                  <a:lnTo>
                    <a:pt x="1574135" y="258540"/>
                  </a:lnTo>
                  <a:lnTo>
                    <a:pt x="1529277" y="278252"/>
                  </a:lnTo>
                  <a:lnTo>
                    <a:pt x="1484540" y="298606"/>
                  </a:lnTo>
                  <a:lnTo>
                    <a:pt x="1439936" y="319600"/>
                  </a:lnTo>
                  <a:lnTo>
                    <a:pt x="1395477" y="341229"/>
                  </a:lnTo>
                  <a:lnTo>
                    <a:pt x="1351176" y="363490"/>
                  </a:lnTo>
                  <a:lnTo>
                    <a:pt x="1307046" y="386379"/>
                  </a:lnTo>
                  <a:lnTo>
                    <a:pt x="1263099" y="409892"/>
                  </a:lnTo>
                  <a:lnTo>
                    <a:pt x="1219348" y="434024"/>
                  </a:lnTo>
                  <a:lnTo>
                    <a:pt x="1175805" y="458773"/>
                  </a:lnTo>
                  <a:lnTo>
                    <a:pt x="1132484" y="484134"/>
                  </a:lnTo>
                  <a:lnTo>
                    <a:pt x="1089396" y="510104"/>
                  </a:lnTo>
                  <a:lnTo>
                    <a:pt x="1046554" y="536678"/>
                  </a:lnTo>
                  <a:lnTo>
                    <a:pt x="1003971" y="563853"/>
                  </a:lnTo>
                  <a:lnTo>
                    <a:pt x="961660" y="591625"/>
                  </a:lnTo>
                  <a:lnTo>
                    <a:pt x="919632" y="619990"/>
                  </a:lnTo>
                  <a:lnTo>
                    <a:pt x="877901" y="648945"/>
                  </a:lnTo>
                  <a:lnTo>
                    <a:pt x="836480" y="678484"/>
                  </a:lnTo>
                  <a:lnTo>
                    <a:pt x="795380" y="708605"/>
                  </a:lnTo>
                  <a:lnTo>
                    <a:pt x="754614" y="739304"/>
                  </a:lnTo>
                  <a:lnTo>
                    <a:pt x="714195" y="770577"/>
                  </a:lnTo>
                  <a:lnTo>
                    <a:pt x="674136" y="802419"/>
                  </a:lnTo>
                  <a:lnTo>
                    <a:pt x="634449" y="834828"/>
                  </a:lnTo>
                  <a:lnTo>
                    <a:pt x="595147" y="867798"/>
                  </a:lnTo>
                  <a:lnTo>
                    <a:pt x="556242" y="901328"/>
                  </a:lnTo>
                  <a:lnTo>
                    <a:pt x="517746" y="935411"/>
                  </a:lnTo>
                  <a:lnTo>
                    <a:pt x="479674" y="970046"/>
                  </a:lnTo>
                  <a:lnTo>
                    <a:pt x="442036" y="1005227"/>
                  </a:lnTo>
                  <a:lnTo>
                    <a:pt x="404846" y="1040951"/>
                  </a:lnTo>
                  <a:lnTo>
                    <a:pt x="368116" y="1077214"/>
                  </a:lnTo>
                  <a:lnTo>
                    <a:pt x="331859" y="1114013"/>
                  </a:lnTo>
                  <a:lnTo>
                    <a:pt x="296087" y="1151343"/>
                  </a:lnTo>
                  <a:lnTo>
                    <a:pt x="260813" y="1189200"/>
                  </a:lnTo>
                  <a:lnTo>
                    <a:pt x="226050" y="1227581"/>
                  </a:lnTo>
                  <a:lnTo>
                    <a:pt x="191810" y="1266482"/>
                  </a:lnTo>
                  <a:lnTo>
                    <a:pt x="158106" y="1305899"/>
                  </a:lnTo>
                  <a:lnTo>
                    <a:pt x="124950" y="1345828"/>
                  </a:lnTo>
                  <a:lnTo>
                    <a:pt x="92355" y="1386265"/>
                  </a:lnTo>
                  <a:lnTo>
                    <a:pt x="60334" y="1427207"/>
                  </a:lnTo>
                  <a:lnTo>
                    <a:pt x="28899" y="1468649"/>
                  </a:lnTo>
                  <a:lnTo>
                    <a:pt x="0" y="1507953"/>
                  </a:lnTo>
                  <a:lnTo>
                    <a:pt x="2526426" y="1507953"/>
                  </a:lnTo>
                  <a:lnTo>
                    <a:pt x="2526426" y="6528"/>
                  </a:lnTo>
                  <a:lnTo>
                    <a:pt x="2521653" y="0"/>
                  </a:lnTo>
                  <a:close/>
                </a:path>
              </a:pathLst>
            </a:custGeom>
            <a:solidFill>
              <a:srgbClr val="F7D10D"/>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50" name="Google Shape;650;p51"/>
            <p:cNvSpPr/>
            <p:nvPr/>
          </p:nvSpPr>
          <p:spPr>
            <a:xfrm>
              <a:off x="10015645" y="5384787"/>
              <a:ext cx="2176779" cy="1473834"/>
            </a:xfrm>
            <a:custGeom>
              <a:rect b="b" l="l" r="r" t="t"/>
              <a:pathLst>
                <a:path extrusionOk="0" h="1473834" w="2176779">
                  <a:moveTo>
                    <a:pt x="2176354" y="0"/>
                  </a:moveTo>
                  <a:lnTo>
                    <a:pt x="2107889" y="16788"/>
                  </a:lnTo>
                  <a:lnTo>
                    <a:pt x="2064465" y="28612"/>
                  </a:lnTo>
                  <a:lnTo>
                    <a:pt x="2020812" y="41337"/>
                  </a:lnTo>
                  <a:lnTo>
                    <a:pt x="1976950" y="54947"/>
                  </a:lnTo>
                  <a:lnTo>
                    <a:pt x="1932900" y="69427"/>
                  </a:lnTo>
                  <a:lnTo>
                    <a:pt x="1888681" y="84762"/>
                  </a:lnTo>
                  <a:lnTo>
                    <a:pt x="1844313" y="100936"/>
                  </a:lnTo>
                  <a:lnTo>
                    <a:pt x="1799816" y="117935"/>
                  </a:lnTo>
                  <a:lnTo>
                    <a:pt x="1755210" y="135743"/>
                  </a:lnTo>
                  <a:lnTo>
                    <a:pt x="1710515" y="154345"/>
                  </a:lnTo>
                  <a:lnTo>
                    <a:pt x="1665751" y="173725"/>
                  </a:lnTo>
                  <a:lnTo>
                    <a:pt x="1620938" y="193869"/>
                  </a:lnTo>
                  <a:lnTo>
                    <a:pt x="1576096" y="214761"/>
                  </a:lnTo>
                  <a:lnTo>
                    <a:pt x="1531245" y="236386"/>
                  </a:lnTo>
                  <a:lnTo>
                    <a:pt x="1486405" y="258729"/>
                  </a:lnTo>
                  <a:lnTo>
                    <a:pt x="1441596" y="281774"/>
                  </a:lnTo>
                  <a:lnTo>
                    <a:pt x="1396838" y="305507"/>
                  </a:lnTo>
                  <a:lnTo>
                    <a:pt x="1352150" y="329911"/>
                  </a:lnTo>
                  <a:lnTo>
                    <a:pt x="1307553" y="354972"/>
                  </a:lnTo>
                  <a:lnTo>
                    <a:pt x="1263067" y="380675"/>
                  </a:lnTo>
                  <a:lnTo>
                    <a:pt x="1218711" y="407004"/>
                  </a:lnTo>
                  <a:lnTo>
                    <a:pt x="1174506" y="433944"/>
                  </a:lnTo>
                  <a:lnTo>
                    <a:pt x="1130472" y="461480"/>
                  </a:lnTo>
                  <a:lnTo>
                    <a:pt x="1086628" y="489596"/>
                  </a:lnTo>
                  <a:lnTo>
                    <a:pt x="1042994" y="518278"/>
                  </a:lnTo>
                  <a:lnTo>
                    <a:pt x="999591" y="547510"/>
                  </a:lnTo>
                  <a:lnTo>
                    <a:pt x="956439" y="577276"/>
                  </a:lnTo>
                  <a:lnTo>
                    <a:pt x="913557" y="607562"/>
                  </a:lnTo>
                  <a:lnTo>
                    <a:pt x="870965" y="638353"/>
                  </a:lnTo>
                  <a:lnTo>
                    <a:pt x="828683" y="669633"/>
                  </a:lnTo>
                  <a:lnTo>
                    <a:pt x="786732" y="701386"/>
                  </a:lnTo>
                  <a:lnTo>
                    <a:pt x="745131" y="733599"/>
                  </a:lnTo>
                  <a:lnTo>
                    <a:pt x="703901" y="766254"/>
                  </a:lnTo>
                  <a:lnTo>
                    <a:pt x="663060" y="799338"/>
                  </a:lnTo>
                  <a:lnTo>
                    <a:pt x="622630" y="832835"/>
                  </a:lnTo>
                  <a:lnTo>
                    <a:pt x="582630" y="866729"/>
                  </a:lnTo>
                  <a:lnTo>
                    <a:pt x="543080" y="901006"/>
                  </a:lnTo>
                  <a:lnTo>
                    <a:pt x="503999" y="935651"/>
                  </a:lnTo>
                  <a:lnTo>
                    <a:pt x="465409" y="970647"/>
                  </a:lnTo>
                  <a:lnTo>
                    <a:pt x="427329" y="1005980"/>
                  </a:lnTo>
                  <a:lnTo>
                    <a:pt x="389779" y="1041634"/>
                  </a:lnTo>
                  <a:lnTo>
                    <a:pt x="352779" y="1077595"/>
                  </a:lnTo>
                  <a:lnTo>
                    <a:pt x="316348" y="1113846"/>
                  </a:lnTo>
                  <a:lnTo>
                    <a:pt x="280507" y="1150374"/>
                  </a:lnTo>
                  <a:lnTo>
                    <a:pt x="245276" y="1187162"/>
                  </a:lnTo>
                  <a:lnTo>
                    <a:pt x="210675" y="1224195"/>
                  </a:lnTo>
                  <a:lnTo>
                    <a:pt x="176724" y="1261459"/>
                  </a:lnTo>
                  <a:lnTo>
                    <a:pt x="143442" y="1298937"/>
                  </a:lnTo>
                  <a:lnTo>
                    <a:pt x="110850" y="1336615"/>
                  </a:lnTo>
                  <a:lnTo>
                    <a:pt x="78967" y="1374477"/>
                  </a:lnTo>
                  <a:lnTo>
                    <a:pt x="47814" y="1412509"/>
                  </a:lnTo>
                  <a:lnTo>
                    <a:pt x="17411" y="1450694"/>
                  </a:lnTo>
                  <a:lnTo>
                    <a:pt x="0" y="1473211"/>
                  </a:lnTo>
                  <a:lnTo>
                    <a:pt x="2176354" y="1473211"/>
                  </a:lnTo>
                  <a:lnTo>
                    <a:pt x="2176354"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pic>
          <p:nvPicPr>
            <p:cNvPr id="651" name="Google Shape;651;p51"/>
            <p:cNvPicPr preferRelativeResize="0"/>
            <p:nvPr/>
          </p:nvPicPr>
          <p:blipFill rotWithShape="1">
            <a:blip r:embed="rId3">
              <a:alphaModFix/>
            </a:blip>
            <a:srcRect b="0" l="0" r="0" t="0"/>
            <a:stretch/>
          </p:blipFill>
          <p:spPr>
            <a:xfrm>
              <a:off x="10844110" y="6183236"/>
              <a:ext cx="1191755" cy="502906"/>
            </a:xfrm>
            <a:prstGeom prst="rect">
              <a:avLst/>
            </a:prstGeom>
            <a:noFill/>
            <a:ln>
              <a:noFill/>
            </a:ln>
          </p:spPr>
        </p:pic>
      </p:grpSp>
      <p:grpSp>
        <p:nvGrpSpPr>
          <p:cNvPr id="652" name="Google Shape;652;p51"/>
          <p:cNvGrpSpPr/>
          <p:nvPr/>
        </p:nvGrpSpPr>
        <p:grpSpPr>
          <a:xfrm>
            <a:off x="490859" y="1445801"/>
            <a:ext cx="11125002" cy="4183527"/>
            <a:chOff x="457200" y="1369275"/>
            <a:chExt cx="8343959" cy="3137724"/>
          </a:xfrm>
        </p:grpSpPr>
        <p:grpSp>
          <p:nvGrpSpPr>
            <p:cNvPr id="653" name="Google Shape;653;p51"/>
            <p:cNvGrpSpPr/>
            <p:nvPr/>
          </p:nvGrpSpPr>
          <p:grpSpPr>
            <a:xfrm>
              <a:off x="3091400" y="1435950"/>
              <a:ext cx="2961196" cy="2961191"/>
              <a:chOff x="3091400" y="1435950"/>
              <a:chExt cx="2961196" cy="2961191"/>
            </a:xfrm>
          </p:grpSpPr>
          <p:sp>
            <p:nvSpPr>
              <p:cNvPr id="654" name="Google Shape;654;p51"/>
              <p:cNvSpPr/>
              <p:nvPr/>
            </p:nvSpPr>
            <p:spPr>
              <a:xfrm>
                <a:off x="3091400" y="2180065"/>
                <a:ext cx="914796" cy="1390629"/>
              </a:xfrm>
              <a:custGeom>
                <a:rect b="b" l="l" r="r" t="t"/>
                <a:pathLst>
                  <a:path extrusionOk="0" h="77961" w="51285">
                    <a:moveTo>
                      <a:pt x="10982" y="0"/>
                    </a:moveTo>
                    <a:cubicBezTo>
                      <a:pt x="3999" y="12155"/>
                      <a:pt x="1" y="26259"/>
                      <a:pt x="1" y="41278"/>
                    </a:cubicBezTo>
                    <a:cubicBezTo>
                      <a:pt x="1" y="54447"/>
                      <a:pt x="3084" y="66900"/>
                      <a:pt x="8535" y="77960"/>
                    </a:cubicBezTo>
                    <a:lnTo>
                      <a:pt x="21982" y="55800"/>
                    </a:lnTo>
                    <a:lnTo>
                      <a:pt x="49454" y="55083"/>
                    </a:lnTo>
                    <a:cubicBezTo>
                      <a:pt x="47703" y="50826"/>
                      <a:pt x="46729" y="46171"/>
                      <a:pt x="46729" y="41278"/>
                    </a:cubicBezTo>
                    <a:cubicBezTo>
                      <a:pt x="46729" y="34892"/>
                      <a:pt x="48380" y="28905"/>
                      <a:pt x="51284" y="23673"/>
                    </a:cubicBezTo>
                    <a:lnTo>
                      <a:pt x="37121" y="557"/>
                    </a:lnTo>
                    <a:lnTo>
                      <a:pt x="10982" y="0"/>
                    </a:lnTo>
                    <a:close/>
                  </a:path>
                </a:pathLst>
              </a:custGeom>
              <a:solidFill>
                <a:srgbClr val="A5C24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655" name="Google Shape;655;p51"/>
              <p:cNvSpPr/>
              <p:nvPr/>
            </p:nvSpPr>
            <p:spPr>
              <a:xfrm>
                <a:off x="4651659" y="1438073"/>
                <a:ext cx="1197592" cy="1150751"/>
              </a:xfrm>
              <a:custGeom>
                <a:rect b="b" l="l" r="r" t="t"/>
                <a:pathLst>
                  <a:path extrusionOk="0" h="64513" w="67139">
                    <a:moveTo>
                      <a:pt x="279" y="1"/>
                    </a:moveTo>
                    <a:lnTo>
                      <a:pt x="12931" y="23076"/>
                    </a:lnTo>
                    <a:lnTo>
                      <a:pt x="1" y="46888"/>
                    </a:lnTo>
                    <a:cubicBezTo>
                      <a:pt x="11439" y="48300"/>
                      <a:pt x="21226" y="55024"/>
                      <a:pt x="26816" y="64513"/>
                    </a:cubicBezTo>
                    <a:lnTo>
                      <a:pt x="53194" y="63817"/>
                    </a:lnTo>
                    <a:lnTo>
                      <a:pt x="67139" y="40860"/>
                    </a:lnTo>
                    <a:cubicBezTo>
                      <a:pt x="53453" y="17606"/>
                      <a:pt x="28786" y="1612"/>
                      <a:pt x="279" y="1"/>
                    </a:cubicBezTo>
                    <a:close/>
                  </a:path>
                </a:pathLst>
              </a:custGeom>
              <a:solidFill>
                <a:srgbClr val="009D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656" name="Google Shape;656;p51"/>
              <p:cNvSpPr/>
              <p:nvPr/>
            </p:nvSpPr>
            <p:spPr>
              <a:xfrm>
                <a:off x="5131414" y="2250329"/>
                <a:ext cx="921182" cy="1403044"/>
              </a:xfrm>
              <a:custGeom>
                <a:rect b="b" l="l" r="r" t="t"/>
                <a:pathLst>
                  <a:path extrusionOk="0" h="78657" w="51643">
                    <a:moveTo>
                      <a:pt x="42790" y="0"/>
                    </a:moveTo>
                    <a:lnTo>
                      <a:pt x="28945" y="22817"/>
                    </a:lnTo>
                    <a:lnTo>
                      <a:pt x="2189" y="23533"/>
                    </a:lnTo>
                    <a:cubicBezTo>
                      <a:pt x="3940" y="27790"/>
                      <a:pt x="4914" y="32445"/>
                      <a:pt x="4914" y="37339"/>
                    </a:cubicBezTo>
                    <a:cubicBezTo>
                      <a:pt x="4914" y="43983"/>
                      <a:pt x="3124" y="50209"/>
                      <a:pt x="1" y="55580"/>
                    </a:cubicBezTo>
                    <a:lnTo>
                      <a:pt x="13806" y="78059"/>
                    </a:lnTo>
                    <a:lnTo>
                      <a:pt x="40662" y="78656"/>
                    </a:lnTo>
                    <a:cubicBezTo>
                      <a:pt x="47644" y="66482"/>
                      <a:pt x="51642" y="52378"/>
                      <a:pt x="51642" y="37339"/>
                    </a:cubicBezTo>
                    <a:cubicBezTo>
                      <a:pt x="51642" y="23911"/>
                      <a:pt x="48459" y="11220"/>
                      <a:pt x="42790" y="0"/>
                    </a:cubicBezTo>
                    <a:close/>
                  </a:path>
                </a:pathLst>
              </a:custGeom>
              <a:solidFill>
                <a:srgbClr val="0BD0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657" name="Google Shape;657;p51"/>
              <p:cNvSpPr/>
              <p:nvPr/>
            </p:nvSpPr>
            <p:spPr>
              <a:xfrm>
                <a:off x="3337672" y="1435950"/>
                <a:ext cx="1450581" cy="1090067"/>
              </a:xfrm>
              <a:custGeom>
                <a:rect b="b" l="l" r="r" t="t"/>
                <a:pathLst>
                  <a:path extrusionOk="0" h="61111" w="81322">
                    <a:moveTo>
                      <a:pt x="68590" y="0"/>
                    </a:moveTo>
                    <a:cubicBezTo>
                      <a:pt x="39945" y="199"/>
                      <a:pt x="14761" y="14920"/>
                      <a:pt x="0" y="37160"/>
                    </a:cubicBezTo>
                    <a:lnTo>
                      <a:pt x="25921" y="37717"/>
                    </a:lnTo>
                    <a:lnTo>
                      <a:pt x="40263" y="61111"/>
                    </a:lnTo>
                    <a:cubicBezTo>
                      <a:pt x="46768" y="52537"/>
                      <a:pt x="57013" y="46927"/>
                      <a:pt x="68570" y="46728"/>
                    </a:cubicBezTo>
                    <a:lnTo>
                      <a:pt x="81322" y="23215"/>
                    </a:lnTo>
                    <a:lnTo>
                      <a:pt x="68590" y="0"/>
                    </a:lnTo>
                    <a:close/>
                  </a:path>
                </a:pathLst>
              </a:custGeom>
              <a:solidFill>
                <a:srgbClr val="0F6FC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658" name="Google Shape;658;p51"/>
              <p:cNvSpPr/>
              <p:nvPr/>
            </p:nvSpPr>
            <p:spPr>
              <a:xfrm>
                <a:off x="3288707" y="3243534"/>
                <a:ext cx="1191188" cy="1150055"/>
              </a:xfrm>
              <a:custGeom>
                <a:rect b="b" l="l" r="r" t="t"/>
                <a:pathLst>
                  <a:path extrusionOk="0" h="64474" w="66780">
                    <a:moveTo>
                      <a:pt x="40661" y="1"/>
                    </a:moveTo>
                    <a:lnTo>
                      <a:pt x="13547" y="737"/>
                    </a:lnTo>
                    <a:lnTo>
                      <a:pt x="0" y="23077"/>
                    </a:lnTo>
                    <a:cubicBezTo>
                      <a:pt x="13467" y="46431"/>
                      <a:pt x="38015" y="62623"/>
                      <a:pt x="66462" y="64473"/>
                    </a:cubicBezTo>
                    <a:lnTo>
                      <a:pt x="53830" y="41457"/>
                    </a:lnTo>
                    <a:lnTo>
                      <a:pt x="66780" y="17566"/>
                    </a:lnTo>
                    <a:cubicBezTo>
                      <a:pt x="55640" y="15975"/>
                      <a:pt x="46131" y="9331"/>
                      <a:pt x="40661" y="1"/>
                    </a:cubicBezTo>
                    <a:close/>
                  </a:path>
                </a:pathLst>
              </a:custGeom>
              <a:solidFill>
                <a:srgbClr val="7CCA6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659" name="Google Shape;659;p51"/>
              <p:cNvSpPr/>
              <p:nvPr/>
            </p:nvSpPr>
            <p:spPr>
              <a:xfrm>
                <a:off x="4342597" y="3316278"/>
                <a:ext cx="1463710" cy="1080863"/>
              </a:xfrm>
              <a:custGeom>
                <a:rect b="b" l="l" r="r" t="t"/>
                <a:pathLst>
                  <a:path extrusionOk="0" h="60595" w="82058">
                    <a:moveTo>
                      <a:pt x="41377" y="1"/>
                    </a:moveTo>
                    <a:cubicBezTo>
                      <a:pt x="34733" y="8435"/>
                      <a:pt x="24429" y="13866"/>
                      <a:pt x="12871" y="13866"/>
                    </a:cubicBezTo>
                    <a:lnTo>
                      <a:pt x="12752" y="13866"/>
                    </a:lnTo>
                    <a:lnTo>
                      <a:pt x="0" y="37379"/>
                    </a:lnTo>
                    <a:lnTo>
                      <a:pt x="12732" y="60594"/>
                    </a:lnTo>
                    <a:lnTo>
                      <a:pt x="12871" y="60594"/>
                    </a:lnTo>
                    <a:cubicBezTo>
                      <a:pt x="41755" y="60594"/>
                      <a:pt x="67178" y="45834"/>
                      <a:pt x="82058" y="23435"/>
                    </a:cubicBezTo>
                    <a:lnTo>
                      <a:pt x="55402" y="22858"/>
                    </a:lnTo>
                    <a:lnTo>
                      <a:pt x="41377" y="1"/>
                    </a:lnTo>
                    <a:close/>
                  </a:path>
                </a:pathLst>
              </a:custGeom>
              <a:solidFill>
                <a:srgbClr val="10CF9B"/>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grpSp>
        <p:sp>
          <p:nvSpPr>
            <p:cNvPr id="660" name="Google Shape;660;p51"/>
            <p:cNvSpPr/>
            <p:nvPr/>
          </p:nvSpPr>
          <p:spPr>
            <a:xfrm>
              <a:off x="465904" y="1369425"/>
              <a:ext cx="2289000" cy="271200"/>
            </a:xfrm>
            <a:prstGeom prst="rect">
              <a:avLst/>
            </a:prstGeom>
            <a:no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600"/>
                <a:buFont typeface="Arial"/>
                <a:buNone/>
              </a:pPr>
              <a:r>
                <a:rPr b="1" i="0" lang="en-NA" sz="1600" u="none" cap="none" strike="noStrike">
                  <a:solidFill>
                    <a:srgbClr val="0F6FC6"/>
                  </a:solidFill>
                  <a:latin typeface="Arial"/>
                  <a:ea typeface="Arial"/>
                  <a:cs typeface="Arial"/>
                  <a:sym typeface="Arial"/>
                </a:rPr>
                <a:t>Counter-industry pace</a:t>
              </a:r>
              <a:endParaRPr b="1" i="0" sz="1600" u="none" cap="none" strike="noStrike">
                <a:solidFill>
                  <a:srgbClr val="0F6FC6"/>
                </a:solidFill>
                <a:latin typeface="Arial"/>
                <a:ea typeface="Arial"/>
                <a:cs typeface="Arial"/>
                <a:sym typeface="Arial"/>
              </a:endParaRPr>
            </a:p>
          </p:txBody>
        </p:sp>
        <p:sp>
          <p:nvSpPr>
            <p:cNvPr id="661" name="Google Shape;661;p51"/>
            <p:cNvSpPr/>
            <p:nvPr/>
          </p:nvSpPr>
          <p:spPr>
            <a:xfrm>
              <a:off x="465904" y="2495159"/>
              <a:ext cx="2289000" cy="271200"/>
            </a:xfrm>
            <a:prstGeom prst="rect">
              <a:avLst/>
            </a:prstGeom>
            <a:no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600"/>
                <a:buFont typeface="Arial"/>
                <a:buNone/>
              </a:pPr>
              <a:r>
                <a:rPr b="1" i="0" lang="en-NA" sz="1600" u="none" cap="none" strike="noStrike">
                  <a:solidFill>
                    <a:srgbClr val="A5C249"/>
                  </a:solidFill>
                  <a:latin typeface="Arial"/>
                  <a:ea typeface="Arial"/>
                  <a:cs typeface="Arial"/>
                  <a:sym typeface="Arial"/>
                </a:rPr>
                <a:t>Politics dictate private sector</a:t>
              </a:r>
              <a:endParaRPr b="1" i="0" sz="1600" u="none" cap="none" strike="noStrike">
                <a:solidFill>
                  <a:srgbClr val="A5C249"/>
                </a:solidFill>
                <a:latin typeface="Arial"/>
                <a:ea typeface="Arial"/>
                <a:cs typeface="Arial"/>
                <a:sym typeface="Arial"/>
              </a:endParaRPr>
            </a:p>
          </p:txBody>
        </p:sp>
        <p:sp>
          <p:nvSpPr>
            <p:cNvPr id="662" name="Google Shape;662;p51"/>
            <p:cNvSpPr/>
            <p:nvPr/>
          </p:nvSpPr>
          <p:spPr>
            <a:xfrm>
              <a:off x="465904" y="3671988"/>
              <a:ext cx="2289000" cy="271200"/>
            </a:xfrm>
            <a:prstGeom prst="rect">
              <a:avLst/>
            </a:prstGeom>
            <a:no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600"/>
                <a:buFont typeface="Arial"/>
                <a:buNone/>
              </a:pPr>
              <a:r>
                <a:rPr b="1" i="0" lang="en-NA" sz="1600" u="none" cap="none" strike="noStrike">
                  <a:solidFill>
                    <a:srgbClr val="7CCA62"/>
                  </a:solidFill>
                  <a:latin typeface="Arial"/>
                  <a:ea typeface="Arial"/>
                  <a:cs typeface="Arial"/>
                  <a:sym typeface="Arial"/>
                </a:rPr>
                <a:t>Bureaucratic </a:t>
              </a:r>
              <a:endParaRPr b="1" i="0" sz="1600" u="none" cap="none" strike="noStrike">
                <a:solidFill>
                  <a:srgbClr val="7CCA62"/>
                </a:solidFill>
                <a:latin typeface="Arial"/>
                <a:ea typeface="Arial"/>
                <a:cs typeface="Arial"/>
                <a:sym typeface="Arial"/>
              </a:endParaRPr>
            </a:p>
          </p:txBody>
        </p:sp>
        <p:sp>
          <p:nvSpPr>
            <p:cNvPr id="663" name="Google Shape;663;p51"/>
            <p:cNvSpPr/>
            <p:nvPr/>
          </p:nvSpPr>
          <p:spPr>
            <a:xfrm>
              <a:off x="6407614" y="2496467"/>
              <a:ext cx="2279100" cy="271200"/>
            </a:xfrm>
            <a:prstGeom prst="rect">
              <a:avLst/>
            </a:prstGeom>
            <a:no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600"/>
                <a:buFont typeface="Arial"/>
                <a:buNone/>
              </a:pPr>
              <a:r>
                <a:rPr b="1" i="0" lang="en-NA" sz="1600" u="none" cap="none" strike="noStrike">
                  <a:solidFill>
                    <a:srgbClr val="0BD0D9"/>
                  </a:solidFill>
                  <a:latin typeface="Arial"/>
                  <a:ea typeface="Arial"/>
                  <a:cs typeface="Arial"/>
                  <a:sym typeface="Arial"/>
                </a:rPr>
                <a:t>People precede process</a:t>
              </a:r>
              <a:endParaRPr b="1" i="0" sz="1600" u="none" cap="none" strike="noStrike">
                <a:solidFill>
                  <a:srgbClr val="0BD0D9"/>
                </a:solidFill>
                <a:latin typeface="Arial"/>
                <a:ea typeface="Arial"/>
                <a:cs typeface="Arial"/>
                <a:sym typeface="Arial"/>
              </a:endParaRPr>
            </a:p>
          </p:txBody>
        </p:sp>
        <p:sp>
          <p:nvSpPr>
            <p:cNvPr id="664" name="Google Shape;664;p51"/>
            <p:cNvSpPr/>
            <p:nvPr/>
          </p:nvSpPr>
          <p:spPr>
            <a:xfrm>
              <a:off x="6407614" y="1369275"/>
              <a:ext cx="2279100" cy="271200"/>
            </a:xfrm>
            <a:prstGeom prst="rect">
              <a:avLst/>
            </a:prstGeom>
            <a:no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600"/>
                <a:buFont typeface="Arial"/>
                <a:buNone/>
              </a:pPr>
              <a:r>
                <a:rPr b="1" i="0" lang="en-NA" sz="1600" u="none" cap="none" strike="noStrike">
                  <a:solidFill>
                    <a:srgbClr val="009DD9"/>
                  </a:solidFill>
                  <a:latin typeface="Arial"/>
                  <a:ea typeface="Arial"/>
                  <a:cs typeface="Arial"/>
                  <a:sym typeface="Arial"/>
                </a:rPr>
                <a:t>Non-committal</a:t>
              </a:r>
              <a:endParaRPr b="1" i="0" sz="1600" u="none" cap="none" strike="noStrike">
                <a:solidFill>
                  <a:srgbClr val="009DD9"/>
                </a:solidFill>
                <a:latin typeface="Arial"/>
                <a:ea typeface="Arial"/>
                <a:cs typeface="Arial"/>
                <a:sym typeface="Arial"/>
              </a:endParaRPr>
            </a:p>
          </p:txBody>
        </p:sp>
        <p:sp>
          <p:nvSpPr>
            <p:cNvPr id="665" name="Google Shape;665;p51"/>
            <p:cNvSpPr/>
            <p:nvPr/>
          </p:nvSpPr>
          <p:spPr>
            <a:xfrm>
              <a:off x="6407614" y="3672779"/>
              <a:ext cx="2279100" cy="271200"/>
            </a:xfrm>
            <a:prstGeom prst="rect">
              <a:avLst/>
            </a:prstGeom>
            <a:no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600"/>
                <a:buFont typeface="Arial"/>
                <a:buNone/>
              </a:pPr>
              <a:r>
                <a:rPr b="1" i="0" lang="en-NA" sz="1600" u="none" cap="none" strike="noStrike">
                  <a:solidFill>
                    <a:srgbClr val="10CF9B"/>
                  </a:solidFill>
                  <a:latin typeface="Arial"/>
                  <a:ea typeface="Arial"/>
                  <a:cs typeface="Arial"/>
                  <a:sym typeface="Arial"/>
                </a:rPr>
                <a:t>Reluctance to import skills</a:t>
              </a:r>
              <a:endParaRPr b="1" i="0" sz="1600" u="none" cap="none" strike="noStrike">
                <a:solidFill>
                  <a:srgbClr val="10CF9B"/>
                </a:solidFill>
                <a:latin typeface="Arial"/>
                <a:ea typeface="Arial"/>
                <a:cs typeface="Arial"/>
                <a:sym typeface="Arial"/>
              </a:endParaRPr>
            </a:p>
          </p:txBody>
        </p:sp>
        <p:sp>
          <p:nvSpPr>
            <p:cNvPr id="666" name="Google Shape;666;p51"/>
            <p:cNvSpPr txBox="1"/>
            <p:nvPr/>
          </p:nvSpPr>
          <p:spPr>
            <a:xfrm>
              <a:off x="459855" y="1642125"/>
              <a:ext cx="2289000" cy="566700"/>
            </a:xfrm>
            <a:prstGeom prst="rect">
              <a:avLst/>
            </a:prstGeom>
            <a:noFill/>
            <a:ln>
              <a:noFill/>
            </a:ln>
          </p:spPr>
          <p:txBody>
            <a:bodyPr anchorCtr="0" anchor="t" bIns="121900" lIns="121900" spcFirstLastPara="1" rIns="121900" wrap="square" tIns="121900">
              <a:noAutofit/>
            </a:bodyPr>
            <a:lstStyle/>
            <a:p>
              <a:pPr indent="-285750" lvl="0" marL="285750" marR="0" rtl="0" algn="l">
                <a:lnSpc>
                  <a:spcPct val="100000"/>
                </a:lnSpc>
                <a:spcBef>
                  <a:spcPts val="0"/>
                </a:spcBef>
                <a:spcAft>
                  <a:spcPts val="0"/>
                </a:spcAft>
                <a:buClr>
                  <a:srgbClr val="000000"/>
                </a:buClr>
                <a:buSzPts val="1100"/>
                <a:buFont typeface="Arial"/>
                <a:buChar char="•"/>
              </a:pPr>
              <a:r>
                <a:rPr b="0" i="0" lang="en-NA" sz="1100" u="none" cap="none" strike="noStrike">
                  <a:solidFill>
                    <a:srgbClr val="000000"/>
                  </a:solidFill>
                  <a:latin typeface="Arial"/>
                  <a:ea typeface="Arial"/>
                  <a:cs typeface="Arial"/>
                  <a:sym typeface="Arial"/>
                </a:rPr>
                <a:t>Slow decision-making;</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100"/>
                <a:buFont typeface="Arial"/>
                <a:buChar char="•"/>
              </a:pPr>
              <a:r>
                <a:rPr b="0" i="0" lang="en-NA" sz="1100" u="none" cap="none" strike="noStrike">
                  <a:solidFill>
                    <a:srgbClr val="000000"/>
                  </a:solidFill>
                  <a:latin typeface="Arial"/>
                  <a:ea typeface="Arial"/>
                  <a:cs typeface="Arial"/>
                  <a:sym typeface="Arial"/>
                </a:rPr>
                <a:t>Investors to devise own means of getting to the right people.</a:t>
              </a:r>
              <a:endParaRPr b="0" i="0" sz="1100" u="none" cap="none" strike="noStrike">
                <a:solidFill>
                  <a:srgbClr val="000000"/>
                </a:solidFill>
                <a:latin typeface="Arial"/>
                <a:ea typeface="Arial"/>
                <a:cs typeface="Arial"/>
                <a:sym typeface="Arial"/>
              </a:endParaRPr>
            </a:p>
          </p:txBody>
        </p:sp>
        <p:sp>
          <p:nvSpPr>
            <p:cNvPr id="667" name="Google Shape;667;p51"/>
            <p:cNvSpPr txBox="1"/>
            <p:nvPr/>
          </p:nvSpPr>
          <p:spPr>
            <a:xfrm>
              <a:off x="457200" y="3939750"/>
              <a:ext cx="2289000" cy="566700"/>
            </a:xfrm>
            <a:prstGeom prst="rect">
              <a:avLst/>
            </a:prstGeom>
            <a:noFill/>
            <a:ln>
              <a:noFill/>
            </a:ln>
          </p:spPr>
          <p:txBody>
            <a:bodyPr anchorCtr="0" anchor="t" bIns="121900" lIns="121900" spcFirstLastPara="1" rIns="121900" wrap="square" tIns="121900">
              <a:noAutofit/>
            </a:bodyPr>
            <a:lstStyle/>
            <a:p>
              <a:pPr indent="-171450" lvl="0" marL="171450" marR="0" rtl="0" algn="l">
                <a:lnSpc>
                  <a:spcPct val="100000"/>
                </a:lnSpc>
                <a:spcBef>
                  <a:spcPts val="0"/>
                </a:spcBef>
                <a:spcAft>
                  <a:spcPts val="0"/>
                </a:spcAft>
                <a:buClr>
                  <a:srgbClr val="000000"/>
                </a:buClr>
                <a:buSzPts val="1100"/>
                <a:buFont typeface="Arial"/>
                <a:buChar char="•"/>
              </a:pPr>
              <a:r>
                <a:rPr b="0" i="0" lang="en-NA" sz="1100" u="none" cap="none" strike="noStrike">
                  <a:solidFill>
                    <a:srgbClr val="000000"/>
                  </a:solidFill>
                  <a:latin typeface="Arial"/>
                  <a:ea typeface="Arial"/>
                  <a:cs typeface="Arial"/>
                  <a:sym typeface="Arial"/>
                </a:rPr>
                <a:t>Multiple permits required;</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Font typeface="Arial"/>
                <a:buChar char="•"/>
              </a:pPr>
              <a:r>
                <a:rPr b="0" i="0" lang="en-NA" sz="1100" u="none" cap="none" strike="noStrike">
                  <a:solidFill>
                    <a:srgbClr val="000000"/>
                  </a:solidFill>
                  <a:latin typeface="Arial"/>
                  <a:ea typeface="Arial"/>
                  <a:cs typeface="Arial"/>
                  <a:sym typeface="Arial"/>
                </a:rPr>
                <a:t>Disjointed process – investors sent from pillar to post.</a:t>
              </a:r>
              <a:endParaRPr b="0" i="0" sz="1400" u="none" cap="none" strike="noStrike">
                <a:solidFill>
                  <a:srgbClr val="000000"/>
                </a:solidFill>
                <a:latin typeface="Arial"/>
                <a:ea typeface="Arial"/>
                <a:cs typeface="Arial"/>
                <a:sym typeface="Arial"/>
              </a:endParaRPr>
            </a:p>
          </p:txBody>
        </p:sp>
        <p:sp>
          <p:nvSpPr>
            <p:cNvPr id="668" name="Google Shape;668;p51"/>
            <p:cNvSpPr txBox="1"/>
            <p:nvPr/>
          </p:nvSpPr>
          <p:spPr>
            <a:xfrm>
              <a:off x="457200" y="2766358"/>
              <a:ext cx="2289000" cy="566700"/>
            </a:xfrm>
            <a:prstGeom prst="rect">
              <a:avLst/>
            </a:prstGeom>
            <a:noFill/>
            <a:ln>
              <a:noFill/>
            </a:ln>
          </p:spPr>
          <p:txBody>
            <a:bodyPr anchorCtr="0" anchor="t" bIns="121900" lIns="121900" spcFirstLastPara="1" rIns="121900" wrap="square" tIns="121900">
              <a:noAutofit/>
            </a:bodyPr>
            <a:lstStyle/>
            <a:p>
              <a:pPr indent="-285750" lvl="0" marL="285750" marR="0" rtl="0" algn="l">
                <a:lnSpc>
                  <a:spcPct val="100000"/>
                </a:lnSpc>
                <a:spcBef>
                  <a:spcPts val="0"/>
                </a:spcBef>
                <a:spcAft>
                  <a:spcPts val="0"/>
                </a:spcAft>
                <a:buClr>
                  <a:srgbClr val="000000"/>
                </a:buClr>
                <a:buSzPts val="1100"/>
                <a:buFont typeface="Arial"/>
                <a:buChar char="•"/>
              </a:pPr>
              <a:r>
                <a:rPr b="0" i="0" lang="en-NA" sz="1100" u="none" cap="none" strike="noStrike">
                  <a:solidFill>
                    <a:srgbClr val="000000"/>
                  </a:solidFill>
                  <a:latin typeface="Arial"/>
                  <a:ea typeface="Arial"/>
                  <a:cs typeface="Arial"/>
                  <a:sym typeface="Arial"/>
                </a:rPr>
                <a:t>Blurred lines between politics and private sector;</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100"/>
                <a:buFont typeface="Arial"/>
                <a:buChar char="•"/>
              </a:pPr>
              <a:r>
                <a:rPr b="0" i="0" lang="en-NA" sz="1100" u="none" cap="none" strike="noStrike">
                  <a:solidFill>
                    <a:srgbClr val="000000"/>
                  </a:solidFill>
                  <a:latin typeface="Arial"/>
                  <a:ea typeface="Arial"/>
                  <a:cs typeface="Arial"/>
                  <a:sym typeface="Arial"/>
                </a:rPr>
                <a:t>Little understanding of what private sector is and its role in the economy;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100"/>
                <a:buFont typeface="Arial"/>
                <a:buChar char="•"/>
              </a:pPr>
              <a:r>
                <a:rPr b="0" i="0" lang="en-NA" sz="1100" u="none" cap="none" strike="noStrike">
                  <a:solidFill>
                    <a:srgbClr val="000000"/>
                  </a:solidFill>
                  <a:latin typeface="Arial"/>
                  <a:ea typeface="Arial"/>
                  <a:cs typeface="Arial"/>
                  <a:sym typeface="Arial"/>
                </a:rPr>
                <a:t>Local businesses are hostile to foreign investors.</a:t>
              </a:r>
              <a:endParaRPr b="0" i="0" sz="1100" u="none" cap="none" strike="noStrike">
                <a:solidFill>
                  <a:srgbClr val="000000"/>
                </a:solidFill>
                <a:latin typeface="Arial"/>
                <a:ea typeface="Arial"/>
                <a:cs typeface="Arial"/>
                <a:sym typeface="Arial"/>
              </a:endParaRPr>
            </a:p>
          </p:txBody>
        </p:sp>
        <p:sp>
          <p:nvSpPr>
            <p:cNvPr id="669" name="Google Shape;669;p51"/>
            <p:cNvSpPr txBox="1"/>
            <p:nvPr/>
          </p:nvSpPr>
          <p:spPr>
            <a:xfrm>
              <a:off x="6205859" y="1641585"/>
              <a:ext cx="2595300" cy="735600"/>
            </a:xfrm>
            <a:prstGeom prst="rect">
              <a:avLst/>
            </a:prstGeom>
            <a:noFill/>
            <a:ln>
              <a:noFill/>
            </a:ln>
          </p:spPr>
          <p:txBody>
            <a:bodyPr anchorCtr="0" anchor="t" bIns="121900" lIns="121900" spcFirstLastPara="1" rIns="121900" wrap="square" tIns="121900">
              <a:noAutofit/>
            </a:bodyPr>
            <a:lstStyle/>
            <a:p>
              <a:pPr indent="-285750" lvl="0" marL="285750" marR="0" rtl="0" algn="l">
                <a:lnSpc>
                  <a:spcPct val="100000"/>
                </a:lnSpc>
                <a:spcBef>
                  <a:spcPts val="0"/>
                </a:spcBef>
                <a:spcAft>
                  <a:spcPts val="0"/>
                </a:spcAft>
                <a:buClr>
                  <a:srgbClr val="000000"/>
                </a:buClr>
                <a:buSzPts val="1100"/>
                <a:buFont typeface="Arial"/>
                <a:buChar char="•"/>
              </a:pPr>
              <a:r>
                <a:rPr b="0" i="0" lang="en-NA" sz="1100" u="none" cap="none" strike="noStrike">
                  <a:solidFill>
                    <a:srgbClr val="000000"/>
                  </a:solidFill>
                  <a:latin typeface="Arial"/>
                  <a:ea typeface="Arial"/>
                  <a:cs typeface="Arial"/>
                  <a:sym typeface="Arial"/>
                </a:rPr>
                <a:t>Both GRN and private sector are non-committal;</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100"/>
                <a:buFont typeface="Arial"/>
                <a:buChar char="•"/>
              </a:pPr>
              <a:r>
                <a:rPr b="0" i="0" lang="en-NA" sz="1100" u="none" cap="none" strike="noStrike">
                  <a:solidFill>
                    <a:srgbClr val="000000"/>
                  </a:solidFill>
                  <a:latin typeface="Arial"/>
                  <a:ea typeface="Arial"/>
                  <a:cs typeface="Arial"/>
                  <a:sym typeface="Arial"/>
                </a:rPr>
                <a:t>Invite investors with urgency but tend not to commit, do not solve problems and remove bottlenecks;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100"/>
                <a:buFont typeface="Arial"/>
                <a:buChar char="•"/>
              </a:pPr>
              <a:r>
                <a:rPr b="0" i="0" lang="en-NA" sz="1100" u="none" cap="none" strike="noStrike">
                  <a:solidFill>
                    <a:srgbClr val="000000"/>
                  </a:solidFill>
                  <a:latin typeface="Arial"/>
                  <a:ea typeface="Arial"/>
                  <a:cs typeface="Arial"/>
                  <a:sym typeface="Arial"/>
                </a:rPr>
                <a:t>Little to no responsiveness nor commitment. </a:t>
              </a:r>
              <a:endParaRPr b="0" i="0" sz="1100" u="none" cap="none" strike="noStrike">
                <a:solidFill>
                  <a:srgbClr val="000000"/>
                </a:solidFill>
                <a:latin typeface="Arial"/>
                <a:ea typeface="Arial"/>
                <a:cs typeface="Arial"/>
                <a:sym typeface="Arial"/>
              </a:endParaRPr>
            </a:p>
          </p:txBody>
        </p:sp>
        <p:sp>
          <p:nvSpPr>
            <p:cNvPr id="670" name="Google Shape;670;p51"/>
            <p:cNvSpPr txBox="1"/>
            <p:nvPr/>
          </p:nvSpPr>
          <p:spPr>
            <a:xfrm>
              <a:off x="6205859" y="2766372"/>
              <a:ext cx="2471100" cy="566700"/>
            </a:xfrm>
            <a:prstGeom prst="rect">
              <a:avLst/>
            </a:prstGeom>
            <a:noFill/>
            <a:ln>
              <a:noFill/>
            </a:ln>
          </p:spPr>
          <p:txBody>
            <a:bodyPr anchorCtr="0" anchor="t" bIns="121900" lIns="121900" spcFirstLastPara="1" rIns="121900" wrap="square" tIns="121900">
              <a:noAutofit/>
            </a:bodyPr>
            <a:lstStyle/>
            <a:p>
              <a:pPr indent="-171450" lvl="0" marL="171450" marR="0" rtl="0" algn="l">
                <a:lnSpc>
                  <a:spcPct val="100000"/>
                </a:lnSpc>
                <a:spcBef>
                  <a:spcPts val="0"/>
                </a:spcBef>
                <a:spcAft>
                  <a:spcPts val="0"/>
                </a:spcAft>
                <a:buClr>
                  <a:srgbClr val="000000"/>
                </a:buClr>
                <a:buSzPts val="1100"/>
                <a:buFont typeface="Arial"/>
                <a:buChar char="•"/>
              </a:pPr>
              <a:r>
                <a:rPr b="0" i="0" lang="en-NA" sz="1100" u="none" cap="none" strike="noStrike">
                  <a:solidFill>
                    <a:srgbClr val="000000"/>
                  </a:solidFill>
                  <a:latin typeface="Arial"/>
                  <a:ea typeface="Arial"/>
                  <a:cs typeface="Arial"/>
                  <a:sym typeface="Arial"/>
                </a:rPr>
                <a:t>No clear processes in place;</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Font typeface="Arial"/>
                <a:buChar char="•"/>
              </a:pPr>
              <a:r>
                <a:rPr b="0" i="0" lang="en-NA" sz="1100" u="none" cap="none" strike="noStrike">
                  <a:solidFill>
                    <a:srgbClr val="000000"/>
                  </a:solidFill>
                  <a:latin typeface="Arial"/>
                  <a:ea typeface="Arial"/>
                  <a:cs typeface="Arial"/>
                  <a:sym typeface="Arial"/>
                </a:rPr>
                <a:t>No empowerment of people in the process as small decisions are escalated to the highest level;</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Font typeface="Arial"/>
                <a:buChar char="•"/>
              </a:pPr>
              <a:r>
                <a:rPr b="0" i="0" lang="en-NA" sz="1100" u="none" cap="none" strike="noStrike">
                  <a:solidFill>
                    <a:srgbClr val="000000"/>
                  </a:solidFill>
                  <a:latin typeface="Arial"/>
                  <a:ea typeface="Arial"/>
                  <a:cs typeface="Arial"/>
                  <a:sym typeface="Arial"/>
                </a:rPr>
                <a:t>Investors begging for service or must know someone.</a:t>
              </a:r>
              <a:endParaRPr b="0" i="0" sz="1400" u="none" cap="none" strike="noStrike">
                <a:solidFill>
                  <a:srgbClr val="000000"/>
                </a:solidFill>
                <a:latin typeface="Arial"/>
                <a:ea typeface="Arial"/>
                <a:cs typeface="Arial"/>
                <a:sym typeface="Arial"/>
              </a:endParaRPr>
            </a:p>
            <a:p>
              <a:pPr indent="-101600" lvl="0" marL="17145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71" name="Google Shape;671;p51"/>
            <p:cNvSpPr txBox="1"/>
            <p:nvPr/>
          </p:nvSpPr>
          <p:spPr>
            <a:xfrm>
              <a:off x="6205859" y="3940299"/>
              <a:ext cx="2473800" cy="566700"/>
            </a:xfrm>
            <a:prstGeom prst="rect">
              <a:avLst/>
            </a:prstGeom>
            <a:noFill/>
            <a:ln>
              <a:noFill/>
            </a:ln>
          </p:spPr>
          <p:txBody>
            <a:bodyPr anchorCtr="0" anchor="t" bIns="121900" lIns="121900" spcFirstLastPara="1" rIns="121900" wrap="square" tIns="121900">
              <a:noAutofit/>
            </a:bodyPr>
            <a:lstStyle/>
            <a:p>
              <a:pPr indent="-171450" lvl="0" marL="171450" marR="0" rtl="0" algn="l">
                <a:lnSpc>
                  <a:spcPct val="100000"/>
                </a:lnSpc>
                <a:spcBef>
                  <a:spcPts val="0"/>
                </a:spcBef>
                <a:spcAft>
                  <a:spcPts val="0"/>
                </a:spcAft>
                <a:buClr>
                  <a:srgbClr val="000000"/>
                </a:buClr>
                <a:buSzPts val="1100"/>
                <a:buFont typeface="Arial"/>
                <a:buChar char="•"/>
              </a:pPr>
              <a:r>
                <a:rPr b="0" i="0" lang="en-NA" sz="1100" u="none" cap="none" strike="noStrike">
                  <a:solidFill>
                    <a:srgbClr val="000000"/>
                  </a:solidFill>
                  <a:latin typeface="Arial"/>
                  <a:ea typeface="Arial"/>
                  <a:cs typeface="Arial"/>
                  <a:sym typeface="Arial"/>
                </a:rPr>
                <a:t>Visa issuance for skilled foreigners is hindered;</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Font typeface="Arial"/>
                <a:buChar char="•"/>
              </a:pPr>
              <a:r>
                <a:rPr b="0" i="0" lang="en-NA" sz="1100" u="none" cap="none" strike="noStrike">
                  <a:solidFill>
                    <a:srgbClr val="000000"/>
                  </a:solidFill>
                  <a:latin typeface="Arial"/>
                  <a:ea typeface="Arial"/>
                  <a:cs typeface="Arial"/>
                  <a:sym typeface="Arial"/>
                </a:rPr>
                <a:t>Visa application process is tedious;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Font typeface="Arial"/>
                <a:buChar char="•"/>
              </a:pPr>
              <a:r>
                <a:rPr b="0" i="0" lang="en-NA" sz="1100" u="none" cap="none" strike="noStrike">
                  <a:solidFill>
                    <a:srgbClr val="000000"/>
                  </a:solidFill>
                  <a:latin typeface="Arial"/>
                  <a:ea typeface="Arial"/>
                  <a:cs typeface="Arial"/>
                  <a:sym typeface="Arial"/>
                </a:rPr>
                <a:t>Immigration officers only police rather than facilitate investor entry.</a:t>
              </a:r>
              <a:endParaRPr b="0" i="0" sz="1400" u="none" cap="none" strike="noStrike">
                <a:solidFill>
                  <a:srgbClr val="000000"/>
                </a:solidFill>
                <a:latin typeface="Arial"/>
                <a:ea typeface="Arial"/>
                <a:cs typeface="Arial"/>
                <a:sym typeface="Arial"/>
              </a:endParaRPr>
            </a:p>
            <a:p>
              <a:pPr indent="-101600" lvl="0" marL="17145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52"/>
          <p:cNvSpPr/>
          <p:nvPr/>
        </p:nvSpPr>
        <p:spPr>
          <a:xfrm>
            <a:off x="0" y="0"/>
            <a:ext cx="490855" cy="1250315"/>
          </a:xfrm>
          <a:custGeom>
            <a:rect b="b" l="l" r="r" t="t"/>
            <a:pathLst>
              <a:path extrusionOk="0" h="1250315" w="490855">
                <a:moveTo>
                  <a:pt x="490728" y="0"/>
                </a:moveTo>
                <a:lnTo>
                  <a:pt x="0" y="0"/>
                </a:lnTo>
                <a:lnTo>
                  <a:pt x="0" y="1249692"/>
                </a:lnTo>
                <a:lnTo>
                  <a:pt x="490728" y="1249692"/>
                </a:lnTo>
                <a:lnTo>
                  <a:pt x="490728" y="0"/>
                </a:lnTo>
                <a:close/>
              </a:path>
            </a:pathLst>
          </a:custGeom>
          <a:solidFill>
            <a:srgbClr val="10497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677" name="Google Shape;677;p52"/>
          <p:cNvGrpSpPr/>
          <p:nvPr/>
        </p:nvGrpSpPr>
        <p:grpSpPr>
          <a:xfrm>
            <a:off x="0" y="5350052"/>
            <a:ext cx="12192428" cy="1508125"/>
            <a:chOff x="0" y="5350052"/>
            <a:chExt cx="12192428" cy="1508125"/>
          </a:xfrm>
        </p:grpSpPr>
        <p:sp>
          <p:nvSpPr>
            <p:cNvPr id="678" name="Google Shape;678;p52"/>
            <p:cNvSpPr/>
            <p:nvPr/>
          </p:nvSpPr>
          <p:spPr>
            <a:xfrm>
              <a:off x="0" y="6611759"/>
              <a:ext cx="12192000" cy="246379"/>
            </a:xfrm>
            <a:custGeom>
              <a:rect b="b" l="l" r="r" t="t"/>
              <a:pathLst>
                <a:path extrusionOk="0" h="246379" w="12192000">
                  <a:moveTo>
                    <a:pt x="12192000" y="0"/>
                  </a:moveTo>
                  <a:lnTo>
                    <a:pt x="0" y="0"/>
                  </a:lnTo>
                  <a:lnTo>
                    <a:pt x="0" y="246240"/>
                  </a:lnTo>
                  <a:lnTo>
                    <a:pt x="12192000" y="246240"/>
                  </a:lnTo>
                  <a:lnTo>
                    <a:pt x="12192000" y="0"/>
                  </a:lnTo>
                  <a:close/>
                </a:path>
              </a:pathLst>
            </a:custGeom>
            <a:solidFill>
              <a:srgbClr val="10497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79" name="Google Shape;679;p52"/>
            <p:cNvSpPr/>
            <p:nvPr/>
          </p:nvSpPr>
          <p:spPr>
            <a:xfrm>
              <a:off x="9665568" y="5350052"/>
              <a:ext cx="2526665" cy="1508125"/>
            </a:xfrm>
            <a:custGeom>
              <a:rect b="b" l="l" r="r" t="t"/>
              <a:pathLst>
                <a:path extrusionOk="0" h="1508125" w="2526665">
                  <a:moveTo>
                    <a:pt x="2521645" y="0"/>
                  </a:moveTo>
                  <a:lnTo>
                    <a:pt x="2477169" y="5314"/>
                  </a:lnTo>
                  <a:lnTo>
                    <a:pt x="2432549" y="11353"/>
                  </a:lnTo>
                  <a:lnTo>
                    <a:pt x="2387797" y="18111"/>
                  </a:lnTo>
                  <a:lnTo>
                    <a:pt x="2342926" y="25586"/>
                  </a:lnTo>
                  <a:lnTo>
                    <a:pt x="2297949" y="33774"/>
                  </a:lnTo>
                  <a:lnTo>
                    <a:pt x="2252878" y="42671"/>
                  </a:lnTo>
                  <a:lnTo>
                    <a:pt x="2207726" y="52272"/>
                  </a:lnTo>
                  <a:lnTo>
                    <a:pt x="2162505" y="62574"/>
                  </a:lnTo>
                  <a:lnTo>
                    <a:pt x="2117229" y="73573"/>
                  </a:lnTo>
                  <a:lnTo>
                    <a:pt x="2071909" y="85266"/>
                  </a:lnTo>
                  <a:lnTo>
                    <a:pt x="2026559" y="97648"/>
                  </a:lnTo>
                  <a:lnTo>
                    <a:pt x="1981190" y="110715"/>
                  </a:lnTo>
                  <a:lnTo>
                    <a:pt x="1935816" y="124464"/>
                  </a:lnTo>
                  <a:lnTo>
                    <a:pt x="1890449" y="138891"/>
                  </a:lnTo>
                  <a:lnTo>
                    <a:pt x="1845102" y="153992"/>
                  </a:lnTo>
                  <a:lnTo>
                    <a:pt x="1799786" y="169764"/>
                  </a:lnTo>
                  <a:lnTo>
                    <a:pt x="1754516" y="186201"/>
                  </a:lnTo>
                  <a:lnTo>
                    <a:pt x="1709303" y="203301"/>
                  </a:lnTo>
                  <a:lnTo>
                    <a:pt x="1664159" y="221060"/>
                  </a:lnTo>
                  <a:lnTo>
                    <a:pt x="1619099" y="239473"/>
                  </a:lnTo>
                  <a:lnTo>
                    <a:pt x="1574133" y="258537"/>
                  </a:lnTo>
                  <a:lnTo>
                    <a:pt x="1529276" y="278248"/>
                  </a:lnTo>
                  <a:lnTo>
                    <a:pt x="1484538" y="298602"/>
                  </a:lnTo>
                  <a:lnTo>
                    <a:pt x="1439934" y="319596"/>
                  </a:lnTo>
                  <a:lnTo>
                    <a:pt x="1395475" y="341225"/>
                  </a:lnTo>
                  <a:lnTo>
                    <a:pt x="1351174" y="363485"/>
                  </a:lnTo>
                  <a:lnTo>
                    <a:pt x="1307044" y="386374"/>
                  </a:lnTo>
                  <a:lnTo>
                    <a:pt x="1263097" y="409886"/>
                  </a:lnTo>
                  <a:lnTo>
                    <a:pt x="1219346" y="434018"/>
                  </a:lnTo>
                  <a:lnTo>
                    <a:pt x="1175803" y="458767"/>
                  </a:lnTo>
                  <a:lnTo>
                    <a:pt x="1132482" y="484128"/>
                  </a:lnTo>
                  <a:lnTo>
                    <a:pt x="1089394" y="510097"/>
                  </a:lnTo>
                  <a:lnTo>
                    <a:pt x="1046552" y="536671"/>
                  </a:lnTo>
                  <a:lnTo>
                    <a:pt x="1003970" y="563846"/>
                  </a:lnTo>
                  <a:lnTo>
                    <a:pt x="961658" y="591618"/>
                  </a:lnTo>
                  <a:lnTo>
                    <a:pt x="919631" y="619982"/>
                  </a:lnTo>
                  <a:lnTo>
                    <a:pt x="877900" y="648936"/>
                  </a:lnTo>
                  <a:lnTo>
                    <a:pt x="836478" y="678476"/>
                  </a:lnTo>
                  <a:lnTo>
                    <a:pt x="795378" y="708596"/>
                  </a:lnTo>
                  <a:lnTo>
                    <a:pt x="754613" y="739295"/>
                  </a:lnTo>
                  <a:lnTo>
                    <a:pt x="714194" y="770567"/>
                  </a:lnTo>
                  <a:lnTo>
                    <a:pt x="674135" y="802409"/>
                  </a:lnTo>
                  <a:lnTo>
                    <a:pt x="634448" y="834818"/>
                  </a:lnTo>
                  <a:lnTo>
                    <a:pt x="595146" y="867788"/>
                  </a:lnTo>
                  <a:lnTo>
                    <a:pt x="556241" y="901317"/>
                  </a:lnTo>
                  <a:lnTo>
                    <a:pt x="517745" y="935400"/>
                  </a:lnTo>
                  <a:lnTo>
                    <a:pt x="479673" y="970035"/>
                  </a:lnTo>
                  <a:lnTo>
                    <a:pt x="442035" y="1005216"/>
                  </a:lnTo>
                  <a:lnTo>
                    <a:pt x="404845" y="1040939"/>
                  </a:lnTo>
                  <a:lnTo>
                    <a:pt x="368116" y="1077203"/>
                  </a:lnTo>
                  <a:lnTo>
                    <a:pt x="331859" y="1114001"/>
                  </a:lnTo>
                  <a:lnTo>
                    <a:pt x="296088" y="1151331"/>
                  </a:lnTo>
                  <a:lnTo>
                    <a:pt x="260814" y="1189188"/>
                  </a:lnTo>
                  <a:lnTo>
                    <a:pt x="226051" y="1227569"/>
                  </a:lnTo>
                  <a:lnTo>
                    <a:pt x="191812" y="1266470"/>
                  </a:lnTo>
                  <a:lnTo>
                    <a:pt x="158108" y="1305886"/>
                  </a:lnTo>
                  <a:lnTo>
                    <a:pt x="124953" y="1345815"/>
                  </a:lnTo>
                  <a:lnTo>
                    <a:pt x="92358" y="1386253"/>
                  </a:lnTo>
                  <a:lnTo>
                    <a:pt x="60337" y="1427194"/>
                  </a:lnTo>
                  <a:lnTo>
                    <a:pt x="28903" y="1468637"/>
                  </a:lnTo>
                  <a:lnTo>
                    <a:pt x="0" y="1507947"/>
                  </a:lnTo>
                  <a:lnTo>
                    <a:pt x="2526431" y="1507947"/>
                  </a:lnTo>
                  <a:lnTo>
                    <a:pt x="2526431" y="6545"/>
                  </a:lnTo>
                  <a:lnTo>
                    <a:pt x="2521645" y="0"/>
                  </a:lnTo>
                  <a:close/>
                </a:path>
              </a:pathLst>
            </a:custGeom>
            <a:solidFill>
              <a:srgbClr val="F7D10D"/>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80" name="Google Shape;680;p52"/>
            <p:cNvSpPr/>
            <p:nvPr/>
          </p:nvSpPr>
          <p:spPr>
            <a:xfrm>
              <a:off x="10015649" y="5384797"/>
              <a:ext cx="2176779" cy="1473200"/>
            </a:xfrm>
            <a:custGeom>
              <a:rect b="b" l="l" r="r" t="t"/>
              <a:pathLst>
                <a:path extrusionOk="0" h="1473200" w="2176779">
                  <a:moveTo>
                    <a:pt x="2176350" y="0"/>
                  </a:moveTo>
                  <a:lnTo>
                    <a:pt x="2107896" y="16784"/>
                  </a:lnTo>
                  <a:lnTo>
                    <a:pt x="2064471" y="28608"/>
                  </a:lnTo>
                  <a:lnTo>
                    <a:pt x="2020818" y="41332"/>
                  </a:lnTo>
                  <a:lnTo>
                    <a:pt x="1976955" y="54942"/>
                  </a:lnTo>
                  <a:lnTo>
                    <a:pt x="1932904" y="69421"/>
                  </a:lnTo>
                  <a:lnTo>
                    <a:pt x="1888685" y="84756"/>
                  </a:lnTo>
                  <a:lnTo>
                    <a:pt x="1844316" y="100930"/>
                  </a:lnTo>
                  <a:lnTo>
                    <a:pt x="1799819" y="117928"/>
                  </a:lnTo>
                  <a:lnTo>
                    <a:pt x="1755212" y="135736"/>
                  </a:lnTo>
                  <a:lnTo>
                    <a:pt x="1710517" y="154337"/>
                  </a:lnTo>
                  <a:lnTo>
                    <a:pt x="1665753" y="173718"/>
                  </a:lnTo>
                  <a:lnTo>
                    <a:pt x="1620940" y="193861"/>
                  </a:lnTo>
                  <a:lnTo>
                    <a:pt x="1576098" y="214753"/>
                  </a:lnTo>
                  <a:lnTo>
                    <a:pt x="1531246" y="236378"/>
                  </a:lnTo>
                  <a:lnTo>
                    <a:pt x="1486406" y="258721"/>
                  </a:lnTo>
                  <a:lnTo>
                    <a:pt x="1441596" y="281766"/>
                  </a:lnTo>
                  <a:lnTo>
                    <a:pt x="1396837" y="305499"/>
                  </a:lnTo>
                  <a:lnTo>
                    <a:pt x="1352149" y="329903"/>
                  </a:lnTo>
                  <a:lnTo>
                    <a:pt x="1307552" y="354964"/>
                  </a:lnTo>
                  <a:lnTo>
                    <a:pt x="1263066" y="380667"/>
                  </a:lnTo>
                  <a:lnTo>
                    <a:pt x="1218710" y="406996"/>
                  </a:lnTo>
                  <a:lnTo>
                    <a:pt x="1174504" y="433936"/>
                  </a:lnTo>
                  <a:lnTo>
                    <a:pt x="1130470" y="461472"/>
                  </a:lnTo>
                  <a:lnTo>
                    <a:pt x="1086626" y="489588"/>
                  </a:lnTo>
                  <a:lnTo>
                    <a:pt x="1042992" y="518270"/>
                  </a:lnTo>
                  <a:lnTo>
                    <a:pt x="999589" y="547502"/>
                  </a:lnTo>
                  <a:lnTo>
                    <a:pt x="956436" y="577269"/>
                  </a:lnTo>
                  <a:lnTo>
                    <a:pt x="913554" y="607555"/>
                  </a:lnTo>
                  <a:lnTo>
                    <a:pt x="870962" y="638346"/>
                  </a:lnTo>
                  <a:lnTo>
                    <a:pt x="828680" y="669626"/>
                  </a:lnTo>
                  <a:lnTo>
                    <a:pt x="786729" y="701379"/>
                  </a:lnTo>
                  <a:lnTo>
                    <a:pt x="745128" y="733592"/>
                  </a:lnTo>
                  <a:lnTo>
                    <a:pt x="703897" y="766248"/>
                  </a:lnTo>
                  <a:lnTo>
                    <a:pt x="663057" y="799332"/>
                  </a:lnTo>
                  <a:lnTo>
                    <a:pt x="622626" y="832829"/>
                  </a:lnTo>
                  <a:lnTo>
                    <a:pt x="582626" y="866723"/>
                  </a:lnTo>
                  <a:lnTo>
                    <a:pt x="543076" y="901001"/>
                  </a:lnTo>
                  <a:lnTo>
                    <a:pt x="503995" y="935645"/>
                  </a:lnTo>
                  <a:lnTo>
                    <a:pt x="465405" y="970641"/>
                  </a:lnTo>
                  <a:lnTo>
                    <a:pt x="427325" y="1005974"/>
                  </a:lnTo>
                  <a:lnTo>
                    <a:pt x="389775" y="1041629"/>
                  </a:lnTo>
                  <a:lnTo>
                    <a:pt x="352774" y="1077590"/>
                  </a:lnTo>
                  <a:lnTo>
                    <a:pt x="316344" y="1113842"/>
                  </a:lnTo>
                  <a:lnTo>
                    <a:pt x="280503" y="1150370"/>
                  </a:lnTo>
                  <a:lnTo>
                    <a:pt x="245272" y="1187158"/>
                  </a:lnTo>
                  <a:lnTo>
                    <a:pt x="210671" y="1224191"/>
                  </a:lnTo>
                  <a:lnTo>
                    <a:pt x="176719" y="1261455"/>
                  </a:lnTo>
                  <a:lnTo>
                    <a:pt x="143438" y="1298934"/>
                  </a:lnTo>
                  <a:lnTo>
                    <a:pt x="110845" y="1336612"/>
                  </a:lnTo>
                  <a:lnTo>
                    <a:pt x="78963" y="1374474"/>
                  </a:lnTo>
                  <a:lnTo>
                    <a:pt x="47810" y="1412506"/>
                  </a:lnTo>
                  <a:lnTo>
                    <a:pt x="17406" y="1450691"/>
                  </a:lnTo>
                  <a:lnTo>
                    <a:pt x="0" y="1473202"/>
                  </a:lnTo>
                  <a:lnTo>
                    <a:pt x="2176350" y="1473202"/>
                  </a:lnTo>
                  <a:lnTo>
                    <a:pt x="2176350"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681" name="Google Shape;681;p52"/>
            <p:cNvPicPr preferRelativeResize="0"/>
            <p:nvPr/>
          </p:nvPicPr>
          <p:blipFill rotWithShape="1">
            <a:blip r:embed="rId3">
              <a:alphaModFix/>
            </a:blip>
            <a:srcRect b="0" l="0" r="0" t="0"/>
            <a:stretch/>
          </p:blipFill>
          <p:spPr>
            <a:xfrm>
              <a:off x="10844110" y="6183236"/>
              <a:ext cx="1191755" cy="502906"/>
            </a:xfrm>
            <a:prstGeom prst="rect">
              <a:avLst/>
            </a:prstGeom>
            <a:noFill/>
            <a:ln>
              <a:noFill/>
            </a:ln>
          </p:spPr>
        </p:pic>
      </p:grpSp>
      <p:sp>
        <p:nvSpPr>
          <p:cNvPr id="682" name="Google Shape;682;p52"/>
          <p:cNvSpPr txBox="1"/>
          <p:nvPr>
            <p:ph type="title"/>
          </p:nvPr>
        </p:nvSpPr>
        <p:spPr>
          <a:xfrm>
            <a:off x="666712" y="192785"/>
            <a:ext cx="10019100" cy="5232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1400"/>
              <a:buNone/>
            </a:pPr>
            <a:r>
              <a:rPr lang="en-NA" sz="3400"/>
              <a:t>NIPDB - AN ENABLER</a:t>
            </a:r>
            <a:endParaRPr sz="3400"/>
          </a:p>
        </p:txBody>
      </p:sp>
      <p:sp>
        <p:nvSpPr>
          <p:cNvPr id="683" name="Google Shape;683;p52"/>
          <p:cNvSpPr txBox="1"/>
          <p:nvPr/>
        </p:nvSpPr>
        <p:spPr>
          <a:xfrm>
            <a:off x="1039799" y="1225413"/>
            <a:ext cx="10329900" cy="567000"/>
          </a:xfrm>
          <a:prstGeom prst="rect">
            <a:avLst/>
          </a:prstGeom>
          <a:noFill/>
          <a:ln>
            <a:noFill/>
          </a:ln>
        </p:spPr>
        <p:txBody>
          <a:bodyPr anchorCtr="0" anchor="t" bIns="0" lIns="0" spcFirstLastPara="1" rIns="0" wrap="square" tIns="12700">
            <a:spAutoFit/>
          </a:bodyPr>
          <a:lstStyle/>
          <a:p>
            <a:pPr indent="0" lvl="0" marL="12700" marR="0" rtl="0" algn="just">
              <a:lnSpc>
                <a:spcPct val="100000"/>
              </a:lnSpc>
              <a:spcBef>
                <a:spcPts val="0"/>
              </a:spcBef>
              <a:spcAft>
                <a:spcPts val="0"/>
              </a:spcAft>
              <a:buClr>
                <a:srgbClr val="000000"/>
              </a:buClr>
              <a:buSzPts val="2000"/>
              <a:buFont typeface="Arial"/>
              <a:buNone/>
            </a:pPr>
            <a:r>
              <a:rPr b="0" i="0" lang="en-NA" sz="1800" u="none" cap="none" strike="noStrike">
                <a:solidFill>
                  <a:srgbClr val="77787B"/>
                </a:solidFill>
                <a:latin typeface="Century Gothic"/>
                <a:ea typeface="Century Gothic"/>
                <a:cs typeface="Century Gothic"/>
                <a:sym typeface="Century Gothic"/>
              </a:rPr>
              <a:t>Identify, develop and assess investment projects for viability and social economic impact, including need for local and public sector participation. Identity new sectors of growth.</a:t>
            </a:r>
            <a:endParaRPr b="0" i="0" sz="1800" u="none" cap="none" strike="noStrike">
              <a:solidFill>
                <a:srgbClr val="77787B"/>
              </a:solidFill>
              <a:latin typeface="Century Gothic"/>
              <a:ea typeface="Century Gothic"/>
              <a:cs typeface="Century Gothic"/>
              <a:sym typeface="Century Gothic"/>
            </a:endParaRPr>
          </a:p>
        </p:txBody>
      </p:sp>
      <p:sp>
        <p:nvSpPr>
          <p:cNvPr id="684" name="Google Shape;684;p52"/>
          <p:cNvSpPr txBox="1"/>
          <p:nvPr/>
        </p:nvSpPr>
        <p:spPr>
          <a:xfrm>
            <a:off x="1039804" y="1898850"/>
            <a:ext cx="10329900" cy="843900"/>
          </a:xfrm>
          <a:prstGeom prst="rect">
            <a:avLst/>
          </a:prstGeom>
          <a:noFill/>
          <a:ln>
            <a:noFill/>
          </a:ln>
        </p:spPr>
        <p:txBody>
          <a:bodyPr anchorCtr="0" anchor="t" bIns="0" lIns="0" spcFirstLastPara="1" rIns="0" wrap="square" tIns="12700">
            <a:spAutoFit/>
          </a:bodyPr>
          <a:lstStyle/>
          <a:p>
            <a:pPr indent="0" lvl="0" marL="12700" marR="0" rtl="0" algn="just">
              <a:lnSpc>
                <a:spcPct val="100000"/>
              </a:lnSpc>
              <a:spcBef>
                <a:spcPts val="0"/>
              </a:spcBef>
              <a:spcAft>
                <a:spcPts val="0"/>
              </a:spcAft>
              <a:buClr>
                <a:srgbClr val="000000"/>
              </a:buClr>
              <a:buSzPts val="2000"/>
              <a:buFont typeface="Arial"/>
              <a:buNone/>
            </a:pPr>
            <a:r>
              <a:rPr b="0" i="0" lang="en-NA" sz="1800" u="none" cap="none" strike="noStrike">
                <a:solidFill>
                  <a:srgbClr val="77787B"/>
                </a:solidFill>
                <a:latin typeface="Century Gothic"/>
                <a:ea typeface="Century Gothic"/>
                <a:cs typeface="Century Gothic"/>
                <a:sym typeface="Century Gothic"/>
              </a:rPr>
              <a:t>Business Policy Reforms, Branding Namibia as a preferred investment destination, Promoting investment projects and promoting effective engagement between the public and private sectors</a:t>
            </a:r>
            <a:endParaRPr b="0" i="0" sz="1800" u="none" cap="none" strike="noStrike">
              <a:solidFill>
                <a:srgbClr val="000000"/>
              </a:solidFill>
              <a:latin typeface="Century Gothic"/>
              <a:ea typeface="Century Gothic"/>
              <a:cs typeface="Century Gothic"/>
              <a:sym typeface="Century Gothic"/>
            </a:endParaRPr>
          </a:p>
        </p:txBody>
      </p:sp>
      <p:sp>
        <p:nvSpPr>
          <p:cNvPr id="685" name="Google Shape;685;p52"/>
          <p:cNvSpPr txBox="1"/>
          <p:nvPr/>
        </p:nvSpPr>
        <p:spPr>
          <a:xfrm>
            <a:off x="1040975" y="2858563"/>
            <a:ext cx="10329900" cy="567000"/>
          </a:xfrm>
          <a:prstGeom prst="rect">
            <a:avLst/>
          </a:prstGeom>
          <a:noFill/>
          <a:ln>
            <a:noFill/>
          </a:ln>
        </p:spPr>
        <p:txBody>
          <a:bodyPr anchorCtr="0" anchor="t" bIns="0" lIns="0" spcFirstLastPara="1" rIns="0" wrap="square" tIns="12700">
            <a:spAutoFit/>
          </a:bodyPr>
          <a:lstStyle/>
          <a:p>
            <a:pPr indent="0" lvl="0" marL="12700" marR="0" rtl="0" algn="just">
              <a:lnSpc>
                <a:spcPct val="100000"/>
              </a:lnSpc>
              <a:spcBef>
                <a:spcPts val="0"/>
              </a:spcBef>
              <a:spcAft>
                <a:spcPts val="0"/>
              </a:spcAft>
              <a:buClr>
                <a:srgbClr val="000000"/>
              </a:buClr>
              <a:buSzPts val="2000"/>
              <a:buFont typeface="Arial"/>
              <a:buNone/>
            </a:pPr>
            <a:r>
              <a:rPr b="0" i="0" lang="en-NA" sz="1800" u="none" cap="none" strike="noStrike">
                <a:solidFill>
                  <a:srgbClr val="77787B"/>
                </a:solidFill>
                <a:latin typeface="Century Gothic"/>
                <a:ea typeface="Century Gothic"/>
                <a:cs typeface="Century Gothic"/>
                <a:sym typeface="Century Gothic"/>
              </a:rPr>
              <a:t>Coordinate and implement programs and policies that will create an enabling ecosystem for MSMEs &amp; Startups</a:t>
            </a:r>
            <a:endParaRPr b="0" i="0" sz="1800" u="none" cap="none" strike="noStrike">
              <a:solidFill>
                <a:srgbClr val="000000"/>
              </a:solidFill>
              <a:latin typeface="Century Gothic"/>
              <a:ea typeface="Century Gothic"/>
              <a:cs typeface="Century Gothic"/>
              <a:sym typeface="Century Gothic"/>
            </a:endParaRPr>
          </a:p>
        </p:txBody>
      </p:sp>
      <p:sp>
        <p:nvSpPr>
          <p:cNvPr id="686" name="Google Shape;686;p52"/>
          <p:cNvSpPr/>
          <p:nvPr/>
        </p:nvSpPr>
        <p:spPr>
          <a:xfrm>
            <a:off x="428442" y="1174135"/>
            <a:ext cx="467994" cy="467994"/>
          </a:xfrm>
          <a:custGeom>
            <a:rect b="b" l="l" r="r" t="t"/>
            <a:pathLst>
              <a:path extrusionOk="0" h="467994" w="467994">
                <a:moveTo>
                  <a:pt x="233934" y="0"/>
                </a:moveTo>
                <a:lnTo>
                  <a:pt x="186788" y="4752"/>
                </a:lnTo>
                <a:lnTo>
                  <a:pt x="142876" y="18383"/>
                </a:lnTo>
                <a:lnTo>
                  <a:pt x="103139" y="39952"/>
                </a:lnTo>
                <a:lnTo>
                  <a:pt x="68518" y="68518"/>
                </a:lnTo>
                <a:lnTo>
                  <a:pt x="39952" y="103139"/>
                </a:lnTo>
                <a:lnTo>
                  <a:pt x="18383" y="142876"/>
                </a:lnTo>
                <a:lnTo>
                  <a:pt x="4752" y="186788"/>
                </a:lnTo>
                <a:lnTo>
                  <a:pt x="0" y="233934"/>
                </a:lnTo>
                <a:lnTo>
                  <a:pt x="4752" y="281079"/>
                </a:lnTo>
                <a:lnTo>
                  <a:pt x="18383" y="324991"/>
                </a:lnTo>
                <a:lnTo>
                  <a:pt x="39952" y="364728"/>
                </a:lnTo>
                <a:lnTo>
                  <a:pt x="68518" y="399349"/>
                </a:lnTo>
                <a:lnTo>
                  <a:pt x="103139" y="427915"/>
                </a:lnTo>
                <a:lnTo>
                  <a:pt x="142876" y="449484"/>
                </a:lnTo>
                <a:lnTo>
                  <a:pt x="186788" y="463115"/>
                </a:lnTo>
                <a:lnTo>
                  <a:pt x="233934" y="467868"/>
                </a:lnTo>
                <a:lnTo>
                  <a:pt x="281079" y="463115"/>
                </a:lnTo>
                <a:lnTo>
                  <a:pt x="324991" y="449484"/>
                </a:lnTo>
                <a:lnTo>
                  <a:pt x="364728" y="427915"/>
                </a:lnTo>
                <a:lnTo>
                  <a:pt x="399349" y="399349"/>
                </a:lnTo>
                <a:lnTo>
                  <a:pt x="427915" y="364728"/>
                </a:lnTo>
                <a:lnTo>
                  <a:pt x="449484" y="324991"/>
                </a:lnTo>
                <a:lnTo>
                  <a:pt x="463115" y="281079"/>
                </a:lnTo>
                <a:lnTo>
                  <a:pt x="467868" y="233934"/>
                </a:lnTo>
                <a:lnTo>
                  <a:pt x="463115" y="186788"/>
                </a:lnTo>
                <a:lnTo>
                  <a:pt x="449484" y="142876"/>
                </a:lnTo>
                <a:lnTo>
                  <a:pt x="427915" y="103139"/>
                </a:lnTo>
                <a:lnTo>
                  <a:pt x="399349" y="68518"/>
                </a:lnTo>
                <a:lnTo>
                  <a:pt x="364728" y="39952"/>
                </a:lnTo>
                <a:lnTo>
                  <a:pt x="324991" y="18383"/>
                </a:lnTo>
                <a:lnTo>
                  <a:pt x="281079" y="4752"/>
                </a:lnTo>
                <a:lnTo>
                  <a:pt x="233934" y="0"/>
                </a:lnTo>
                <a:close/>
              </a:path>
            </a:pathLst>
          </a:custGeom>
          <a:solidFill>
            <a:srgbClr val="F7D10D"/>
          </a:solidFill>
          <a:ln>
            <a:noFill/>
          </a:ln>
        </p:spPr>
        <p:txBody>
          <a:bodyPr anchorCtr="0" anchor="t" bIns="0" lIns="0" spcFirstLastPara="1" rIns="0" wrap="square" tIns="0">
            <a:noAutofit/>
          </a:bodyPr>
          <a:lstStyle/>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87" name="Google Shape;687;p52"/>
          <p:cNvSpPr txBox="1"/>
          <p:nvPr/>
        </p:nvSpPr>
        <p:spPr>
          <a:xfrm>
            <a:off x="601424" y="1271952"/>
            <a:ext cx="125700" cy="228900"/>
          </a:xfrm>
          <a:prstGeom prst="rect">
            <a:avLst/>
          </a:prstGeom>
          <a:noFill/>
          <a:ln>
            <a:noFill/>
          </a:ln>
        </p:spPr>
        <p:txBody>
          <a:bodyPr anchorCtr="0" anchor="t" bIns="0" lIns="0" spcFirstLastPara="1" rIns="0" wrap="square" tIns="13325">
            <a:spAutoFit/>
          </a:bodyPr>
          <a:lstStyle/>
          <a:p>
            <a:pPr indent="0" lvl="0" marL="12700" marR="0" rtl="0" algn="just">
              <a:lnSpc>
                <a:spcPct val="100000"/>
              </a:lnSpc>
              <a:spcBef>
                <a:spcPts val="0"/>
              </a:spcBef>
              <a:spcAft>
                <a:spcPts val="0"/>
              </a:spcAft>
              <a:buClr>
                <a:srgbClr val="000000"/>
              </a:buClr>
              <a:buSzPts val="1400"/>
              <a:buFont typeface="Arial"/>
              <a:buNone/>
            </a:pPr>
            <a:r>
              <a:rPr b="1" i="0" lang="en-NA" sz="1400" u="none" cap="none" strike="noStrike">
                <a:solidFill>
                  <a:srgbClr val="10497E"/>
                </a:solidFill>
                <a:latin typeface="Century Gothic"/>
                <a:ea typeface="Century Gothic"/>
                <a:cs typeface="Century Gothic"/>
                <a:sym typeface="Century Gothic"/>
              </a:rPr>
              <a:t>1</a:t>
            </a:r>
            <a:endParaRPr b="0" i="0" sz="1400" u="none" cap="none" strike="noStrike">
              <a:solidFill>
                <a:srgbClr val="000000"/>
              </a:solidFill>
              <a:latin typeface="Century Gothic"/>
              <a:ea typeface="Century Gothic"/>
              <a:cs typeface="Century Gothic"/>
              <a:sym typeface="Century Gothic"/>
            </a:endParaRPr>
          </a:p>
        </p:txBody>
      </p:sp>
      <p:sp>
        <p:nvSpPr>
          <p:cNvPr id="688" name="Google Shape;688;p52"/>
          <p:cNvSpPr/>
          <p:nvPr/>
        </p:nvSpPr>
        <p:spPr>
          <a:xfrm>
            <a:off x="428442" y="1948354"/>
            <a:ext cx="467994" cy="467994"/>
          </a:xfrm>
          <a:custGeom>
            <a:rect b="b" l="l" r="r" t="t"/>
            <a:pathLst>
              <a:path extrusionOk="0" h="467994" w="467994">
                <a:moveTo>
                  <a:pt x="233934" y="0"/>
                </a:moveTo>
                <a:lnTo>
                  <a:pt x="186788" y="4752"/>
                </a:lnTo>
                <a:lnTo>
                  <a:pt x="142876" y="18383"/>
                </a:lnTo>
                <a:lnTo>
                  <a:pt x="103139" y="39952"/>
                </a:lnTo>
                <a:lnTo>
                  <a:pt x="68518" y="68518"/>
                </a:lnTo>
                <a:lnTo>
                  <a:pt x="39952" y="103139"/>
                </a:lnTo>
                <a:lnTo>
                  <a:pt x="18383" y="142876"/>
                </a:lnTo>
                <a:lnTo>
                  <a:pt x="4752" y="186788"/>
                </a:lnTo>
                <a:lnTo>
                  <a:pt x="0" y="233934"/>
                </a:lnTo>
                <a:lnTo>
                  <a:pt x="4752" y="281079"/>
                </a:lnTo>
                <a:lnTo>
                  <a:pt x="18383" y="324991"/>
                </a:lnTo>
                <a:lnTo>
                  <a:pt x="39952" y="364728"/>
                </a:lnTo>
                <a:lnTo>
                  <a:pt x="68518" y="399349"/>
                </a:lnTo>
                <a:lnTo>
                  <a:pt x="103139" y="427915"/>
                </a:lnTo>
                <a:lnTo>
                  <a:pt x="142876" y="449484"/>
                </a:lnTo>
                <a:lnTo>
                  <a:pt x="186788" y="463115"/>
                </a:lnTo>
                <a:lnTo>
                  <a:pt x="233934" y="467868"/>
                </a:lnTo>
                <a:lnTo>
                  <a:pt x="281079" y="463115"/>
                </a:lnTo>
                <a:lnTo>
                  <a:pt x="324991" y="449484"/>
                </a:lnTo>
                <a:lnTo>
                  <a:pt x="364728" y="427915"/>
                </a:lnTo>
                <a:lnTo>
                  <a:pt x="399349" y="399349"/>
                </a:lnTo>
                <a:lnTo>
                  <a:pt x="427915" y="364728"/>
                </a:lnTo>
                <a:lnTo>
                  <a:pt x="449484" y="324991"/>
                </a:lnTo>
                <a:lnTo>
                  <a:pt x="463115" y="281079"/>
                </a:lnTo>
                <a:lnTo>
                  <a:pt x="467868" y="233934"/>
                </a:lnTo>
                <a:lnTo>
                  <a:pt x="463115" y="186788"/>
                </a:lnTo>
                <a:lnTo>
                  <a:pt x="449484" y="142876"/>
                </a:lnTo>
                <a:lnTo>
                  <a:pt x="427915" y="103139"/>
                </a:lnTo>
                <a:lnTo>
                  <a:pt x="399349" y="68518"/>
                </a:lnTo>
                <a:lnTo>
                  <a:pt x="364728" y="39952"/>
                </a:lnTo>
                <a:lnTo>
                  <a:pt x="324991" y="18383"/>
                </a:lnTo>
                <a:lnTo>
                  <a:pt x="281079" y="4752"/>
                </a:lnTo>
                <a:lnTo>
                  <a:pt x="233934" y="0"/>
                </a:lnTo>
                <a:close/>
              </a:path>
            </a:pathLst>
          </a:custGeom>
          <a:solidFill>
            <a:srgbClr val="F7D10D"/>
          </a:solidFill>
          <a:ln>
            <a:noFill/>
          </a:ln>
        </p:spPr>
        <p:txBody>
          <a:bodyPr anchorCtr="0" anchor="t" bIns="0" lIns="0" spcFirstLastPara="1" rIns="0" wrap="square" tIns="0">
            <a:noAutofit/>
          </a:bodyPr>
          <a:lstStyle/>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89" name="Google Shape;689;p52"/>
          <p:cNvSpPr txBox="1"/>
          <p:nvPr/>
        </p:nvSpPr>
        <p:spPr>
          <a:xfrm>
            <a:off x="601424" y="2047363"/>
            <a:ext cx="125700" cy="228900"/>
          </a:xfrm>
          <a:prstGeom prst="rect">
            <a:avLst/>
          </a:prstGeom>
          <a:noFill/>
          <a:ln>
            <a:noFill/>
          </a:ln>
        </p:spPr>
        <p:txBody>
          <a:bodyPr anchorCtr="0" anchor="t" bIns="0" lIns="0" spcFirstLastPara="1" rIns="0" wrap="square" tIns="13325">
            <a:spAutoFit/>
          </a:bodyPr>
          <a:lstStyle/>
          <a:p>
            <a:pPr indent="0" lvl="0" marL="12700" marR="0" rtl="0" algn="just">
              <a:lnSpc>
                <a:spcPct val="100000"/>
              </a:lnSpc>
              <a:spcBef>
                <a:spcPts val="0"/>
              </a:spcBef>
              <a:spcAft>
                <a:spcPts val="0"/>
              </a:spcAft>
              <a:buClr>
                <a:srgbClr val="000000"/>
              </a:buClr>
              <a:buSzPts val="1400"/>
              <a:buFont typeface="Arial"/>
              <a:buNone/>
            </a:pPr>
            <a:r>
              <a:rPr b="1" i="0" lang="en-NA" sz="1400" u="none" cap="none" strike="noStrike">
                <a:solidFill>
                  <a:srgbClr val="10497E"/>
                </a:solidFill>
                <a:latin typeface="Century Gothic"/>
                <a:ea typeface="Century Gothic"/>
                <a:cs typeface="Century Gothic"/>
                <a:sym typeface="Century Gothic"/>
              </a:rPr>
              <a:t>2</a:t>
            </a:r>
            <a:endParaRPr b="0" i="0" sz="1400" u="none" cap="none" strike="noStrike">
              <a:solidFill>
                <a:srgbClr val="000000"/>
              </a:solidFill>
              <a:latin typeface="Century Gothic"/>
              <a:ea typeface="Century Gothic"/>
              <a:cs typeface="Century Gothic"/>
              <a:sym typeface="Century Gothic"/>
            </a:endParaRPr>
          </a:p>
        </p:txBody>
      </p:sp>
      <p:sp>
        <p:nvSpPr>
          <p:cNvPr id="690" name="Google Shape;690;p52"/>
          <p:cNvSpPr/>
          <p:nvPr/>
        </p:nvSpPr>
        <p:spPr>
          <a:xfrm>
            <a:off x="428442" y="2962245"/>
            <a:ext cx="467994" cy="467995"/>
          </a:xfrm>
          <a:custGeom>
            <a:rect b="b" l="l" r="r" t="t"/>
            <a:pathLst>
              <a:path extrusionOk="0" h="467995" w="467994">
                <a:moveTo>
                  <a:pt x="233934" y="0"/>
                </a:moveTo>
                <a:lnTo>
                  <a:pt x="186788" y="4752"/>
                </a:lnTo>
                <a:lnTo>
                  <a:pt x="142876" y="18383"/>
                </a:lnTo>
                <a:lnTo>
                  <a:pt x="103139" y="39952"/>
                </a:lnTo>
                <a:lnTo>
                  <a:pt x="68518" y="68518"/>
                </a:lnTo>
                <a:lnTo>
                  <a:pt x="39952" y="103139"/>
                </a:lnTo>
                <a:lnTo>
                  <a:pt x="18383" y="142876"/>
                </a:lnTo>
                <a:lnTo>
                  <a:pt x="4752" y="186788"/>
                </a:lnTo>
                <a:lnTo>
                  <a:pt x="0" y="233934"/>
                </a:lnTo>
                <a:lnTo>
                  <a:pt x="4752" y="281079"/>
                </a:lnTo>
                <a:lnTo>
                  <a:pt x="18383" y="324991"/>
                </a:lnTo>
                <a:lnTo>
                  <a:pt x="39952" y="364728"/>
                </a:lnTo>
                <a:lnTo>
                  <a:pt x="68518" y="399349"/>
                </a:lnTo>
                <a:lnTo>
                  <a:pt x="103139" y="427915"/>
                </a:lnTo>
                <a:lnTo>
                  <a:pt x="142876" y="449484"/>
                </a:lnTo>
                <a:lnTo>
                  <a:pt x="186788" y="463115"/>
                </a:lnTo>
                <a:lnTo>
                  <a:pt x="233934" y="467868"/>
                </a:lnTo>
                <a:lnTo>
                  <a:pt x="281079" y="463115"/>
                </a:lnTo>
                <a:lnTo>
                  <a:pt x="324991" y="449484"/>
                </a:lnTo>
                <a:lnTo>
                  <a:pt x="364728" y="427915"/>
                </a:lnTo>
                <a:lnTo>
                  <a:pt x="399349" y="399349"/>
                </a:lnTo>
                <a:lnTo>
                  <a:pt x="427915" y="364728"/>
                </a:lnTo>
                <a:lnTo>
                  <a:pt x="449484" y="324991"/>
                </a:lnTo>
                <a:lnTo>
                  <a:pt x="463115" y="281079"/>
                </a:lnTo>
                <a:lnTo>
                  <a:pt x="467868" y="233934"/>
                </a:lnTo>
                <a:lnTo>
                  <a:pt x="463115" y="186788"/>
                </a:lnTo>
                <a:lnTo>
                  <a:pt x="449484" y="142876"/>
                </a:lnTo>
                <a:lnTo>
                  <a:pt x="427915" y="103139"/>
                </a:lnTo>
                <a:lnTo>
                  <a:pt x="399349" y="68518"/>
                </a:lnTo>
                <a:lnTo>
                  <a:pt x="364728" y="39952"/>
                </a:lnTo>
                <a:lnTo>
                  <a:pt x="324991" y="18383"/>
                </a:lnTo>
                <a:lnTo>
                  <a:pt x="281079" y="4752"/>
                </a:lnTo>
                <a:lnTo>
                  <a:pt x="233934" y="0"/>
                </a:lnTo>
                <a:close/>
              </a:path>
            </a:pathLst>
          </a:custGeom>
          <a:solidFill>
            <a:srgbClr val="F7D10D"/>
          </a:solidFill>
          <a:ln>
            <a:noFill/>
          </a:ln>
        </p:spPr>
        <p:txBody>
          <a:bodyPr anchorCtr="0" anchor="t" bIns="0" lIns="0" spcFirstLastPara="1" rIns="0" wrap="square" tIns="0">
            <a:noAutofit/>
          </a:bodyPr>
          <a:lstStyle/>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91" name="Google Shape;691;p52"/>
          <p:cNvSpPr/>
          <p:nvPr/>
        </p:nvSpPr>
        <p:spPr>
          <a:xfrm>
            <a:off x="429629" y="4648430"/>
            <a:ext cx="467994" cy="467995"/>
          </a:xfrm>
          <a:custGeom>
            <a:rect b="b" l="l" r="r" t="t"/>
            <a:pathLst>
              <a:path extrusionOk="0" h="467995" w="467994">
                <a:moveTo>
                  <a:pt x="233934" y="0"/>
                </a:moveTo>
                <a:lnTo>
                  <a:pt x="186788" y="4752"/>
                </a:lnTo>
                <a:lnTo>
                  <a:pt x="142876" y="18383"/>
                </a:lnTo>
                <a:lnTo>
                  <a:pt x="103139" y="39952"/>
                </a:lnTo>
                <a:lnTo>
                  <a:pt x="68518" y="68518"/>
                </a:lnTo>
                <a:lnTo>
                  <a:pt x="39952" y="103139"/>
                </a:lnTo>
                <a:lnTo>
                  <a:pt x="18383" y="142876"/>
                </a:lnTo>
                <a:lnTo>
                  <a:pt x="4752" y="186788"/>
                </a:lnTo>
                <a:lnTo>
                  <a:pt x="0" y="233934"/>
                </a:lnTo>
                <a:lnTo>
                  <a:pt x="4752" y="281083"/>
                </a:lnTo>
                <a:lnTo>
                  <a:pt x="18383" y="324998"/>
                </a:lnTo>
                <a:lnTo>
                  <a:pt x="39952" y="364737"/>
                </a:lnTo>
                <a:lnTo>
                  <a:pt x="68518" y="399361"/>
                </a:lnTo>
                <a:lnTo>
                  <a:pt x="103139" y="427927"/>
                </a:lnTo>
                <a:lnTo>
                  <a:pt x="142876" y="449496"/>
                </a:lnTo>
                <a:lnTo>
                  <a:pt x="186788" y="463127"/>
                </a:lnTo>
                <a:lnTo>
                  <a:pt x="233934" y="467880"/>
                </a:lnTo>
                <a:lnTo>
                  <a:pt x="281079" y="463127"/>
                </a:lnTo>
                <a:lnTo>
                  <a:pt x="324991" y="449496"/>
                </a:lnTo>
                <a:lnTo>
                  <a:pt x="364728" y="427927"/>
                </a:lnTo>
                <a:lnTo>
                  <a:pt x="399349" y="399361"/>
                </a:lnTo>
                <a:lnTo>
                  <a:pt x="427915" y="364737"/>
                </a:lnTo>
                <a:lnTo>
                  <a:pt x="449484" y="324998"/>
                </a:lnTo>
                <a:lnTo>
                  <a:pt x="463115" y="281083"/>
                </a:lnTo>
                <a:lnTo>
                  <a:pt x="467868" y="233934"/>
                </a:lnTo>
                <a:lnTo>
                  <a:pt x="463115" y="186788"/>
                </a:lnTo>
                <a:lnTo>
                  <a:pt x="449484" y="142876"/>
                </a:lnTo>
                <a:lnTo>
                  <a:pt x="427915" y="103139"/>
                </a:lnTo>
                <a:lnTo>
                  <a:pt x="399349" y="68518"/>
                </a:lnTo>
                <a:lnTo>
                  <a:pt x="364728" y="39952"/>
                </a:lnTo>
                <a:lnTo>
                  <a:pt x="324991" y="18383"/>
                </a:lnTo>
                <a:lnTo>
                  <a:pt x="281079" y="4752"/>
                </a:lnTo>
                <a:lnTo>
                  <a:pt x="233934" y="0"/>
                </a:lnTo>
                <a:close/>
              </a:path>
            </a:pathLst>
          </a:custGeom>
          <a:solidFill>
            <a:srgbClr val="F7D10D"/>
          </a:solidFill>
          <a:ln>
            <a:noFill/>
          </a:ln>
        </p:spPr>
        <p:txBody>
          <a:bodyPr anchorCtr="0" anchor="t" bIns="0" lIns="0" spcFirstLastPara="1" rIns="0" wrap="square" tIns="0">
            <a:noAutofit/>
          </a:bodyPr>
          <a:lstStyle/>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92" name="Google Shape;692;p52"/>
          <p:cNvSpPr txBox="1"/>
          <p:nvPr/>
        </p:nvSpPr>
        <p:spPr>
          <a:xfrm>
            <a:off x="1044404" y="3630393"/>
            <a:ext cx="10387800" cy="567000"/>
          </a:xfrm>
          <a:prstGeom prst="rect">
            <a:avLst/>
          </a:prstGeom>
          <a:noFill/>
          <a:ln>
            <a:noFill/>
          </a:ln>
        </p:spPr>
        <p:txBody>
          <a:bodyPr anchorCtr="0" anchor="t" bIns="0" lIns="0" spcFirstLastPara="1" rIns="0" wrap="square" tIns="12700">
            <a:spAutoFit/>
          </a:bodyPr>
          <a:lstStyle/>
          <a:p>
            <a:pPr indent="0" lvl="0" marL="12700" marR="0" rtl="0" algn="just">
              <a:lnSpc>
                <a:spcPct val="100000"/>
              </a:lnSpc>
              <a:spcBef>
                <a:spcPts val="0"/>
              </a:spcBef>
              <a:spcAft>
                <a:spcPts val="0"/>
              </a:spcAft>
              <a:buClr>
                <a:srgbClr val="000000"/>
              </a:buClr>
              <a:buSzPts val="2000"/>
              <a:buFont typeface="Arial"/>
              <a:buNone/>
            </a:pPr>
            <a:r>
              <a:rPr b="0" i="0" lang="en-NA" sz="1800" u="none" cap="none" strike="noStrike">
                <a:solidFill>
                  <a:srgbClr val="77787B"/>
                </a:solidFill>
                <a:latin typeface="Century Gothic"/>
                <a:ea typeface="Century Gothic"/>
                <a:cs typeface="Century Gothic"/>
                <a:sym typeface="Century Gothic"/>
              </a:rPr>
              <a:t>Playing an active role in skilling Namibia and getting our workforce 4IR ready as well as promoting enabling labour laws and practices</a:t>
            </a:r>
            <a:endParaRPr b="0" i="0" sz="1800" u="none" cap="none" strike="noStrike">
              <a:solidFill>
                <a:srgbClr val="000000"/>
              </a:solidFill>
              <a:latin typeface="Century Gothic"/>
              <a:ea typeface="Century Gothic"/>
              <a:cs typeface="Century Gothic"/>
              <a:sym typeface="Century Gothic"/>
            </a:endParaRPr>
          </a:p>
        </p:txBody>
      </p:sp>
      <p:sp>
        <p:nvSpPr>
          <p:cNvPr id="693" name="Google Shape;693;p52"/>
          <p:cNvSpPr/>
          <p:nvPr/>
        </p:nvSpPr>
        <p:spPr>
          <a:xfrm>
            <a:off x="428450" y="3648725"/>
            <a:ext cx="470334" cy="467995"/>
          </a:xfrm>
          <a:custGeom>
            <a:rect b="b" l="l" r="r" t="t"/>
            <a:pathLst>
              <a:path extrusionOk="0" h="467995" w="467994">
                <a:moveTo>
                  <a:pt x="233934" y="0"/>
                </a:moveTo>
                <a:lnTo>
                  <a:pt x="186788" y="4752"/>
                </a:lnTo>
                <a:lnTo>
                  <a:pt x="142876" y="18383"/>
                </a:lnTo>
                <a:lnTo>
                  <a:pt x="103139" y="39952"/>
                </a:lnTo>
                <a:lnTo>
                  <a:pt x="68518" y="68518"/>
                </a:lnTo>
                <a:lnTo>
                  <a:pt x="39952" y="103139"/>
                </a:lnTo>
                <a:lnTo>
                  <a:pt x="18383" y="142876"/>
                </a:lnTo>
                <a:lnTo>
                  <a:pt x="4752" y="186788"/>
                </a:lnTo>
                <a:lnTo>
                  <a:pt x="0" y="233933"/>
                </a:lnTo>
                <a:lnTo>
                  <a:pt x="4752" y="281079"/>
                </a:lnTo>
                <a:lnTo>
                  <a:pt x="18383" y="324991"/>
                </a:lnTo>
                <a:lnTo>
                  <a:pt x="39952" y="364728"/>
                </a:lnTo>
                <a:lnTo>
                  <a:pt x="68518" y="399349"/>
                </a:lnTo>
                <a:lnTo>
                  <a:pt x="103139" y="427915"/>
                </a:lnTo>
                <a:lnTo>
                  <a:pt x="142876" y="449484"/>
                </a:lnTo>
                <a:lnTo>
                  <a:pt x="186788" y="463115"/>
                </a:lnTo>
                <a:lnTo>
                  <a:pt x="233934" y="467867"/>
                </a:lnTo>
                <a:lnTo>
                  <a:pt x="281079" y="463115"/>
                </a:lnTo>
                <a:lnTo>
                  <a:pt x="324991" y="449484"/>
                </a:lnTo>
                <a:lnTo>
                  <a:pt x="364728" y="427915"/>
                </a:lnTo>
                <a:lnTo>
                  <a:pt x="399349" y="399349"/>
                </a:lnTo>
                <a:lnTo>
                  <a:pt x="427915" y="364728"/>
                </a:lnTo>
                <a:lnTo>
                  <a:pt x="449484" y="324991"/>
                </a:lnTo>
                <a:lnTo>
                  <a:pt x="463115" y="281079"/>
                </a:lnTo>
                <a:lnTo>
                  <a:pt x="467868" y="233933"/>
                </a:lnTo>
                <a:lnTo>
                  <a:pt x="463115" y="186788"/>
                </a:lnTo>
                <a:lnTo>
                  <a:pt x="449484" y="142876"/>
                </a:lnTo>
                <a:lnTo>
                  <a:pt x="427915" y="103139"/>
                </a:lnTo>
                <a:lnTo>
                  <a:pt x="399349" y="68518"/>
                </a:lnTo>
                <a:lnTo>
                  <a:pt x="364728" y="39952"/>
                </a:lnTo>
                <a:lnTo>
                  <a:pt x="324991" y="18383"/>
                </a:lnTo>
                <a:lnTo>
                  <a:pt x="281079" y="4752"/>
                </a:lnTo>
                <a:lnTo>
                  <a:pt x="233934" y="0"/>
                </a:lnTo>
                <a:close/>
              </a:path>
            </a:pathLst>
          </a:custGeom>
          <a:solidFill>
            <a:srgbClr val="F7D10D"/>
          </a:solidFill>
          <a:ln>
            <a:noFill/>
          </a:ln>
        </p:spPr>
        <p:txBody>
          <a:bodyPr anchorCtr="0" anchor="t" bIns="0" lIns="0" spcFirstLastPara="1" rIns="0" wrap="square" tIns="0">
            <a:noAutofit/>
          </a:bodyPr>
          <a:lstStyle/>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94" name="Google Shape;694;p52"/>
          <p:cNvSpPr txBox="1"/>
          <p:nvPr/>
        </p:nvSpPr>
        <p:spPr>
          <a:xfrm>
            <a:off x="601425" y="3768575"/>
            <a:ext cx="182400" cy="228300"/>
          </a:xfrm>
          <a:prstGeom prst="rect">
            <a:avLst/>
          </a:prstGeom>
          <a:noFill/>
          <a:ln>
            <a:noFill/>
          </a:ln>
        </p:spPr>
        <p:txBody>
          <a:bodyPr anchorCtr="0" anchor="t" bIns="0" lIns="0" spcFirstLastPara="1" rIns="0" wrap="square" tIns="12700">
            <a:spAutoFit/>
          </a:bodyPr>
          <a:lstStyle/>
          <a:p>
            <a:pPr indent="0" lvl="0" marL="12700" marR="0" rtl="0" algn="just">
              <a:lnSpc>
                <a:spcPct val="100000"/>
              </a:lnSpc>
              <a:spcBef>
                <a:spcPts val="0"/>
              </a:spcBef>
              <a:spcAft>
                <a:spcPts val="0"/>
              </a:spcAft>
              <a:buClr>
                <a:srgbClr val="000000"/>
              </a:buClr>
              <a:buSzPts val="1400"/>
              <a:buFont typeface="Arial"/>
              <a:buNone/>
            </a:pPr>
            <a:r>
              <a:rPr b="1" i="0" lang="en-NA" sz="1400" u="none" cap="none" strike="noStrike">
                <a:solidFill>
                  <a:srgbClr val="10497E"/>
                </a:solidFill>
                <a:latin typeface="Century Gothic"/>
                <a:ea typeface="Century Gothic"/>
                <a:cs typeface="Century Gothic"/>
                <a:sym typeface="Century Gothic"/>
              </a:rPr>
              <a:t>4</a:t>
            </a:r>
            <a:endParaRPr b="0" i="0" sz="1400" u="none" cap="none" strike="noStrike">
              <a:solidFill>
                <a:srgbClr val="000000"/>
              </a:solidFill>
              <a:latin typeface="Century Gothic"/>
              <a:ea typeface="Century Gothic"/>
              <a:cs typeface="Century Gothic"/>
              <a:sym typeface="Century Gothic"/>
            </a:endParaRPr>
          </a:p>
        </p:txBody>
      </p:sp>
      <p:sp>
        <p:nvSpPr>
          <p:cNvPr id="695" name="Google Shape;695;p52"/>
          <p:cNvSpPr txBox="1"/>
          <p:nvPr/>
        </p:nvSpPr>
        <p:spPr>
          <a:xfrm>
            <a:off x="1054576" y="4620775"/>
            <a:ext cx="10329900" cy="567000"/>
          </a:xfrm>
          <a:prstGeom prst="rect">
            <a:avLst/>
          </a:prstGeom>
          <a:noFill/>
          <a:ln>
            <a:noFill/>
          </a:ln>
        </p:spPr>
        <p:txBody>
          <a:bodyPr anchorCtr="0" anchor="t" bIns="0" lIns="0" spcFirstLastPara="1" rIns="0" wrap="square" tIns="12700">
            <a:spAutoFit/>
          </a:bodyPr>
          <a:lstStyle/>
          <a:p>
            <a:pPr indent="0" lvl="0" marL="12700" marR="0" rtl="0" algn="just">
              <a:lnSpc>
                <a:spcPct val="100000"/>
              </a:lnSpc>
              <a:spcBef>
                <a:spcPts val="0"/>
              </a:spcBef>
              <a:spcAft>
                <a:spcPts val="0"/>
              </a:spcAft>
              <a:buClr>
                <a:srgbClr val="000000"/>
              </a:buClr>
              <a:buSzPts val="2000"/>
              <a:buFont typeface="Arial"/>
              <a:buNone/>
            </a:pPr>
            <a:r>
              <a:rPr b="0" i="0" lang="en-NA" sz="1800" u="none" cap="none" strike="noStrike">
                <a:solidFill>
                  <a:srgbClr val="77787B"/>
                </a:solidFill>
                <a:latin typeface="Century Gothic"/>
                <a:ea typeface="Century Gothic"/>
                <a:cs typeface="Century Gothic"/>
                <a:sym typeface="Century Gothic"/>
              </a:rPr>
              <a:t>Business Facilitation Services including state of the art one stop shop investor services, aftercare and compliance reviews </a:t>
            </a:r>
            <a:endParaRPr b="0" i="0" sz="1800" u="none" cap="none" strike="noStrike">
              <a:solidFill>
                <a:srgbClr val="000000"/>
              </a:solidFill>
              <a:latin typeface="Century Gothic"/>
              <a:ea typeface="Century Gothic"/>
              <a:cs typeface="Century Gothic"/>
              <a:sym typeface="Century Gothic"/>
            </a:endParaRPr>
          </a:p>
        </p:txBody>
      </p:sp>
      <p:sp>
        <p:nvSpPr>
          <p:cNvPr id="696" name="Google Shape;696;p52"/>
          <p:cNvSpPr txBox="1"/>
          <p:nvPr/>
        </p:nvSpPr>
        <p:spPr>
          <a:xfrm>
            <a:off x="521625" y="4750375"/>
            <a:ext cx="3420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en-NA" sz="1400" u="none" cap="none" strike="noStrike">
                <a:solidFill>
                  <a:srgbClr val="20497A"/>
                </a:solidFill>
                <a:latin typeface="Century Gothic"/>
                <a:ea typeface="Century Gothic"/>
                <a:cs typeface="Century Gothic"/>
                <a:sym typeface="Century Gothic"/>
              </a:rPr>
              <a:t>5</a:t>
            </a:r>
            <a:endParaRPr b="0" i="0" sz="1400" u="none" cap="none" strike="noStrike">
              <a:solidFill>
                <a:srgbClr val="000000"/>
              </a:solidFill>
              <a:latin typeface="Arial"/>
              <a:ea typeface="Arial"/>
              <a:cs typeface="Arial"/>
              <a:sym typeface="Arial"/>
            </a:endParaRPr>
          </a:p>
        </p:txBody>
      </p:sp>
      <p:sp>
        <p:nvSpPr>
          <p:cNvPr id="697" name="Google Shape;697;p52"/>
          <p:cNvSpPr/>
          <p:nvPr/>
        </p:nvSpPr>
        <p:spPr>
          <a:xfrm>
            <a:off x="428450" y="5415775"/>
            <a:ext cx="10257300" cy="468000"/>
          </a:xfrm>
          <a:prstGeom prst="rect">
            <a:avLst/>
          </a:prstGeom>
          <a:solidFill>
            <a:srgbClr val="10497E"/>
          </a:solidFill>
          <a:ln cap="flat" cmpd="sng" w="12700">
            <a:solidFill>
              <a:srgbClr val="20497A"/>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600"/>
              <a:buFont typeface="Arial"/>
              <a:buNone/>
            </a:pPr>
            <a:r>
              <a:rPr b="1" i="0" lang="en-NA" sz="1600" u="none" cap="none" strike="noStrike">
                <a:solidFill>
                  <a:srgbClr val="FFFFFF"/>
                </a:solidFill>
                <a:latin typeface="Arial"/>
                <a:ea typeface="Arial"/>
                <a:cs typeface="Arial"/>
                <a:sym typeface="Arial"/>
              </a:rPr>
              <a:t>Supported by Efficient and Effective Internal Processes and Systems</a:t>
            </a:r>
            <a:endParaRPr b="0" i="0" sz="1500" u="none" cap="none" strike="noStrike">
              <a:solidFill>
                <a:srgbClr val="FFFFFF"/>
              </a:solidFill>
              <a:latin typeface="Arial"/>
              <a:ea typeface="Arial"/>
              <a:cs typeface="Arial"/>
              <a:sym typeface="Arial"/>
            </a:endParaRPr>
          </a:p>
        </p:txBody>
      </p:sp>
      <p:sp>
        <p:nvSpPr>
          <p:cNvPr id="698" name="Google Shape;698;p52"/>
          <p:cNvSpPr txBox="1"/>
          <p:nvPr/>
        </p:nvSpPr>
        <p:spPr>
          <a:xfrm>
            <a:off x="599555" y="3081800"/>
            <a:ext cx="342000" cy="228900"/>
          </a:xfrm>
          <a:prstGeom prst="rect">
            <a:avLst/>
          </a:prstGeom>
          <a:noFill/>
          <a:ln>
            <a:noFill/>
          </a:ln>
        </p:spPr>
        <p:txBody>
          <a:bodyPr anchorCtr="0" anchor="t" bIns="0" lIns="0" spcFirstLastPara="1" rIns="0" wrap="square" tIns="13325">
            <a:spAutoFit/>
          </a:bodyPr>
          <a:lstStyle/>
          <a:p>
            <a:pPr indent="0" lvl="0" marL="12700" marR="0" rtl="0" algn="just">
              <a:lnSpc>
                <a:spcPct val="100000"/>
              </a:lnSpc>
              <a:spcBef>
                <a:spcPts val="0"/>
              </a:spcBef>
              <a:spcAft>
                <a:spcPts val="0"/>
              </a:spcAft>
              <a:buClr>
                <a:srgbClr val="000000"/>
              </a:buClr>
              <a:buSzPts val="1400"/>
              <a:buFont typeface="Arial"/>
              <a:buNone/>
            </a:pPr>
            <a:r>
              <a:rPr b="1" i="0" lang="en-NA" sz="1400" u="none" cap="none" strike="noStrike">
                <a:solidFill>
                  <a:srgbClr val="10497E"/>
                </a:solidFill>
                <a:latin typeface="Century Gothic"/>
                <a:ea typeface="Century Gothic"/>
                <a:cs typeface="Century Gothic"/>
                <a:sym typeface="Century Gothic"/>
              </a:rPr>
              <a:t>3</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7"/>
          <p:cNvSpPr txBox="1"/>
          <p:nvPr>
            <p:ph type="title"/>
          </p:nvPr>
        </p:nvSpPr>
        <p:spPr>
          <a:xfrm>
            <a:off x="671524" y="1458025"/>
            <a:ext cx="11187000" cy="43407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1400"/>
              <a:buNone/>
            </a:pPr>
            <a:r>
              <a:rPr b="0" lang="en-NA" sz="1800"/>
              <a:t>The service sector is a crucial component of every country’s economy, and it has been identified as a sector with the capability to become a significant driver of sustained growth in Africa. </a:t>
            </a:r>
            <a:endParaRPr b="0" sz="1800"/>
          </a:p>
          <a:p>
            <a:pPr indent="0" lvl="0" marL="0" rtl="0" algn="l">
              <a:lnSpc>
                <a:spcPct val="100000"/>
              </a:lnSpc>
              <a:spcBef>
                <a:spcPts val="0"/>
              </a:spcBef>
              <a:spcAft>
                <a:spcPts val="0"/>
              </a:spcAft>
              <a:buSzPts val="1400"/>
              <a:buNone/>
            </a:pPr>
            <a:r>
              <a:t/>
            </a:r>
            <a:endParaRPr b="0" sz="1800"/>
          </a:p>
          <a:p>
            <a:pPr indent="0" lvl="0" marL="0" rtl="0" algn="l">
              <a:lnSpc>
                <a:spcPct val="100000"/>
              </a:lnSpc>
              <a:spcBef>
                <a:spcPts val="0"/>
              </a:spcBef>
              <a:spcAft>
                <a:spcPts val="0"/>
              </a:spcAft>
              <a:buSzPts val="1400"/>
              <a:buNone/>
            </a:pPr>
            <a:r>
              <a:rPr b="0" lang="en-NA" sz="1800"/>
              <a:t>The world economy is increasingly characterized as a service economy. This is primarily due to the increasing importance and share of the service sector in the economies of most developed and developing countries. </a:t>
            </a:r>
            <a:endParaRPr b="0" sz="1800"/>
          </a:p>
          <a:p>
            <a:pPr indent="0" lvl="0" marL="0" rtl="0" algn="l">
              <a:lnSpc>
                <a:spcPct val="100000"/>
              </a:lnSpc>
              <a:spcBef>
                <a:spcPts val="0"/>
              </a:spcBef>
              <a:spcAft>
                <a:spcPts val="0"/>
              </a:spcAft>
              <a:buSzPts val="1400"/>
              <a:buNone/>
            </a:pPr>
            <a:r>
              <a:t/>
            </a:r>
            <a:endParaRPr b="0" sz="1800"/>
          </a:p>
          <a:p>
            <a:pPr indent="0" lvl="0" marL="0" rtl="0" algn="l">
              <a:lnSpc>
                <a:spcPct val="100000"/>
              </a:lnSpc>
              <a:spcBef>
                <a:spcPts val="0"/>
              </a:spcBef>
              <a:spcAft>
                <a:spcPts val="0"/>
              </a:spcAft>
              <a:buSzPts val="1400"/>
              <a:buNone/>
            </a:pPr>
            <a:r>
              <a:rPr b="0" lang="en-NA" sz="1800"/>
              <a:t>The growth of the service sector has long been considered as an indicator of a country’s economic progress. Economic history tells us that all developing nations have invariably experienced a shift from agriculture to industry and then to the service sector as the mainstay of the economy.</a:t>
            </a:r>
            <a:endParaRPr b="0" sz="1800"/>
          </a:p>
          <a:p>
            <a:pPr indent="0" lvl="0" marL="0" rtl="0" algn="l">
              <a:lnSpc>
                <a:spcPct val="100000"/>
              </a:lnSpc>
              <a:spcBef>
                <a:spcPts val="0"/>
              </a:spcBef>
              <a:spcAft>
                <a:spcPts val="0"/>
              </a:spcAft>
              <a:buSzPts val="1400"/>
              <a:buNone/>
            </a:pPr>
            <a:r>
              <a:t/>
            </a:r>
            <a:endParaRPr b="0" sz="1800"/>
          </a:p>
          <a:p>
            <a:pPr indent="0" lvl="0" marL="0" rtl="0" algn="l">
              <a:lnSpc>
                <a:spcPct val="100000"/>
              </a:lnSpc>
              <a:spcBef>
                <a:spcPts val="0"/>
              </a:spcBef>
              <a:spcAft>
                <a:spcPts val="0"/>
              </a:spcAft>
              <a:buSzPts val="1400"/>
              <a:buNone/>
            </a:pPr>
            <a:r>
              <a:rPr b="0" lang="en-NA" sz="1800"/>
              <a:t>The service sector is currently one of the fastest growing sector in the world. It accounts for a significant proportion of gross domestic product in most countries and makes significant contribution to the share of total employment</a:t>
            </a:r>
            <a:endParaRPr b="0" sz="1800"/>
          </a:p>
          <a:p>
            <a:pPr indent="0" lvl="0" marL="0" rtl="0" algn="l">
              <a:lnSpc>
                <a:spcPct val="100000"/>
              </a:lnSpc>
              <a:spcBef>
                <a:spcPts val="0"/>
              </a:spcBef>
              <a:spcAft>
                <a:spcPts val="0"/>
              </a:spcAft>
              <a:buSzPts val="1400"/>
              <a:buNone/>
            </a:pPr>
            <a:r>
              <a:t/>
            </a:r>
            <a:endParaRPr b="0" sz="1800"/>
          </a:p>
          <a:p>
            <a:pPr indent="0" lvl="0" marL="0" rtl="0" algn="l">
              <a:lnSpc>
                <a:spcPct val="100000"/>
              </a:lnSpc>
              <a:spcBef>
                <a:spcPts val="0"/>
              </a:spcBef>
              <a:spcAft>
                <a:spcPts val="0"/>
              </a:spcAft>
              <a:buSzPts val="1400"/>
              <a:buNone/>
            </a:pPr>
            <a:r>
              <a:t/>
            </a:r>
            <a:endParaRPr sz="1200"/>
          </a:p>
        </p:txBody>
      </p:sp>
      <p:sp>
        <p:nvSpPr>
          <p:cNvPr id="133" name="Google Shape;133;p17"/>
          <p:cNvSpPr txBox="1"/>
          <p:nvPr/>
        </p:nvSpPr>
        <p:spPr>
          <a:xfrm>
            <a:off x="504725" y="71450"/>
            <a:ext cx="115206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NA" sz="4500">
                <a:solidFill>
                  <a:schemeClr val="dk2"/>
                </a:solidFill>
                <a:latin typeface="Century Gothic"/>
                <a:ea typeface="Century Gothic"/>
                <a:cs typeface="Century Gothic"/>
                <a:sym typeface="Century Gothic"/>
              </a:rPr>
              <a:t>SERVICE SECTORS &amp; ECONOMIC GROWTH</a:t>
            </a:r>
            <a:endParaRPr b="1" sz="4500">
              <a:solidFill>
                <a:schemeClr val="dk2"/>
              </a:solidFill>
              <a:latin typeface="Century Gothic"/>
              <a:ea typeface="Century Gothic"/>
              <a:cs typeface="Century Gothic"/>
              <a:sym typeface="Century Gothic"/>
            </a:endParaRPr>
          </a:p>
        </p:txBody>
      </p:sp>
      <p:grpSp>
        <p:nvGrpSpPr>
          <p:cNvPr id="134" name="Google Shape;134;p17"/>
          <p:cNvGrpSpPr/>
          <p:nvPr/>
        </p:nvGrpSpPr>
        <p:grpSpPr>
          <a:xfrm>
            <a:off x="0" y="5350052"/>
            <a:ext cx="12192428" cy="1508125"/>
            <a:chOff x="0" y="5350052"/>
            <a:chExt cx="12192428" cy="1508125"/>
          </a:xfrm>
        </p:grpSpPr>
        <p:sp>
          <p:nvSpPr>
            <p:cNvPr id="135" name="Google Shape;135;p17"/>
            <p:cNvSpPr/>
            <p:nvPr/>
          </p:nvSpPr>
          <p:spPr>
            <a:xfrm>
              <a:off x="0" y="6611759"/>
              <a:ext cx="12192000" cy="246379"/>
            </a:xfrm>
            <a:custGeom>
              <a:rect b="b" l="l" r="r" t="t"/>
              <a:pathLst>
                <a:path extrusionOk="0" h="246379" w="12192000">
                  <a:moveTo>
                    <a:pt x="12192000" y="0"/>
                  </a:moveTo>
                  <a:lnTo>
                    <a:pt x="0" y="0"/>
                  </a:lnTo>
                  <a:lnTo>
                    <a:pt x="0" y="246240"/>
                  </a:lnTo>
                  <a:lnTo>
                    <a:pt x="12192000" y="246240"/>
                  </a:lnTo>
                  <a:lnTo>
                    <a:pt x="12192000" y="0"/>
                  </a:lnTo>
                  <a:close/>
                </a:path>
              </a:pathLst>
            </a:custGeom>
            <a:solidFill>
              <a:srgbClr val="10497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6" name="Google Shape;136;p17"/>
            <p:cNvSpPr/>
            <p:nvPr/>
          </p:nvSpPr>
          <p:spPr>
            <a:xfrm>
              <a:off x="9665568" y="5350052"/>
              <a:ext cx="2526665" cy="1508125"/>
            </a:xfrm>
            <a:custGeom>
              <a:rect b="b" l="l" r="r" t="t"/>
              <a:pathLst>
                <a:path extrusionOk="0" h="1508125" w="2526665">
                  <a:moveTo>
                    <a:pt x="2521645" y="0"/>
                  </a:moveTo>
                  <a:lnTo>
                    <a:pt x="2477169" y="5314"/>
                  </a:lnTo>
                  <a:lnTo>
                    <a:pt x="2432549" y="11353"/>
                  </a:lnTo>
                  <a:lnTo>
                    <a:pt x="2387797" y="18111"/>
                  </a:lnTo>
                  <a:lnTo>
                    <a:pt x="2342926" y="25586"/>
                  </a:lnTo>
                  <a:lnTo>
                    <a:pt x="2297949" y="33774"/>
                  </a:lnTo>
                  <a:lnTo>
                    <a:pt x="2252878" y="42671"/>
                  </a:lnTo>
                  <a:lnTo>
                    <a:pt x="2207726" y="52272"/>
                  </a:lnTo>
                  <a:lnTo>
                    <a:pt x="2162505" y="62574"/>
                  </a:lnTo>
                  <a:lnTo>
                    <a:pt x="2117229" y="73573"/>
                  </a:lnTo>
                  <a:lnTo>
                    <a:pt x="2071909" y="85266"/>
                  </a:lnTo>
                  <a:lnTo>
                    <a:pt x="2026559" y="97648"/>
                  </a:lnTo>
                  <a:lnTo>
                    <a:pt x="1981190" y="110715"/>
                  </a:lnTo>
                  <a:lnTo>
                    <a:pt x="1935816" y="124464"/>
                  </a:lnTo>
                  <a:lnTo>
                    <a:pt x="1890449" y="138891"/>
                  </a:lnTo>
                  <a:lnTo>
                    <a:pt x="1845102" y="153992"/>
                  </a:lnTo>
                  <a:lnTo>
                    <a:pt x="1799786" y="169764"/>
                  </a:lnTo>
                  <a:lnTo>
                    <a:pt x="1754516" y="186201"/>
                  </a:lnTo>
                  <a:lnTo>
                    <a:pt x="1709303" y="203301"/>
                  </a:lnTo>
                  <a:lnTo>
                    <a:pt x="1664159" y="221060"/>
                  </a:lnTo>
                  <a:lnTo>
                    <a:pt x="1619099" y="239473"/>
                  </a:lnTo>
                  <a:lnTo>
                    <a:pt x="1574133" y="258537"/>
                  </a:lnTo>
                  <a:lnTo>
                    <a:pt x="1529276" y="278248"/>
                  </a:lnTo>
                  <a:lnTo>
                    <a:pt x="1484538" y="298602"/>
                  </a:lnTo>
                  <a:lnTo>
                    <a:pt x="1439934" y="319596"/>
                  </a:lnTo>
                  <a:lnTo>
                    <a:pt x="1395475" y="341225"/>
                  </a:lnTo>
                  <a:lnTo>
                    <a:pt x="1351174" y="363485"/>
                  </a:lnTo>
                  <a:lnTo>
                    <a:pt x="1307044" y="386374"/>
                  </a:lnTo>
                  <a:lnTo>
                    <a:pt x="1263097" y="409886"/>
                  </a:lnTo>
                  <a:lnTo>
                    <a:pt x="1219346" y="434018"/>
                  </a:lnTo>
                  <a:lnTo>
                    <a:pt x="1175803" y="458767"/>
                  </a:lnTo>
                  <a:lnTo>
                    <a:pt x="1132482" y="484128"/>
                  </a:lnTo>
                  <a:lnTo>
                    <a:pt x="1089394" y="510097"/>
                  </a:lnTo>
                  <a:lnTo>
                    <a:pt x="1046552" y="536671"/>
                  </a:lnTo>
                  <a:lnTo>
                    <a:pt x="1003970" y="563846"/>
                  </a:lnTo>
                  <a:lnTo>
                    <a:pt x="961658" y="591618"/>
                  </a:lnTo>
                  <a:lnTo>
                    <a:pt x="919631" y="619982"/>
                  </a:lnTo>
                  <a:lnTo>
                    <a:pt x="877900" y="648936"/>
                  </a:lnTo>
                  <a:lnTo>
                    <a:pt x="836478" y="678476"/>
                  </a:lnTo>
                  <a:lnTo>
                    <a:pt x="795378" y="708596"/>
                  </a:lnTo>
                  <a:lnTo>
                    <a:pt x="754613" y="739295"/>
                  </a:lnTo>
                  <a:lnTo>
                    <a:pt x="714194" y="770567"/>
                  </a:lnTo>
                  <a:lnTo>
                    <a:pt x="674135" y="802409"/>
                  </a:lnTo>
                  <a:lnTo>
                    <a:pt x="634448" y="834818"/>
                  </a:lnTo>
                  <a:lnTo>
                    <a:pt x="595146" y="867788"/>
                  </a:lnTo>
                  <a:lnTo>
                    <a:pt x="556241" y="901317"/>
                  </a:lnTo>
                  <a:lnTo>
                    <a:pt x="517745" y="935400"/>
                  </a:lnTo>
                  <a:lnTo>
                    <a:pt x="479673" y="970035"/>
                  </a:lnTo>
                  <a:lnTo>
                    <a:pt x="442035" y="1005216"/>
                  </a:lnTo>
                  <a:lnTo>
                    <a:pt x="404845" y="1040939"/>
                  </a:lnTo>
                  <a:lnTo>
                    <a:pt x="368116" y="1077203"/>
                  </a:lnTo>
                  <a:lnTo>
                    <a:pt x="331859" y="1114001"/>
                  </a:lnTo>
                  <a:lnTo>
                    <a:pt x="296088" y="1151331"/>
                  </a:lnTo>
                  <a:lnTo>
                    <a:pt x="260814" y="1189188"/>
                  </a:lnTo>
                  <a:lnTo>
                    <a:pt x="226051" y="1227569"/>
                  </a:lnTo>
                  <a:lnTo>
                    <a:pt x="191812" y="1266470"/>
                  </a:lnTo>
                  <a:lnTo>
                    <a:pt x="158108" y="1305886"/>
                  </a:lnTo>
                  <a:lnTo>
                    <a:pt x="124953" y="1345815"/>
                  </a:lnTo>
                  <a:lnTo>
                    <a:pt x="92358" y="1386253"/>
                  </a:lnTo>
                  <a:lnTo>
                    <a:pt x="60337" y="1427194"/>
                  </a:lnTo>
                  <a:lnTo>
                    <a:pt x="28903" y="1468637"/>
                  </a:lnTo>
                  <a:lnTo>
                    <a:pt x="0" y="1507947"/>
                  </a:lnTo>
                  <a:lnTo>
                    <a:pt x="2526431" y="1507947"/>
                  </a:lnTo>
                  <a:lnTo>
                    <a:pt x="2526431" y="6545"/>
                  </a:lnTo>
                  <a:lnTo>
                    <a:pt x="2521645" y="0"/>
                  </a:lnTo>
                  <a:close/>
                </a:path>
              </a:pathLst>
            </a:custGeom>
            <a:solidFill>
              <a:srgbClr val="F7D10D"/>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7" name="Google Shape;137;p17"/>
            <p:cNvSpPr/>
            <p:nvPr/>
          </p:nvSpPr>
          <p:spPr>
            <a:xfrm>
              <a:off x="10015649" y="5384797"/>
              <a:ext cx="2176779" cy="1473200"/>
            </a:xfrm>
            <a:custGeom>
              <a:rect b="b" l="l" r="r" t="t"/>
              <a:pathLst>
                <a:path extrusionOk="0" h="1473200" w="2176779">
                  <a:moveTo>
                    <a:pt x="2176350" y="0"/>
                  </a:moveTo>
                  <a:lnTo>
                    <a:pt x="2107896" y="16784"/>
                  </a:lnTo>
                  <a:lnTo>
                    <a:pt x="2064471" y="28608"/>
                  </a:lnTo>
                  <a:lnTo>
                    <a:pt x="2020818" y="41332"/>
                  </a:lnTo>
                  <a:lnTo>
                    <a:pt x="1976955" y="54942"/>
                  </a:lnTo>
                  <a:lnTo>
                    <a:pt x="1932904" y="69421"/>
                  </a:lnTo>
                  <a:lnTo>
                    <a:pt x="1888685" y="84756"/>
                  </a:lnTo>
                  <a:lnTo>
                    <a:pt x="1844316" y="100930"/>
                  </a:lnTo>
                  <a:lnTo>
                    <a:pt x="1799819" y="117928"/>
                  </a:lnTo>
                  <a:lnTo>
                    <a:pt x="1755212" y="135736"/>
                  </a:lnTo>
                  <a:lnTo>
                    <a:pt x="1710517" y="154337"/>
                  </a:lnTo>
                  <a:lnTo>
                    <a:pt x="1665753" y="173718"/>
                  </a:lnTo>
                  <a:lnTo>
                    <a:pt x="1620940" y="193861"/>
                  </a:lnTo>
                  <a:lnTo>
                    <a:pt x="1576098" y="214753"/>
                  </a:lnTo>
                  <a:lnTo>
                    <a:pt x="1531246" y="236378"/>
                  </a:lnTo>
                  <a:lnTo>
                    <a:pt x="1486406" y="258721"/>
                  </a:lnTo>
                  <a:lnTo>
                    <a:pt x="1441596" y="281766"/>
                  </a:lnTo>
                  <a:lnTo>
                    <a:pt x="1396837" y="305499"/>
                  </a:lnTo>
                  <a:lnTo>
                    <a:pt x="1352149" y="329903"/>
                  </a:lnTo>
                  <a:lnTo>
                    <a:pt x="1307552" y="354964"/>
                  </a:lnTo>
                  <a:lnTo>
                    <a:pt x="1263066" y="380667"/>
                  </a:lnTo>
                  <a:lnTo>
                    <a:pt x="1218710" y="406996"/>
                  </a:lnTo>
                  <a:lnTo>
                    <a:pt x="1174504" y="433936"/>
                  </a:lnTo>
                  <a:lnTo>
                    <a:pt x="1130470" y="461472"/>
                  </a:lnTo>
                  <a:lnTo>
                    <a:pt x="1086626" y="489588"/>
                  </a:lnTo>
                  <a:lnTo>
                    <a:pt x="1042992" y="518270"/>
                  </a:lnTo>
                  <a:lnTo>
                    <a:pt x="999589" y="547502"/>
                  </a:lnTo>
                  <a:lnTo>
                    <a:pt x="956436" y="577269"/>
                  </a:lnTo>
                  <a:lnTo>
                    <a:pt x="913554" y="607555"/>
                  </a:lnTo>
                  <a:lnTo>
                    <a:pt x="870962" y="638346"/>
                  </a:lnTo>
                  <a:lnTo>
                    <a:pt x="828680" y="669626"/>
                  </a:lnTo>
                  <a:lnTo>
                    <a:pt x="786729" y="701379"/>
                  </a:lnTo>
                  <a:lnTo>
                    <a:pt x="745128" y="733592"/>
                  </a:lnTo>
                  <a:lnTo>
                    <a:pt x="703897" y="766248"/>
                  </a:lnTo>
                  <a:lnTo>
                    <a:pt x="663057" y="799332"/>
                  </a:lnTo>
                  <a:lnTo>
                    <a:pt x="622626" y="832829"/>
                  </a:lnTo>
                  <a:lnTo>
                    <a:pt x="582626" y="866723"/>
                  </a:lnTo>
                  <a:lnTo>
                    <a:pt x="543076" y="901001"/>
                  </a:lnTo>
                  <a:lnTo>
                    <a:pt x="503995" y="935645"/>
                  </a:lnTo>
                  <a:lnTo>
                    <a:pt x="465405" y="970641"/>
                  </a:lnTo>
                  <a:lnTo>
                    <a:pt x="427325" y="1005974"/>
                  </a:lnTo>
                  <a:lnTo>
                    <a:pt x="389775" y="1041629"/>
                  </a:lnTo>
                  <a:lnTo>
                    <a:pt x="352774" y="1077590"/>
                  </a:lnTo>
                  <a:lnTo>
                    <a:pt x="316344" y="1113842"/>
                  </a:lnTo>
                  <a:lnTo>
                    <a:pt x="280503" y="1150370"/>
                  </a:lnTo>
                  <a:lnTo>
                    <a:pt x="245272" y="1187158"/>
                  </a:lnTo>
                  <a:lnTo>
                    <a:pt x="210671" y="1224191"/>
                  </a:lnTo>
                  <a:lnTo>
                    <a:pt x="176719" y="1261455"/>
                  </a:lnTo>
                  <a:lnTo>
                    <a:pt x="143438" y="1298934"/>
                  </a:lnTo>
                  <a:lnTo>
                    <a:pt x="110845" y="1336612"/>
                  </a:lnTo>
                  <a:lnTo>
                    <a:pt x="78963" y="1374474"/>
                  </a:lnTo>
                  <a:lnTo>
                    <a:pt x="47810" y="1412506"/>
                  </a:lnTo>
                  <a:lnTo>
                    <a:pt x="17406" y="1450691"/>
                  </a:lnTo>
                  <a:lnTo>
                    <a:pt x="0" y="1473202"/>
                  </a:lnTo>
                  <a:lnTo>
                    <a:pt x="2176350" y="1473202"/>
                  </a:lnTo>
                  <a:lnTo>
                    <a:pt x="2176350"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38" name="Google Shape;138;p17"/>
            <p:cNvPicPr preferRelativeResize="0"/>
            <p:nvPr/>
          </p:nvPicPr>
          <p:blipFill rotWithShape="1">
            <a:blip r:embed="rId3">
              <a:alphaModFix/>
            </a:blip>
            <a:srcRect b="0" l="0" r="0" t="0"/>
            <a:stretch/>
          </p:blipFill>
          <p:spPr>
            <a:xfrm>
              <a:off x="10844110" y="6183236"/>
              <a:ext cx="1191755" cy="502906"/>
            </a:xfrm>
            <a:prstGeom prst="rect">
              <a:avLst/>
            </a:prstGeom>
            <a:noFill/>
            <a:ln>
              <a:noFill/>
            </a:ln>
          </p:spPr>
        </p:pic>
      </p:gr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 name="Shape 702"/>
        <p:cNvGrpSpPr/>
        <p:nvPr/>
      </p:nvGrpSpPr>
      <p:grpSpPr>
        <a:xfrm>
          <a:off x="0" y="0"/>
          <a:ext cx="0" cy="0"/>
          <a:chOff x="0" y="0"/>
          <a:chExt cx="0" cy="0"/>
        </a:xfrm>
      </p:grpSpPr>
      <p:grpSp>
        <p:nvGrpSpPr>
          <p:cNvPr id="703" name="Google Shape;703;p53"/>
          <p:cNvGrpSpPr/>
          <p:nvPr/>
        </p:nvGrpSpPr>
        <p:grpSpPr>
          <a:xfrm>
            <a:off x="223167" y="190494"/>
            <a:ext cx="11746105" cy="5299975"/>
            <a:chOff x="-2155519" y="811751"/>
            <a:chExt cx="10977668" cy="5869297"/>
          </a:xfrm>
        </p:grpSpPr>
        <p:sp>
          <p:nvSpPr>
            <p:cNvPr id="704" name="Google Shape;704;p53"/>
            <p:cNvSpPr/>
            <p:nvPr/>
          </p:nvSpPr>
          <p:spPr>
            <a:xfrm>
              <a:off x="-2155519" y="811751"/>
              <a:ext cx="10918500" cy="1475700"/>
            </a:xfrm>
            <a:prstGeom prst="triangle">
              <a:avLst>
                <a:gd fmla="val 49038" name="adj"/>
              </a:avLst>
            </a:prstGeom>
            <a:solidFill>
              <a:schemeClr val="lt1"/>
            </a:solidFill>
            <a:ln cap="flat" cmpd="sng" w="28575">
              <a:solidFill>
                <a:schemeClr val="accent1"/>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900"/>
                <a:buFont typeface="Arial"/>
                <a:buNone/>
              </a:pPr>
              <a:r>
                <a:t/>
              </a:r>
              <a:endParaRPr b="1" i="1" sz="19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900"/>
                <a:buFont typeface="Arial"/>
                <a:buNone/>
              </a:pPr>
              <a:r>
                <a:t/>
              </a:r>
              <a:endParaRPr b="1" i="1" sz="1900" u="none" cap="none" strike="noStrike">
                <a:solidFill>
                  <a:schemeClr val="dk1"/>
                </a:solidFill>
                <a:latin typeface="Century Gothic"/>
                <a:ea typeface="Century Gothic"/>
                <a:cs typeface="Century Gothic"/>
                <a:sym typeface="Century Gothic"/>
              </a:endParaRPr>
            </a:p>
          </p:txBody>
        </p:sp>
        <p:sp>
          <p:nvSpPr>
            <p:cNvPr id="705" name="Google Shape;705;p53"/>
            <p:cNvSpPr/>
            <p:nvPr/>
          </p:nvSpPr>
          <p:spPr>
            <a:xfrm>
              <a:off x="-2107451" y="2446011"/>
              <a:ext cx="10929600" cy="619200"/>
            </a:xfrm>
            <a:prstGeom prst="rect">
              <a:avLst/>
            </a:prstGeom>
            <a:solidFill>
              <a:schemeClr val="lt1"/>
            </a:solidFill>
            <a:ln cap="flat" cmpd="sng" w="19050">
              <a:solidFill>
                <a:srgbClr val="00B050"/>
              </a:solidFill>
              <a:prstDash val="solid"/>
              <a:round/>
              <a:headEnd len="sm" w="sm" type="none"/>
              <a:tailEnd len="sm" w="sm" type="none"/>
            </a:ln>
          </p:spPr>
          <p:txBody>
            <a:bodyPr anchorCtr="0" anchor="ctr" bIns="60925" lIns="121900" spcFirstLastPara="1" rIns="121900" wrap="square" tIns="60925">
              <a:noAutofit/>
            </a:bodyPr>
            <a:lstStyle/>
            <a:p>
              <a:pPr indent="0" lvl="1" marL="0" marR="0" rtl="0" algn="ctr">
                <a:lnSpc>
                  <a:spcPct val="90000"/>
                </a:lnSpc>
                <a:spcBef>
                  <a:spcPts val="0"/>
                </a:spcBef>
                <a:spcAft>
                  <a:spcPts val="0"/>
                </a:spcAft>
                <a:buClr>
                  <a:srgbClr val="000000"/>
                </a:buClr>
                <a:buSzPts val="1600"/>
                <a:buFont typeface="Arial"/>
                <a:buNone/>
              </a:pPr>
              <a:r>
                <a:rPr b="1" i="0" lang="en-NA" sz="1600" u="none" cap="none" strike="noStrike">
                  <a:solidFill>
                    <a:schemeClr val="dk1"/>
                  </a:solidFill>
                  <a:latin typeface="Century Gothic"/>
                  <a:ea typeface="Century Gothic"/>
                  <a:cs typeface="Century Gothic"/>
                  <a:sym typeface="Century Gothic"/>
                </a:rPr>
                <a:t>What we do: Facilitate trust relationships to attract and retain sustainable investment for private sector-led and inclusive economic growth. </a:t>
              </a:r>
              <a:endParaRPr b="0" i="0" sz="1600" u="none" cap="none" strike="noStrike">
                <a:solidFill>
                  <a:srgbClr val="000000"/>
                </a:solidFill>
                <a:latin typeface="Century Gothic"/>
                <a:ea typeface="Century Gothic"/>
                <a:cs typeface="Century Gothic"/>
                <a:sym typeface="Century Gothic"/>
              </a:endParaRPr>
            </a:p>
          </p:txBody>
        </p:sp>
        <p:sp>
          <p:nvSpPr>
            <p:cNvPr id="706" name="Google Shape;706;p53"/>
            <p:cNvSpPr/>
            <p:nvPr/>
          </p:nvSpPr>
          <p:spPr>
            <a:xfrm>
              <a:off x="-2107188" y="6145548"/>
              <a:ext cx="10929000" cy="535500"/>
            </a:xfrm>
            <a:prstGeom prst="rect">
              <a:avLst/>
            </a:prstGeom>
            <a:solidFill>
              <a:srgbClr val="595959"/>
            </a:solidFill>
            <a:ln cap="flat" cmpd="sng" w="12700">
              <a:solidFill>
                <a:schemeClr val="dk1"/>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600"/>
                <a:buFont typeface="Arial"/>
                <a:buNone/>
              </a:pPr>
              <a:r>
                <a:rPr b="1" i="0" lang="en-NA" sz="1600" u="none" cap="none" strike="noStrike">
                  <a:solidFill>
                    <a:schemeClr val="lt1"/>
                  </a:solidFill>
                  <a:latin typeface="Century Gothic"/>
                  <a:ea typeface="Century Gothic"/>
                  <a:cs typeface="Century Gothic"/>
                  <a:sym typeface="Century Gothic"/>
                </a:rPr>
                <a:t>How do we behave: No-one left behind, Accountability, Making a difference, Integrity, Brilliance, Innovation, Agility</a:t>
              </a:r>
              <a:endParaRPr b="0" i="0" sz="1500" u="none" cap="none" strike="noStrike">
                <a:solidFill>
                  <a:schemeClr val="lt1"/>
                </a:solidFill>
                <a:latin typeface="Century Gothic"/>
                <a:ea typeface="Century Gothic"/>
                <a:cs typeface="Century Gothic"/>
                <a:sym typeface="Century Gothic"/>
              </a:endParaRPr>
            </a:p>
          </p:txBody>
        </p:sp>
        <p:grpSp>
          <p:nvGrpSpPr>
            <p:cNvPr id="707" name="Google Shape;707;p53"/>
            <p:cNvGrpSpPr/>
            <p:nvPr/>
          </p:nvGrpSpPr>
          <p:grpSpPr>
            <a:xfrm>
              <a:off x="-2114765" y="3363437"/>
              <a:ext cx="5207872" cy="2579750"/>
              <a:chOff x="-3951128" y="3363437"/>
              <a:chExt cx="5990191" cy="2579750"/>
            </a:xfrm>
          </p:grpSpPr>
          <p:sp>
            <p:nvSpPr>
              <p:cNvPr id="708" name="Google Shape;708;p53"/>
              <p:cNvSpPr/>
              <p:nvPr/>
            </p:nvSpPr>
            <p:spPr>
              <a:xfrm>
                <a:off x="263663" y="3371887"/>
                <a:ext cx="1775400" cy="2571300"/>
              </a:xfrm>
              <a:prstGeom prst="rect">
                <a:avLst/>
              </a:prstGeom>
              <a:solidFill>
                <a:schemeClr val="lt1"/>
              </a:solidFill>
              <a:ln cap="flat" cmpd="sng" w="19050">
                <a:solidFill>
                  <a:srgbClr val="FFFF00"/>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chemeClr val="lt1"/>
                  </a:solidFill>
                  <a:latin typeface="Century Gothic"/>
                  <a:ea typeface="Century Gothic"/>
                  <a:cs typeface="Century Gothic"/>
                  <a:sym typeface="Century Gothic"/>
                </a:endParaRPr>
              </a:p>
            </p:txBody>
          </p:sp>
          <p:sp>
            <p:nvSpPr>
              <p:cNvPr id="709" name="Google Shape;709;p53"/>
              <p:cNvSpPr txBox="1"/>
              <p:nvPr/>
            </p:nvSpPr>
            <p:spPr>
              <a:xfrm>
                <a:off x="219638" y="3873632"/>
                <a:ext cx="1788000" cy="2045400"/>
              </a:xfrm>
              <a:prstGeom prst="rect">
                <a:avLst/>
              </a:prstGeom>
              <a:noFill/>
              <a:ln>
                <a:noFill/>
              </a:ln>
            </p:spPr>
            <p:txBody>
              <a:bodyPr anchorCtr="0" anchor="t" bIns="60925" lIns="121900" spcFirstLastPara="1" rIns="121900" wrap="square" tIns="60925">
                <a:spAutoFit/>
              </a:bodyPr>
              <a:lstStyle/>
              <a:p>
                <a:pPr indent="0" lvl="0" marL="0" marR="0" rtl="0" algn="ctr">
                  <a:lnSpc>
                    <a:spcPct val="100000"/>
                  </a:lnSpc>
                  <a:spcBef>
                    <a:spcPts val="0"/>
                  </a:spcBef>
                  <a:spcAft>
                    <a:spcPts val="0"/>
                  </a:spcAft>
                  <a:buClr>
                    <a:srgbClr val="000000"/>
                  </a:buClr>
                  <a:buSzPts val="1600"/>
                  <a:buFont typeface="Arial"/>
                  <a:buNone/>
                </a:pPr>
                <a:r>
                  <a:rPr b="1" i="0" lang="en-NA" sz="1600" u="none" cap="none" strike="noStrike">
                    <a:solidFill>
                      <a:schemeClr val="dk1"/>
                    </a:solidFill>
                    <a:latin typeface="Century Gothic"/>
                    <a:ea typeface="Century Gothic"/>
                    <a:cs typeface="Century Gothic"/>
                    <a:sym typeface="Century Gothic"/>
                  </a:rPr>
                  <a:t>Targeted support for development and scalability of the MSME sector</a:t>
                </a:r>
                <a:endParaRPr b="1" i="0" sz="1600" u="none" cap="none" strike="noStrike">
                  <a:solidFill>
                    <a:schemeClr val="dk1"/>
                  </a:solidFill>
                  <a:latin typeface="Century Gothic"/>
                  <a:ea typeface="Century Gothic"/>
                  <a:cs typeface="Century Gothic"/>
                  <a:sym typeface="Century Gothic"/>
                </a:endParaRPr>
              </a:p>
            </p:txBody>
          </p:sp>
          <p:sp>
            <p:nvSpPr>
              <p:cNvPr id="710" name="Google Shape;710;p53"/>
              <p:cNvSpPr/>
              <p:nvPr/>
            </p:nvSpPr>
            <p:spPr>
              <a:xfrm>
                <a:off x="-1831576" y="3363437"/>
                <a:ext cx="1775400" cy="2571300"/>
              </a:xfrm>
              <a:prstGeom prst="rect">
                <a:avLst/>
              </a:prstGeom>
              <a:solidFill>
                <a:schemeClr val="lt1"/>
              </a:solidFill>
              <a:ln cap="flat" cmpd="sng" w="19050">
                <a:solidFill>
                  <a:srgbClr val="FF0000"/>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chemeClr val="lt1"/>
                  </a:solidFill>
                  <a:latin typeface="Century Gothic"/>
                  <a:ea typeface="Century Gothic"/>
                  <a:cs typeface="Century Gothic"/>
                  <a:sym typeface="Century Gothic"/>
                </a:endParaRPr>
              </a:p>
            </p:txBody>
          </p:sp>
          <p:sp>
            <p:nvSpPr>
              <p:cNvPr id="711" name="Google Shape;711;p53"/>
              <p:cNvSpPr txBox="1"/>
              <p:nvPr/>
            </p:nvSpPr>
            <p:spPr>
              <a:xfrm>
                <a:off x="-1863060" y="3990951"/>
                <a:ext cx="1734900" cy="1227300"/>
              </a:xfrm>
              <a:prstGeom prst="rect">
                <a:avLst/>
              </a:prstGeom>
              <a:noFill/>
              <a:ln>
                <a:noFill/>
              </a:ln>
            </p:spPr>
            <p:txBody>
              <a:bodyPr anchorCtr="0" anchor="t" bIns="60925" lIns="121900" spcFirstLastPara="1" rIns="121900" wrap="square" tIns="60925">
                <a:spAutoFit/>
              </a:bodyPr>
              <a:lstStyle/>
              <a:p>
                <a:pPr indent="0" lvl="0" marL="0" marR="0" rtl="0" algn="ctr">
                  <a:lnSpc>
                    <a:spcPct val="100000"/>
                  </a:lnSpc>
                  <a:spcBef>
                    <a:spcPts val="0"/>
                  </a:spcBef>
                  <a:spcAft>
                    <a:spcPts val="0"/>
                  </a:spcAft>
                  <a:buClr>
                    <a:srgbClr val="000000"/>
                  </a:buClr>
                  <a:buSzPts val="1600"/>
                  <a:buFont typeface="Arial"/>
                  <a:buNone/>
                </a:pPr>
                <a:r>
                  <a:rPr b="1" i="0" lang="en-NA" sz="1600" u="none" cap="none" strike="noStrike">
                    <a:solidFill>
                      <a:schemeClr val="dk1"/>
                    </a:solidFill>
                    <a:latin typeface="Century Gothic"/>
                    <a:ea typeface="Century Gothic"/>
                    <a:cs typeface="Century Gothic"/>
                    <a:sym typeface="Century Gothic"/>
                  </a:rPr>
                  <a:t>Improve Namibia’s Ease of Doing Business</a:t>
                </a:r>
                <a:endParaRPr b="0" i="0" sz="1600" u="none" cap="none" strike="noStrike">
                  <a:solidFill>
                    <a:schemeClr val="dk1"/>
                  </a:solidFill>
                  <a:latin typeface="Century Gothic"/>
                  <a:ea typeface="Century Gothic"/>
                  <a:cs typeface="Century Gothic"/>
                  <a:sym typeface="Century Gothic"/>
                </a:endParaRPr>
              </a:p>
            </p:txBody>
          </p:sp>
          <p:sp>
            <p:nvSpPr>
              <p:cNvPr id="712" name="Google Shape;712;p53"/>
              <p:cNvSpPr/>
              <p:nvPr/>
            </p:nvSpPr>
            <p:spPr>
              <a:xfrm>
                <a:off x="-3942140" y="3368114"/>
                <a:ext cx="1775400" cy="2571300"/>
              </a:xfrm>
              <a:prstGeom prst="rect">
                <a:avLst/>
              </a:prstGeom>
              <a:solidFill>
                <a:schemeClr val="lt1"/>
              </a:solidFill>
              <a:ln cap="flat" cmpd="sng" w="19050">
                <a:solidFill>
                  <a:schemeClr val="accent1"/>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chemeClr val="lt1"/>
                  </a:solidFill>
                  <a:latin typeface="Century Gothic"/>
                  <a:ea typeface="Century Gothic"/>
                  <a:cs typeface="Century Gothic"/>
                  <a:sym typeface="Century Gothic"/>
                </a:endParaRPr>
              </a:p>
            </p:txBody>
          </p:sp>
          <p:sp>
            <p:nvSpPr>
              <p:cNvPr id="713" name="Google Shape;713;p53"/>
              <p:cNvSpPr txBox="1"/>
              <p:nvPr/>
            </p:nvSpPr>
            <p:spPr>
              <a:xfrm>
                <a:off x="-3951128" y="4053706"/>
                <a:ext cx="1734900" cy="1772700"/>
              </a:xfrm>
              <a:prstGeom prst="rect">
                <a:avLst/>
              </a:prstGeom>
              <a:noFill/>
              <a:ln>
                <a:noFill/>
              </a:ln>
            </p:spPr>
            <p:txBody>
              <a:bodyPr anchorCtr="0" anchor="t" bIns="60925" lIns="121900" spcFirstLastPara="1" rIns="121900" wrap="square" tIns="60925">
                <a:spAutoFit/>
              </a:bodyPr>
              <a:lstStyle/>
              <a:p>
                <a:pPr indent="0" lvl="0" marL="0" marR="0" rtl="0" algn="ctr">
                  <a:lnSpc>
                    <a:spcPct val="100000"/>
                  </a:lnSpc>
                  <a:spcBef>
                    <a:spcPts val="0"/>
                  </a:spcBef>
                  <a:spcAft>
                    <a:spcPts val="0"/>
                  </a:spcAft>
                  <a:buClr>
                    <a:srgbClr val="000000"/>
                  </a:buClr>
                  <a:buSzPts val="1600"/>
                  <a:buFont typeface="Arial"/>
                  <a:buNone/>
                </a:pPr>
                <a:r>
                  <a:rPr b="1" i="0" lang="en-NA" sz="1600" u="none" cap="none" strike="noStrike">
                    <a:solidFill>
                      <a:schemeClr val="dk1"/>
                    </a:solidFill>
                    <a:latin typeface="Century Gothic"/>
                    <a:ea typeface="Century Gothic"/>
                    <a:cs typeface="Century Gothic"/>
                    <a:sym typeface="Century Gothic"/>
                  </a:rPr>
                  <a:t>Unlock Investments to create new, quality sustainable jobs</a:t>
                </a:r>
                <a:endParaRPr b="0" i="0" sz="1600" u="none" cap="none" strike="noStrike">
                  <a:solidFill>
                    <a:schemeClr val="dk1"/>
                  </a:solidFill>
                  <a:latin typeface="Century Gothic"/>
                  <a:ea typeface="Century Gothic"/>
                  <a:cs typeface="Century Gothic"/>
                  <a:sym typeface="Century Gothic"/>
                </a:endParaRPr>
              </a:p>
            </p:txBody>
          </p:sp>
        </p:grpSp>
        <p:grpSp>
          <p:nvGrpSpPr>
            <p:cNvPr id="714" name="Google Shape;714;p53"/>
            <p:cNvGrpSpPr/>
            <p:nvPr/>
          </p:nvGrpSpPr>
          <p:grpSpPr>
            <a:xfrm>
              <a:off x="3475575" y="3371887"/>
              <a:ext cx="1543533" cy="2571300"/>
              <a:chOff x="2217028" y="3371887"/>
              <a:chExt cx="1775400" cy="2571300"/>
            </a:xfrm>
          </p:grpSpPr>
          <p:sp>
            <p:nvSpPr>
              <p:cNvPr id="715" name="Google Shape;715;p53"/>
              <p:cNvSpPr/>
              <p:nvPr/>
            </p:nvSpPr>
            <p:spPr>
              <a:xfrm>
                <a:off x="2217028" y="3371887"/>
                <a:ext cx="1775400" cy="2571300"/>
              </a:xfrm>
              <a:prstGeom prst="rect">
                <a:avLst/>
              </a:prstGeom>
              <a:solidFill>
                <a:schemeClr val="lt1"/>
              </a:solidFill>
              <a:ln cap="flat" cmpd="sng" w="19050">
                <a:solidFill>
                  <a:srgbClr val="00B050"/>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chemeClr val="lt1"/>
                  </a:solidFill>
                  <a:latin typeface="Century Gothic"/>
                  <a:ea typeface="Century Gothic"/>
                  <a:cs typeface="Century Gothic"/>
                  <a:sym typeface="Century Gothic"/>
                </a:endParaRPr>
              </a:p>
            </p:txBody>
          </p:sp>
          <p:sp>
            <p:nvSpPr>
              <p:cNvPr id="716" name="Google Shape;716;p53"/>
              <p:cNvSpPr txBox="1"/>
              <p:nvPr/>
            </p:nvSpPr>
            <p:spPr>
              <a:xfrm>
                <a:off x="2217028" y="4053706"/>
                <a:ext cx="1775400" cy="1227300"/>
              </a:xfrm>
              <a:prstGeom prst="rect">
                <a:avLst/>
              </a:prstGeom>
              <a:noFill/>
              <a:ln>
                <a:noFill/>
              </a:ln>
            </p:spPr>
            <p:txBody>
              <a:bodyPr anchorCtr="0" anchor="t" bIns="60925" lIns="121900" spcFirstLastPara="1" rIns="121900" wrap="square" tIns="60925">
                <a:spAutoFit/>
              </a:bodyPr>
              <a:lstStyle/>
              <a:p>
                <a:pPr indent="0" lvl="0" marL="0" marR="0" rtl="0" algn="ctr">
                  <a:lnSpc>
                    <a:spcPct val="100000"/>
                  </a:lnSpc>
                  <a:spcBef>
                    <a:spcPts val="0"/>
                  </a:spcBef>
                  <a:spcAft>
                    <a:spcPts val="0"/>
                  </a:spcAft>
                  <a:buClr>
                    <a:srgbClr val="000000"/>
                  </a:buClr>
                  <a:buSzPts val="1600"/>
                  <a:buFont typeface="Arial"/>
                  <a:buNone/>
                </a:pPr>
                <a:r>
                  <a:rPr b="1" i="0" lang="en-NA" sz="1600" u="none" cap="none" strike="noStrike">
                    <a:solidFill>
                      <a:schemeClr val="dk1"/>
                    </a:solidFill>
                    <a:latin typeface="Century Gothic"/>
                    <a:ea typeface="Century Gothic"/>
                    <a:cs typeface="Century Gothic"/>
                    <a:sym typeface="Century Gothic"/>
                  </a:rPr>
                  <a:t>Ensure that skills are aligned with investment</a:t>
                </a:r>
                <a:endParaRPr b="1" i="0" sz="1600" u="none" cap="none" strike="noStrike">
                  <a:solidFill>
                    <a:schemeClr val="dk1"/>
                  </a:solidFill>
                  <a:latin typeface="Century Gothic"/>
                  <a:ea typeface="Century Gothic"/>
                  <a:cs typeface="Century Gothic"/>
                  <a:sym typeface="Century Gothic"/>
                </a:endParaRPr>
              </a:p>
            </p:txBody>
          </p:sp>
        </p:grpSp>
        <p:grpSp>
          <p:nvGrpSpPr>
            <p:cNvPr id="717" name="Google Shape;717;p53"/>
            <p:cNvGrpSpPr/>
            <p:nvPr/>
          </p:nvGrpSpPr>
          <p:grpSpPr>
            <a:xfrm>
              <a:off x="5401572" y="3371887"/>
              <a:ext cx="1543012" cy="2571300"/>
              <a:chOff x="5942118" y="3371887"/>
              <a:chExt cx="1774801" cy="2571300"/>
            </a:xfrm>
          </p:grpSpPr>
          <p:sp>
            <p:nvSpPr>
              <p:cNvPr id="718" name="Google Shape;718;p53"/>
              <p:cNvSpPr/>
              <p:nvPr/>
            </p:nvSpPr>
            <p:spPr>
              <a:xfrm>
                <a:off x="5942119" y="3371887"/>
                <a:ext cx="1774800" cy="2571300"/>
              </a:xfrm>
              <a:prstGeom prst="rect">
                <a:avLst/>
              </a:prstGeom>
              <a:solidFill>
                <a:schemeClr val="lt1"/>
              </a:solidFill>
              <a:ln cap="flat" cmpd="sng" w="19050">
                <a:solidFill>
                  <a:srgbClr val="FFFF00"/>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chemeClr val="lt1"/>
                  </a:solidFill>
                  <a:latin typeface="Century Gothic"/>
                  <a:ea typeface="Century Gothic"/>
                  <a:cs typeface="Century Gothic"/>
                  <a:sym typeface="Century Gothic"/>
                </a:endParaRPr>
              </a:p>
            </p:txBody>
          </p:sp>
          <p:sp>
            <p:nvSpPr>
              <p:cNvPr id="719" name="Google Shape;719;p53"/>
              <p:cNvSpPr txBox="1"/>
              <p:nvPr/>
            </p:nvSpPr>
            <p:spPr>
              <a:xfrm>
                <a:off x="5942118" y="4032308"/>
                <a:ext cx="1707000" cy="1227300"/>
              </a:xfrm>
              <a:prstGeom prst="rect">
                <a:avLst/>
              </a:prstGeom>
              <a:noFill/>
              <a:ln>
                <a:noFill/>
              </a:ln>
            </p:spPr>
            <p:txBody>
              <a:bodyPr anchorCtr="0" anchor="t" bIns="60925" lIns="121900" spcFirstLastPara="1" rIns="121900" wrap="square" tIns="60925">
                <a:spAutoFit/>
              </a:bodyPr>
              <a:lstStyle/>
              <a:p>
                <a:pPr indent="0" lvl="0" marL="0" marR="0" rtl="0" algn="ctr">
                  <a:lnSpc>
                    <a:spcPct val="100000"/>
                  </a:lnSpc>
                  <a:spcBef>
                    <a:spcPts val="0"/>
                  </a:spcBef>
                  <a:spcAft>
                    <a:spcPts val="0"/>
                  </a:spcAft>
                  <a:buClr>
                    <a:srgbClr val="000000"/>
                  </a:buClr>
                  <a:buSzPts val="1600"/>
                  <a:buFont typeface="Arial"/>
                  <a:buNone/>
                </a:pPr>
                <a:r>
                  <a:rPr b="1" i="0" lang="en-NA" sz="1600" u="none" cap="none" strike="noStrike">
                    <a:solidFill>
                      <a:schemeClr val="dk1"/>
                    </a:solidFill>
                    <a:latin typeface="Century Gothic"/>
                    <a:ea typeface="Century Gothic"/>
                    <a:cs typeface="Century Gothic"/>
                    <a:sym typeface="Century Gothic"/>
                  </a:rPr>
                  <a:t>Improve Namibia’s Competitiveness score</a:t>
                </a:r>
                <a:endParaRPr b="1" i="0" sz="1600" u="none" cap="none" strike="noStrike">
                  <a:solidFill>
                    <a:schemeClr val="dk1"/>
                  </a:solidFill>
                  <a:latin typeface="Century Gothic"/>
                  <a:ea typeface="Century Gothic"/>
                  <a:cs typeface="Century Gothic"/>
                  <a:sym typeface="Century Gothic"/>
                </a:endParaRPr>
              </a:p>
            </p:txBody>
          </p:sp>
        </p:grpSp>
        <p:grpSp>
          <p:nvGrpSpPr>
            <p:cNvPr id="720" name="Google Shape;720;p53"/>
            <p:cNvGrpSpPr/>
            <p:nvPr/>
          </p:nvGrpSpPr>
          <p:grpSpPr>
            <a:xfrm>
              <a:off x="7229272" y="3371887"/>
              <a:ext cx="1581843" cy="2571300"/>
              <a:chOff x="7724011" y="3361480"/>
              <a:chExt cx="1819465" cy="2571300"/>
            </a:xfrm>
          </p:grpSpPr>
          <p:sp>
            <p:nvSpPr>
              <p:cNvPr id="721" name="Google Shape;721;p53"/>
              <p:cNvSpPr/>
              <p:nvPr/>
            </p:nvSpPr>
            <p:spPr>
              <a:xfrm>
                <a:off x="7768676" y="3361480"/>
                <a:ext cx="1774800" cy="2571300"/>
              </a:xfrm>
              <a:prstGeom prst="rect">
                <a:avLst/>
              </a:prstGeom>
              <a:solidFill>
                <a:schemeClr val="lt1"/>
              </a:solidFill>
              <a:ln cap="flat" cmpd="sng" w="19050">
                <a:solidFill>
                  <a:srgbClr val="FF0000"/>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chemeClr val="lt1"/>
                  </a:solidFill>
                  <a:latin typeface="Century Gothic"/>
                  <a:ea typeface="Century Gothic"/>
                  <a:cs typeface="Century Gothic"/>
                  <a:sym typeface="Century Gothic"/>
                </a:endParaRPr>
              </a:p>
            </p:txBody>
          </p:sp>
          <p:sp>
            <p:nvSpPr>
              <p:cNvPr id="722" name="Google Shape;722;p53"/>
              <p:cNvSpPr txBox="1"/>
              <p:nvPr/>
            </p:nvSpPr>
            <p:spPr>
              <a:xfrm>
                <a:off x="7724011" y="4010397"/>
                <a:ext cx="1774800" cy="1500000"/>
              </a:xfrm>
              <a:prstGeom prst="rect">
                <a:avLst/>
              </a:prstGeom>
              <a:noFill/>
              <a:ln>
                <a:noFill/>
              </a:ln>
            </p:spPr>
            <p:txBody>
              <a:bodyPr anchorCtr="0" anchor="t" bIns="60925" lIns="121900" spcFirstLastPara="1" rIns="121900" wrap="square" tIns="60925">
                <a:spAutoFit/>
              </a:bodyPr>
              <a:lstStyle/>
              <a:p>
                <a:pPr indent="0" lvl="0" marL="0" marR="0" rtl="0" algn="ctr">
                  <a:lnSpc>
                    <a:spcPct val="100000"/>
                  </a:lnSpc>
                  <a:spcBef>
                    <a:spcPts val="0"/>
                  </a:spcBef>
                  <a:spcAft>
                    <a:spcPts val="0"/>
                  </a:spcAft>
                  <a:buClr>
                    <a:srgbClr val="000000"/>
                  </a:buClr>
                  <a:buSzPts val="1600"/>
                  <a:buFont typeface="Arial"/>
                  <a:buNone/>
                </a:pPr>
                <a:r>
                  <a:rPr b="1" i="0" lang="en-NA" sz="1600" u="none" cap="none" strike="noStrike">
                    <a:solidFill>
                      <a:schemeClr val="dk1"/>
                    </a:solidFill>
                    <a:latin typeface="Century Gothic"/>
                    <a:ea typeface="Century Gothic"/>
                    <a:cs typeface="Century Gothic"/>
                    <a:sym typeface="Century Gothic"/>
                  </a:rPr>
                  <a:t>Optimize operational efficiency and governance</a:t>
                </a:r>
                <a:endParaRPr b="1" i="0" sz="1600" u="none" cap="none" strike="noStrike">
                  <a:solidFill>
                    <a:schemeClr val="dk1"/>
                  </a:solidFill>
                  <a:latin typeface="Century Gothic"/>
                  <a:ea typeface="Century Gothic"/>
                  <a:cs typeface="Century Gothic"/>
                  <a:sym typeface="Century Gothic"/>
                </a:endParaRPr>
              </a:p>
            </p:txBody>
          </p:sp>
        </p:grpSp>
      </p:grpSp>
      <p:sp>
        <p:nvSpPr>
          <p:cNvPr id="723" name="Google Shape;723;p53"/>
          <p:cNvSpPr txBox="1"/>
          <p:nvPr/>
        </p:nvSpPr>
        <p:spPr>
          <a:xfrm>
            <a:off x="2933745" y="379676"/>
            <a:ext cx="5822400" cy="1092900"/>
          </a:xfrm>
          <a:prstGeom prst="rect">
            <a:avLst/>
          </a:prstGeom>
          <a:noFill/>
          <a:ln>
            <a:noFill/>
          </a:ln>
        </p:spPr>
        <p:txBody>
          <a:bodyPr anchorCtr="0" anchor="t" bIns="60925" lIns="121900" spcFirstLastPara="1" rIns="121900" wrap="square" tIns="60925">
            <a:spAutoFit/>
          </a:bodyPr>
          <a:lstStyle/>
          <a:p>
            <a:pPr indent="0" lvl="0" marL="0" marR="0" rtl="0" algn="ctr">
              <a:lnSpc>
                <a:spcPct val="100000"/>
              </a:lnSpc>
              <a:spcBef>
                <a:spcPts val="0"/>
              </a:spcBef>
              <a:spcAft>
                <a:spcPts val="0"/>
              </a:spcAft>
              <a:buClr>
                <a:srgbClr val="000000"/>
              </a:buClr>
              <a:buSzPts val="2100"/>
              <a:buFont typeface="Arial"/>
              <a:buNone/>
            </a:pPr>
            <a:r>
              <a:rPr b="1" i="0" lang="en-NA" sz="2100" u="none" cap="none" strike="noStrike">
                <a:solidFill>
                  <a:srgbClr val="000000"/>
                </a:solidFill>
                <a:latin typeface="Century Gothic"/>
                <a:ea typeface="Century Gothic"/>
                <a:cs typeface="Century Gothic"/>
                <a:sym typeface="Century Gothic"/>
              </a:rPr>
              <a:t>Why we exist: </a:t>
            </a:r>
            <a:endParaRPr b="0" i="0" sz="1900" u="none" cap="none" strike="noStrike">
              <a:solidFill>
                <a:srgbClr val="000000"/>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100"/>
              <a:buFont typeface="Arial"/>
              <a:buNone/>
            </a:pPr>
            <a:r>
              <a:rPr b="1" i="0" lang="en-NA" sz="2100" u="none" cap="none" strike="noStrike">
                <a:solidFill>
                  <a:srgbClr val="000000"/>
                </a:solidFill>
                <a:latin typeface="Century Gothic"/>
                <a:ea typeface="Century Gothic"/>
                <a:cs typeface="Century Gothic"/>
                <a:sym typeface="Century Gothic"/>
              </a:rPr>
              <a:t>Unlocking opportunities: enabling a better quality of life for all Namibians</a:t>
            </a:r>
            <a:endParaRPr b="0" i="0" sz="1900" u="none" cap="none" strike="noStrike">
              <a:solidFill>
                <a:srgbClr val="000000"/>
              </a:solidFill>
              <a:latin typeface="Century Gothic"/>
              <a:ea typeface="Century Gothic"/>
              <a:cs typeface="Century Gothic"/>
              <a:sym typeface="Century Gothic"/>
            </a:endParaRPr>
          </a:p>
        </p:txBody>
      </p:sp>
      <p:pic>
        <p:nvPicPr>
          <p:cNvPr descr="Coins" id="724" name="Google Shape;724;p53"/>
          <p:cNvPicPr preferRelativeResize="0"/>
          <p:nvPr/>
        </p:nvPicPr>
        <p:blipFill rotWithShape="1">
          <a:blip r:embed="rId3">
            <a:alphaModFix/>
          </a:blip>
          <a:srcRect b="0" l="0" r="0" t="0"/>
          <a:stretch/>
        </p:blipFill>
        <p:spPr>
          <a:xfrm>
            <a:off x="702925" y="2538775"/>
            <a:ext cx="568475" cy="603400"/>
          </a:xfrm>
          <a:prstGeom prst="rect">
            <a:avLst/>
          </a:prstGeom>
          <a:noFill/>
          <a:ln>
            <a:noFill/>
          </a:ln>
        </p:spPr>
      </p:pic>
      <p:pic>
        <p:nvPicPr>
          <p:cNvPr descr="Workflow" id="725" name="Google Shape;725;p53"/>
          <p:cNvPicPr preferRelativeResize="0"/>
          <p:nvPr/>
        </p:nvPicPr>
        <p:blipFill rotWithShape="1">
          <a:blip r:embed="rId4">
            <a:alphaModFix/>
          </a:blip>
          <a:srcRect b="0" l="0" r="0" t="0"/>
          <a:stretch/>
        </p:blipFill>
        <p:spPr>
          <a:xfrm>
            <a:off x="10745953" y="2538785"/>
            <a:ext cx="635000" cy="603400"/>
          </a:xfrm>
          <a:prstGeom prst="rect">
            <a:avLst/>
          </a:prstGeom>
          <a:noFill/>
          <a:ln>
            <a:noFill/>
          </a:ln>
        </p:spPr>
      </p:pic>
      <p:pic>
        <p:nvPicPr>
          <p:cNvPr descr="Lightbulb and gear" id="726" name="Google Shape;726;p53"/>
          <p:cNvPicPr preferRelativeResize="0"/>
          <p:nvPr/>
        </p:nvPicPr>
        <p:blipFill rotWithShape="1">
          <a:blip r:embed="rId5">
            <a:alphaModFix/>
          </a:blip>
          <a:srcRect b="0" l="0" r="0" t="0"/>
          <a:stretch/>
        </p:blipFill>
        <p:spPr>
          <a:xfrm>
            <a:off x="8817197" y="2570541"/>
            <a:ext cx="606136" cy="539883"/>
          </a:xfrm>
          <a:prstGeom prst="rect">
            <a:avLst/>
          </a:prstGeom>
          <a:noFill/>
          <a:ln>
            <a:noFill/>
          </a:ln>
        </p:spPr>
      </p:pic>
      <p:pic>
        <p:nvPicPr>
          <p:cNvPr descr="Business Growth" id="727" name="Google Shape;727;p53"/>
          <p:cNvPicPr preferRelativeResize="0"/>
          <p:nvPr/>
        </p:nvPicPr>
        <p:blipFill rotWithShape="1">
          <a:blip r:embed="rId6">
            <a:alphaModFix/>
          </a:blip>
          <a:srcRect b="0" l="-27590" r="27590" t="0"/>
          <a:stretch/>
        </p:blipFill>
        <p:spPr>
          <a:xfrm>
            <a:off x="4651763" y="2507847"/>
            <a:ext cx="621367" cy="541496"/>
          </a:xfrm>
          <a:prstGeom prst="rect">
            <a:avLst/>
          </a:prstGeom>
          <a:noFill/>
          <a:ln>
            <a:noFill/>
          </a:ln>
        </p:spPr>
      </p:pic>
      <p:pic>
        <p:nvPicPr>
          <p:cNvPr descr="Handshake" id="728" name="Google Shape;728;p53"/>
          <p:cNvPicPr preferRelativeResize="0"/>
          <p:nvPr/>
        </p:nvPicPr>
        <p:blipFill rotWithShape="1">
          <a:blip r:embed="rId7">
            <a:alphaModFix/>
          </a:blip>
          <a:srcRect b="0" l="0" r="0" t="0"/>
          <a:stretch/>
        </p:blipFill>
        <p:spPr>
          <a:xfrm>
            <a:off x="2769550" y="2476912"/>
            <a:ext cx="574825" cy="603400"/>
          </a:xfrm>
          <a:prstGeom prst="rect">
            <a:avLst/>
          </a:prstGeom>
          <a:noFill/>
          <a:ln>
            <a:noFill/>
          </a:ln>
        </p:spPr>
      </p:pic>
      <p:grpSp>
        <p:nvGrpSpPr>
          <p:cNvPr id="729" name="Google Shape;729;p53"/>
          <p:cNvGrpSpPr/>
          <p:nvPr/>
        </p:nvGrpSpPr>
        <p:grpSpPr>
          <a:xfrm>
            <a:off x="6800629" y="2622467"/>
            <a:ext cx="489083" cy="374132"/>
            <a:chOff x="3576626" y="1975821"/>
            <a:chExt cx="284251" cy="351694"/>
          </a:xfrm>
        </p:grpSpPr>
        <p:sp>
          <p:nvSpPr>
            <p:cNvPr id="730" name="Google Shape;730;p53"/>
            <p:cNvSpPr/>
            <p:nvPr/>
          </p:nvSpPr>
          <p:spPr>
            <a:xfrm>
              <a:off x="3576626" y="2145971"/>
              <a:ext cx="284251" cy="181544"/>
            </a:xfrm>
            <a:custGeom>
              <a:rect b="b" l="l" r="r" t="t"/>
              <a:pathLst>
                <a:path extrusionOk="0" h="5704" w="8931">
                  <a:moveTo>
                    <a:pt x="3001" y="346"/>
                  </a:moveTo>
                  <a:cubicBezTo>
                    <a:pt x="3096" y="346"/>
                    <a:pt x="3179" y="370"/>
                    <a:pt x="3263" y="453"/>
                  </a:cubicBezTo>
                  <a:cubicBezTo>
                    <a:pt x="3334" y="525"/>
                    <a:pt x="3358" y="608"/>
                    <a:pt x="3358" y="703"/>
                  </a:cubicBezTo>
                  <a:lnTo>
                    <a:pt x="3358" y="1132"/>
                  </a:lnTo>
                  <a:cubicBezTo>
                    <a:pt x="3358" y="1311"/>
                    <a:pt x="3263" y="1477"/>
                    <a:pt x="3096" y="1584"/>
                  </a:cubicBezTo>
                  <a:cubicBezTo>
                    <a:pt x="3048" y="1608"/>
                    <a:pt x="3025" y="1656"/>
                    <a:pt x="3025" y="1715"/>
                  </a:cubicBezTo>
                  <a:lnTo>
                    <a:pt x="3025" y="1894"/>
                  </a:lnTo>
                  <a:lnTo>
                    <a:pt x="2644" y="1894"/>
                  </a:lnTo>
                  <a:lnTo>
                    <a:pt x="2644" y="1715"/>
                  </a:lnTo>
                  <a:cubicBezTo>
                    <a:pt x="2644" y="1656"/>
                    <a:pt x="2620" y="1608"/>
                    <a:pt x="2572" y="1584"/>
                  </a:cubicBezTo>
                  <a:cubicBezTo>
                    <a:pt x="2405" y="1489"/>
                    <a:pt x="2310" y="1311"/>
                    <a:pt x="2310" y="1132"/>
                  </a:cubicBezTo>
                  <a:lnTo>
                    <a:pt x="2310" y="703"/>
                  </a:lnTo>
                  <a:cubicBezTo>
                    <a:pt x="2310" y="513"/>
                    <a:pt x="2465" y="346"/>
                    <a:pt x="2667" y="346"/>
                  </a:cubicBezTo>
                  <a:close/>
                  <a:moveTo>
                    <a:pt x="6096" y="346"/>
                  </a:moveTo>
                  <a:cubicBezTo>
                    <a:pt x="6192" y="346"/>
                    <a:pt x="6275" y="370"/>
                    <a:pt x="6358" y="453"/>
                  </a:cubicBezTo>
                  <a:cubicBezTo>
                    <a:pt x="6430" y="525"/>
                    <a:pt x="6454" y="608"/>
                    <a:pt x="6454" y="703"/>
                  </a:cubicBezTo>
                  <a:lnTo>
                    <a:pt x="6454" y="1132"/>
                  </a:lnTo>
                  <a:cubicBezTo>
                    <a:pt x="6454" y="1311"/>
                    <a:pt x="6370" y="1477"/>
                    <a:pt x="6192" y="1584"/>
                  </a:cubicBezTo>
                  <a:cubicBezTo>
                    <a:pt x="6144" y="1608"/>
                    <a:pt x="6120" y="1656"/>
                    <a:pt x="6120" y="1715"/>
                  </a:cubicBezTo>
                  <a:lnTo>
                    <a:pt x="6120" y="1894"/>
                  </a:lnTo>
                  <a:lnTo>
                    <a:pt x="5739" y="1894"/>
                  </a:lnTo>
                  <a:lnTo>
                    <a:pt x="5739" y="1715"/>
                  </a:lnTo>
                  <a:cubicBezTo>
                    <a:pt x="5739" y="1656"/>
                    <a:pt x="5715" y="1608"/>
                    <a:pt x="5668" y="1584"/>
                  </a:cubicBezTo>
                  <a:cubicBezTo>
                    <a:pt x="5501" y="1489"/>
                    <a:pt x="5406" y="1311"/>
                    <a:pt x="5406" y="1132"/>
                  </a:cubicBezTo>
                  <a:lnTo>
                    <a:pt x="5406" y="703"/>
                  </a:lnTo>
                  <a:cubicBezTo>
                    <a:pt x="5406" y="513"/>
                    <a:pt x="5561" y="346"/>
                    <a:pt x="5763" y="346"/>
                  </a:cubicBezTo>
                  <a:close/>
                  <a:moveTo>
                    <a:pt x="1453" y="2061"/>
                  </a:moveTo>
                  <a:cubicBezTo>
                    <a:pt x="1548" y="2061"/>
                    <a:pt x="1632" y="2084"/>
                    <a:pt x="1715" y="2156"/>
                  </a:cubicBezTo>
                  <a:cubicBezTo>
                    <a:pt x="1786" y="2239"/>
                    <a:pt x="1810" y="2323"/>
                    <a:pt x="1810" y="2418"/>
                  </a:cubicBezTo>
                  <a:lnTo>
                    <a:pt x="1810" y="2846"/>
                  </a:lnTo>
                  <a:cubicBezTo>
                    <a:pt x="1810" y="3037"/>
                    <a:pt x="1715" y="3204"/>
                    <a:pt x="1548" y="3287"/>
                  </a:cubicBezTo>
                  <a:cubicBezTo>
                    <a:pt x="1501" y="3323"/>
                    <a:pt x="1477" y="3370"/>
                    <a:pt x="1477" y="3430"/>
                  </a:cubicBezTo>
                  <a:lnTo>
                    <a:pt x="1477" y="3608"/>
                  </a:lnTo>
                  <a:lnTo>
                    <a:pt x="1096" y="3608"/>
                  </a:lnTo>
                  <a:lnTo>
                    <a:pt x="1096" y="3430"/>
                  </a:lnTo>
                  <a:cubicBezTo>
                    <a:pt x="1096" y="3370"/>
                    <a:pt x="1072" y="3323"/>
                    <a:pt x="1024" y="3287"/>
                  </a:cubicBezTo>
                  <a:cubicBezTo>
                    <a:pt x="858" y="3204"/>
                    <a:pt x="762" y="3025"/>
                    <a:pt x="762" y="2846"/>
                  </a:cubicBezTo>
                  <a:lnTo>
                    <a:pt x="762" y="2418"/>
                  </a:lnTo>
                  <a:cubicBezTo>
                    <a:pt x="762" y="2215"/>
                    <a:pt x="917" y="2061"/>
                    <a:pt x="1120" y="2061"/>
                  </a:cubicBezTo>
                  <a:close/>
                  <a:moveTo>
                    <a:pt x="4549" y="2061"/>
                  </a:moveTo>
                  <a:cubicBezTo>
                    <a:pt x="4644" y="2061"/>
                    <a:pt x="4727" y="2084"/>
                    <a:pt x="4810" y="2156"/>
                  </a:cubicBezTo>
                  <a:cubicBezTo>
                    <a:pt x="4882" y="2239"/>
                    <a:pt x="4906" y="2323"/>
                    <a:pt x="4906" y="2418"/>
                  </a:cubicBezTo>
                  <a:lnTo>
                    <a:pt x="4906" y="2846"/>
                  </a:lnTo>
                  <a:cubicBezTo>
                    <a:pt x="4906" y="3025"/>
                    <a:pt x="4810" y="3204"/>
                    <a:pt x="4644" y="3287"/>
                  </a:cubicBezTo>
                  <a:cubicBezTo>
                    <a:pt x="4596" y="3323"/>
                    <a:pt x="4572" y="3370"/>
                    <a:pt x="4572" y="3430"/>
                  </a:cubicBezTo>
                  <a:lnTo>
                    <a:pt x="4572" y="3608"/>
                  </a:lnTo>
                  <a:lnTo>
                    <a:pt x="4191" y="3608"/>
                  </a:lnTo>
                  <a:lnTo>
                    <a:pt x="4191" y="3430"/>
                  </a:lnTo>
                  <a:cubicBezTo>
                    <a:pt x="4191" y="3370"/>
                    <a:pt x="4168" y="3323"/>
                    <a:pt x="4120" y="3287"/>
                  </a:cubicBezTo>
                  <a:cubicBezTo>
                    <a:pt x="3953" y="3204"/>
                    <a:pt x="3858" y="3025"/>
                    <a:pt x="3858" y="2846"/>
                  </a:cubicBezTo>
                  <a:lnTo>
                    <a:pt x="3858" y="2418"/>
                  </a:lnTo>
                  <a:cubicBezTo>
                    <a:pt x="3858" y="2215"/>
                    <a:pt x="4013" y="2061"/>
                    <a:pt x="4215" y="2061"/>
                  </a:cubicBezTo>
                  <a:close/>
                  <a:moveTo>
                    <a:pt x="7668" y="2061"/>
                  </a:moveTo>
                  <a:cubicBezTo>
                    <a:pt x="7751" y="2061"/>
                    <a:pt x="7847" y="2084"/>
                    <a:pt x="7918" y="2156"/>
                  </a:cubicBezTo>
                  <a:cubicBezTo>
                    <a:pt x="7989" y="2239"/>
                    <a:pt x="8025" y="2323"/>
                    <a:pt x="8025" y="2418"/>
                  </a:cubicBezTo>
                  <a:lnTo>
                    <a:pt x="8025" y="2846"/>
                  </a:lnTo>
                  <a:cubicBezTo>
                    <a:pt x="8001" y="3025"/>
                    <a:pt x="7918" y="3204"/>
                    <a:pt x="7751" y="3287"/>
                  </a:cubicBezTo>
                  <a:cubicBezTo>
                    <a:pt x="7704" y="3323"/>
                    <a:pt x="7680" y="3370"/>
                    <a:pt x="7680" y="3430"/>
                  </a:cubicBezTo>
                  <a:lnTo>
                    <a:pt x="7680" y="3608"/>
                  </a:lnTo>
                  <a:lnTo>
                    <a:pt x="7311" y="3608"/>
                  </a:lnTo>
                  <a:lnTo>
                    <a:pt x="7311" y="3430"/>
                  </a:lnTo>
                  <a:cubicBezTo>
                    <a:pt x="7311" y="3370"/>
                    <a:pt x="7275" y="3323"/>
                    <a:pt x="7227" y="3287"/>
                  </a:cubicBezTo>
                  <a:cubicBezTo>
                    <a:pt x="7073" y="3204"/>
                    <a:pt x="6966" y="3025"/>
                    <a:pt x="6966" y="2846"/>
                  </a:cubicBezTo>
                  <a:lnTo>
                    <a:pt x="6966" y="2418"/>
                  </a:lnTo>
                  <a:cubicBezTo>
                    <a:pt x="6966" y="2215"/>
                    <a:pt x="7132" y="2061"/>
                    <a:pt x="7323" y="2061"/>
                  </a:cubicBezTo>
                  <a:close/>
                  <a:moveTo>
                    <a:pt x="5787" y="1"/>
                  </a:moveTo>
                  <a:cubicBezTo>
                    <a:pt x="5418" y="1"/>
                    <a:pt x="5120" y="310"/>
                    <a:pt x="5120" y="691"/>
                  </a:cubicBezTo>
                  <a:lnTo>
                    <a:pt x="5120" y="1120"/>
                  </a:lnTo>
                  <a:cubicBezTo>
                    <a:pt x="5120" y="1382"/>
                    <a:pt x="5251" y="1644"/>
                    <a:pt x="5465" y="1799"/>
                  </a:cubicBezTo>
                  <a:lnTo>
                    <a:pt x="5465" y="1953"/>
                  </a:lnTo>
                  <a:lnTo>
                    <a:pt x="5180" y="2073"/>
                  </a:lnTo>
                  <a:cubicBezTo>
                    <a:pt x="5144" y="2025"/>
                    <a:pt x="5120" y="1977"/>
                    <a:pt x="5072" y="1942"/>
                  </a:cubicBezTo>
                  <a:cubicBezTo>
                    <a:pt x="4941" y="1799"/>
                    <a:pt x="4775" y="1739"/>
                    <a:pt x="4596" y="1739"/>
                  </a:cubicBezTo>
                  <a:lnTo>
                    <a:pt x="4251" y="1739"/>
                  </a:lnTo>
                  <a:cubicBezTo>
                    <a:pt x="4001" y="1739"/>
                    <a:pt x="3798" y="1882"/>
                    <a:pt x="3679" y="2073"/>
                  </a:cubicBezTo>
                  <a:lnTo>
                    <a:pt x="3394" y="1953"/>
                  </a:lnTo>
                  <a:lnTo>
                    <a:pt x="3394" y="1799"/>
                  </a:lnTo>
                  <a:cubicBezTo>
                    <a:pt x="3596" y="1644"/>
                    <a:pt x="3739" y="1382"/>
                    <a:pt x="3739" y="1120"/>
                  </a:cubicBezTo>
                  <a:lnTo>
                    <a:pt x="3739" y="691"/>
                  </a:lnTo>
                  <a:cubicBezTo>
                    <a:pt x="3739" y="513"/>
                    <a:pt x="3656" y="334"/>
                    <a:pt x="3537" y="215"/>
                  </a:cubicBezTo>
                  <a:cubicBezTo>
                    <a:pt x="3406" y="72"/>
                    <a:pt x="3239" y="13"/>
                    <a:pt x="3060" y="13"/>
                  </a:cubicBezTo>
                  <a:lnTo>
                    <a:pt x="2727" y="13"/>
                  </a:lnTo>
                  <a:cubicBezTo>
                    <a:pt x="2346" y="13"/>
                    <a:pt x="2048" y="334"/>
                    <a:pt x="2048" y="703"/>
                  </a:cubicBezTo>
                  <a:lnTo>
                    <a:pt x="2048" y="1132"/>
                  </a:lnTo>
                  <a:cubicBezTo>
                    <a:pt x="2048" y="1406"/>
                    <a:pt x="2191" y="1656"/>
                    <a:pt x="2394" y="1822"/>
                  </a:cubicBezTo>
                  <a:lnTo>
                    <a:pt x="2394" y="1965"/>
                  </a:lnTo>
                  <a:lnTo>
                    <a:pt x="2108" y="2084"/>
                  </a:lnTo>
                  <a:cubicBezTo>
                    <a:pt x="2084" y="2037"/>
                    <a:pt x="2048" y="2001"/>
                    <a:pt x="2013" y="1953"/>
                  </a:cubicBezTo>
                  <a:cubicBezTo>
                    <a:pt x="1870" y="1822"/>
                    <a:pt x="1715" y="1763"/>
                    <a:pt x="1536" y="1763"/>
                  </a:cubicBezTo>
                  <a:lnTo>
                    <a:pt x="1191" y="1763"/>
                  </a:lnTo>
                  <a:cubicBezTo>
                    <a:pt x="822" y="1763"/>
                    <a:pt x="524" y="2073"/>
                    <a:pt x="524" y="2442"/>
                  </a:cubicBezTo>
                  <a:lnTo>
                    <a:pt x="524" y="2870"/>
                  </a:lnTo>
                  <a:cubicBezTo>
                    <a:pt x="524" y="3144"/>
                    <a:pt x="655" y="3394"/>
                    <a:pt x="858" y="3561"/>
                  </a:cubicBezTo>
                  <a:lnTo>
                    <a:pt x="858" y="3704"/>
                  </a:lnTo>
                  <a:lnTo>
                    <a:pt x="429" y="3882"/>
                  </a:lnTo>
                  <a:cubicBezTo>
                    <a:pt x="179" y="3989"/>
                    <a:pt x="0" y="4239"/>
                    <a:pt x="0" y="4513"/>
                  </a:cubicBezTo>
                  <a:lnTo>
                    <a:pt x="0" y="5537"/>
                  </a:lnTo>
                  <a:cubicBezTo>
                    <a:pt x="0" y="5632"/>
                    <a:pt x="72" y="5704"/>
                    <a:pt x="167" y="5704"/>
                  </a:cubicBezTo>
                  <a:cubicBezTo>
                    <a:pt x="250" y="5704"/>
                    <a:pt x="322" y="5632"/>
                    <a:pt x="322" y="5537"/>
                  </a:cubicBezTo>
                  <a:lnTo>
                    <a:pt x="322" y="4513"/>
                  </a:lnTo>
                  <a:cubicBezTo>
                    <a:pt x="322" y="4358"/>
                    <a:pt x="417" y="4228"/>
                    <a:pt x="548" y="4180"/>
                  </a:cubicBezTo>
                  <a:lnTo>
                    <a:pt x="1060" y="3977"/>
                  </a:lnTo>
                  <a:lnTo>
                    <a:pt x="1679" y="3977"/>
                  </a:lnTo>
                  <a:lnTo>
                    <a:pt x="2191" y="4180"/>
                  </a:lnTo>
                  <a:cubicBezTo>
                    <a:pt x="2322" y="4239"/>
                    <a:pt x="2405" y="4358"/>
                    <a:pt x="2405" y="4513"/>
                  </a:cubicBezTo>
                  <a:lnTo>
                    <a:pt x="2405" y="5537"/>
                  </a:lnTo>
                  <a:cubicBezTo>
                    <a:pt x="2405" y="5632"/>
                    <a:pt x="2489" y="5704"/>
                    <a:pt x="2572" y="5704"/>
                  </a:cubicBezTo>
                  <a:cubicBezTo>
                    <a:pt x="2667" y="5704"/>
                    <a:pt x="2739" y="5632"/>
                    <a:pt x="2739" y="5537"/>
                  </a:cubicBezTo>
                  <a:lnTo>
                    <a:pt x="2739" y="4513"/>
                  </a:lnTo>
                  <a:cubicBezTo>
                    <a:pt x="2739" y="4228"/>
                    <a:pt x="2572" y="3989"/>
                    <a:pt x="2310" y="3882"/>
                  </a:cubicBezTo>
                  <a:lnTo>
                    <a:pt x="1870" y="3704"/>
                  </a:lnTo>
                  <a:lnTo>
                    <a:pt x="1870" y="3561"/>
                  </a:lnTo>
                  <a:cubicBezTo>
                    <a:pt x="2084" y="3394"/>
                    <a:pt x="2215" y="3144"/>
                    <a:pt x="2215" y="2870"/>
                  </a:cubicBezTo>
                  <a:lnTo>
                    <a:pt x="2215" y="2442"/>
                  </a:lnTo>
                  <a:lnTo>
                    <a:pt x="2215" y="2418"/>
                  </a:lnTo>
                  <a:lnTo>
                    <a:pt x="2608" y="2263"/>
                  </a:lnTo>
                  <a:lnTo>
                    <a:pt x="3227" y="2263"/>
                  </a:lnTo>
                  <a:lnTo>
                    <a:pt x="3620" y="2418"/>
                  </a:lnTo>
                  <a:lnTo>
                    <a:pt x="3620" y="2442"/>
                  </a:lnTo>
                  <a:lnTo>
                    <a:pt x="3620" y="2870"/>
                  </a:lnTo>
                  <a:cubicBezTo>
                    <a:pt x="3620" y="3144"/>
                    <a:pt x="3751" y="3394"/>
                    <a:pt x="3953" y="3561"/>
                  </a:cubicBezTo>
                  <a:lnTo>
                    <a:pt x="3953" y="3704"/>
                  </a:lnTo>
                  <a:lnTo>
                    <a:pt x="3525" y="3882"/>
                  </a:lnTo>
                  <a:cubicBezTo>
                    <a:pt x="3275" y="3989"/>
                    <a:pt x="3096" y="4239"/>
                    <a:pt x="3096" y="4513"/>
                  </a:cubicBezTo>
                  <a:lnTo>
                    <a:pt x="3096" y="5537"/>
                  </a:lnTo>
                  <a:cubicBezTo>
                    <a:pt x="3096" y="5632"/>
                    <a:pt x="3167" y="5704"/>
                    <a:pt x="3263" y="5704"/>
                  </a:cubicBezTo>
                  <a:cubicBezTo>
                    <a:pt x="3346" y="5704"/>
                    <a:pt x="3417" y="5632"/>
                    <a:pt x="3417" y="5537"/>
                  </a:cubicBezTo>
                  <a:lnTo>
                    <a:pt x="3417" y="4513"/>
                  </a:lnTo>
                  <a:cubicBezTo>
                    <a:pt x="3417" y="4358"/>
                    <a:pt x="3513" y="4228"/>
                    <a:pt x="3644" y="4180"/>
                  </a:cubicBezTo>
                  <a:lnTo>
                    <a:pt x="4156" y="3977"/>
                  </a:lnTo>
                  <a:lnTo>
                    <a:pt x="4775" y="3977"/>
                  </a:lnTo>
                  <a:lnTo>
                    <a:pt x="5287" y="4180"/>
                  </a:lnTo>
                  <a:cubicBezTo>
                    <a:pt x="5418" y="4239"/>
                    <a:pt x="5501" y="4358"/>
                    <a:pt x="5501" y="4513"/>
                  </a:cubicBezTo>
                  <a:lnTo>
                    <a:pt x="5501" y="5537"/>
                  </a:lnTo>
                  <a:cubicBezTo>
                    <a:pt x="5501" y="5632"/>
                    <a:pt x="5584" y="5704"/>
                    <a:pt x="5668" y="5704"/>
                  </a:cubicBezTo>
                  <a:cubicBezTo>
                    <a:pt x="5763" y="5704"/>
                    <a:pt x="5834" y="5632"/>
                    <a:pt x="5834" y="5537"/>
                  </a:cubicBezTo>
                  <a:lnTo>
                    <a:pt x="5834" y="4513"/>
                  </a:lnTo>
                  <a:cubicBezTo>
                    <a:pt x="5834" y="4228"/>
                    <a:pt x="5668" y="3989"/>
                    <a:pt x="5406" y="3882"/>
                  </a:cubicBezTo>
                  <a:lnTo>
                    <a:pt x="4965" y="3704"/>
                  </a:lnTo>
                  <a:lnTo>
                    <a:pt x="4965" y="3561"/>
                  </a:lnTo>
                  <a:cubicBezTo>
                    <a:pt x="5180" y="3394"/>
                    <a:pt x="5311" y="3144"/>
                    <a:pt x="5311" y="2870"/>
                  </a:cubicBezTo>
                  <a:lnTo>
                    <a:pt x="5311" y="2442"/>
                  </a:lnTo>
                  <a:lnTo>
                    <a:pt x="5311" y="2418"/>
                  </a:lnTo>
                  <a:lnTo>
                    <a:pt x="5703" y="2263"/>
                  </a:lnTo>
                  <a:lnTo>
                    <a:pt x="6323" y="2263"/>
                  </a:lnTo>
                  <a:lnTo>
                    <a:pt x="6715" y="2418"/>
                  </a:lnTo>
                  <a:lnTo>
                    <a:pt x="6715" y="2442"/>
                  </a:lnTo>
                  <a:lnTo>
                    <a:pt x="6715" y="2870"/>
                  </a:lnTo>
                  <a:cubicBezTo>
                    <a:pt x="6715" y="3144"/>
                    <a:pt x="6846" y="3394"/>
                    <a:pt x="7049" y="3561"/>
                  </a:cubicBezTo>
                  <a:lnTo>
                    <a:pt x="7049" y="3704"/>
                  </a:lnTo>
                  <a:lnTo>
                    <a:pt x="6620" y="3882"/>
                  </a:lnTo>
                  <a:cubicBezTo>
                    <a:pt x="6370" y="3989"/>
                    <a:pt x="6192" y="4239"/>
                    <a:pt x="6192" y="4513"/>
                  </a:cubicBezTo>
                  <a:lnTo>
                    <a:pt x="6192" y="5537"/>
                  </a:lnTo>
                  <a:cubicBezTo>
                    <a:pt x="6192" y="5632"/>
                    <a:pt x="6263" y="5704"/>
                    <a:pt x="6358" y="5704"/>
                  </a:cubicBezTo>
                  <a:cubicBezTo>
                    <a:pt x="6442" y="5704"/>
                    <a:pt x="6513" y="5632"/>
                    <a:pt x="6513" y="5537"/>
                  </a:cubicBezTo>
                  <a:lnTo>
                    <a:pt x="6513" y="4513"/>
                  </a:lnTo>
                  <a:cubicBezTo>
                    <a:pt x="6513" y="4358"/>
                    <a:pt x="6608" y="4228"/>
                    <a:pt x="6739" y="4180"/>
                  </a:cubicBezTo>
                  <a:lnTo>
                    <a:pt x="7251" y="3977"/>
                  </a:lnTo>
                  <a:lnTo>
                    <a:pt x="7870" y="3977"/>
                  </a:lnTo>
                  <a:lnTo>
                    <a:pt x="8382" y="4180"/>
                  </a:lnTo>
                  <a:cubicBezTo>
                    <a:pt x="8513" y="4239"/>
                    <a:pt x="8597" y="4358"/>
                    <a:pt x="8597" y="4513"/>
                  </a:cubicBezTo>
                  <a:lnTo>
                    <a:pt x="8597" y="5537"/>
                  </a:lnTo>
                  <a:cubicBezTo>
                    <a:pt x="8597" y="5632"/>
                    <a:pt x="8680" y="5704"/>
                    <a:pt x="8763" y="5704"/>
                  </a:cubicBezTo>
                  <a:cubicBezTo>
                    <a:pt x="8859" y="5704"/>
                    <a:pt x="8930" y="5632"/>
                    <a:pt x="8930" y="5537"/>
                  </a:cubicBezTo>
                  <a:lnTo>
                    <a:pt x="8930" y="4513"/>
                  </a:lnTo>
                  <a:cubicBezTo>
                    <a:pt x="8859" y="4204"/>
                    <a:pt x="8680" y="3942"/>
                    <a:pt x="8418" y="3847"/>
                  </a:cubicBezTo>
                  <a:lnTo>
                    <a:pt x="7989" y="3668"/>
                  </a:lnTo>
                  <a:lnTo>
                    <a:pt x="7989" y="3513"/>
                  </a:lnTo>
                  <a:cubicBezTo>
                    <a:pt x="8204" y="3346"/>
                    <a:pt x="8335" y="3096"/>
                    <a:pt x="8335" y="2835"/>
                  </a:cubicBezTo>
                  <a:lnTo>
                    <a:pt x="8335" y="2394"/>
                  </a:lnTo>
                  <a:cubicBezTo>
                    <a:pt x="8335" y="2215"/>
                    <a:pt x="8263" y="2037"/>
                    <a:pt x="8144" y="1918"/>
                  </a:cubicBezTo>
                  <a:cubicBezTo>
                    <a:pt x="8001" y="1787"/>
                    <a:pt x="7847" y="1727"/>
                    <a:pt x="7668" y="1727"/>
                  </a:cubicBezTo>
                  <a:lnTo>
                    <a:pt x="7323" y="1727"/>
                  </a:lnTo>
                  <a:cubicBezTo>
                    <a:pt x="7073" y="1727"/>
                    <a:pt x="6858" y="1858"/>
                    <a:pt x="6739" y="2061"/>
                  </a:cubicBezTo>
                  <a:lnTo>
                    <a:pt x="6454" y="1942"/>
                  </a:lnTo>
                  <a:lnTo>
                    <a:pt x="6454" y="1787"/>
                  </a:lnTo>
                  <a:cubicBezTo>
                    <a:pt x="6668" y="1620"/>
                    <a:pt x="6799" y="1370"/>
                    <a:pt x="6799" y="1108"/>
                  </a:cubicBezTo>
                  <a:lnTo>
                    <a:pt x="6799" y="668"/>
                  </a:lnTo>
                  <a:cubicBezTo>
                    <a:pt x="6799" y="489"/>
                    <a:pt x="6727" y="310"/>
                    <a:pt x="6608" y="191"/>
                  </a:cubicBezTo>
                  <a:cubicBezTo>
                    <a:pt x="6477" y="60"/>
                    <a:pt x="6311" y="1"/>
                    <a:pt x="6132" y="1"/>
                  </a:cubicBezTo>
                  <a:close/>
                </a:path>
              </a:pathLst>
            </a:custGeom>
            <a:solidFill>
              <a:schemeClr val="dk1"/>
            </a:solidFill>
            <a:ln>
              <a:noFill/>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731" name="Google Shape;731;p53"/>
            <p:cNvSpPr/>
            <p:nvPr/>
          </p:nvSpPr>
          <p:spPr>
            <a:xfrm>
              <a:off x="3656195" y="1975821"/>
              <a:ext cx="120149" cy="164134"/>
            </a:xfrm>
            <a:custGeom>
              <a:rect b="b" l="l" r="r" t="t"/>
              <a:pathLst>
                <a:path extrusionOk="0" h="5157" w="3775">
                  <a:moveTo>
                    <a:pt x="2049" y="334"/>
                  </a:moveTo>
                  <a:cubicBezTo>
                    <a:pt x="2239" y="334"/>
                    <a:pt x="2406" y="501"/>
                    <a:pt x="2406" y="691"/>
                  </a:cubicBezTo>
                  <a:lnTo>
                    <a:pt x="2406" y="1037"/>
                  </a:lnTo>
                  <a:cubicBezTo>
                    <a:pt x="2406" y="1334"/>
                    <a:pt x="2168" y="1549"/>
                    <a:pt x="1882" y="1549"/>
                  </a:cubicBezTo>
                  <a:cubicBezTo>
                    <a:pt x="1869" y="1550"/>
                    <a:pt x="1855" y="1550"/>
                    <a:pt x="1842" y="1550"/>
                  </a:cubicBezTo>
                  <a:cubicBezTo>
                    <a:pt x="1575" y="1550"/>
                    <a:pt x="1358" y="1321"/>
                    <a:pt x="1358" y="1037"/>
                  </a:cubicBezTo>
                  <a:lnTo>
                    <a:pt x="1358" y="691"/>
                  </a:lnTo>
                  <a:cubicBezTo>
                    <a:pt x="1358" y="501"/>
                    <a:pt x="1513" y="334"/>
                    <a:pt x="1715" y="334"/>
                  </a:cubicBezTo>
                  <a:close/>
                  <a:moveTo>
                    <a:pt x="2049" y="1870"/>
                  </a:moveTo>
                  <a:lnTo>
                    <a:pt x="2049" y="1965"/>
                  </a:lnTo>
                  <a:cubicBezTo>
                    <a:pt x="2072" y="2025"/>
                    <a:pt x="2084" y="2073"/>
                    <a:pt x="2108" y="2132"/>
                  </a:cubicBezTo>
                  <a:lnTo>
                    <a:pt x="1894" y="2358"/>
                  </a:lnTo>
                  <a:lnTo>
                    <a:pt x="1870" y="2358"/>
                  </a:lnTo>
                  <a:lnTo>
                    <a:pt x="1656" y="2132"/>
                  </a:lnTo>
                  <a:cubicBezTo>
                    <a:pt x="1679" y="2085"/>
                    <a:pt x="1691" y="2025"/>
                    <a:pt x="1691" y="1965"/>
                  </a:cubicBezTo>
                  <a:lnTo>
                    <a:pt x="1691" y="1870"/>
                  </a:lnTo>
                  <a:cubicBezTo>
                    <a:pt x="1751" y="1882"/>
                    <a:pt x="1810" y="1882"/>
                    <a:pt x="1870" y="1882"/>
                  </a:cubicBezTo>
                  <a:cubicBezTo>
                    <a:pt x="1929" y="1882"/>
                    <a:pt x="1989" y="1882"/>
                    <a:pt x="2049" y="1870"/>
                  </a:cubicBezTo>
                  <a:close/>
                  <a:moveTo>
                    <a:pt x="2382" y="2323"/>
                  </a:moveTo>
                  <a:lnTo>
                    <a:pt x="2668" y="2454"/>
                  </a:lnTo>
                  <a:cubicBezTo>
                    <a:pt x="2727" y="2489"/>
                    <a:pt x="2763" y="2549"/>
                    <a:pt x="2763" y="2620"/>
                  </a:cubicBezTo>
                  <a:lnTo>
                    <a:pt x="2763" y="2942"/>
                  </a:lnTo>
                  <a:lnTo>
                    <a:pt x="1025" y="2942"/>
                  </a:lnTo>
                  <a:lnTo>
                    <a:pt x="1025" y="2620"/>
                  </a:lnTo>
                  <a:lnTo>
                    <a:pt x="1013" y="2620"/>
                  </a:lnTo>
                  <a:cubicBezTo>
                    <a:pt x="1013" y="2549"/>
                    <a:pt x="1060" y="2489"/>
                    <a:pt x="1120" y="2454"/>
                  </a:cubicBezTo>
                  <a:lnTo>
                    <a:pt x="1394" y="2323"/>
                  </a:lnTo>
                  <a:lnTo>
                    <a:pt x="1656" y="2585"/>
                  </a:lnTo>
                  <a:cubicBezTo>
                    <a:pt x="1715" y="2632"/>
                    <a:pt x="1799" y="2680"/>
                    <a:pt x="1894" y="2680"/>
                  </a:cubicBezTo>
                  <a:cubicBezTo>
                    <a:pt x="1977" y="2680"/>
                    <a:pt x="2049" y="2656"/>
                    <a:pt x="2132" y="2585"/>
                  </a:cubicBezTo>
                  <a:lnTo>
                    <a:pt x="2382" y="2323"/>
                  </a:lnTo>
                  <a:close/>
                  <a:moveTo>
                    <a:pt x="3334" y="3263"/>
                  </a:moveTo>
                  <a:lnTo>
                    <a:pt x="3156" y="3632"/>
                  </a:lnTo>
                  <a:lnTo>
                    <a:pt x="596" y="3632"/>
                  </a:lnTo>
                  <a:lnTo>
                    <a:pt x="417" y="3263"/>
                  </a:lnTo>
                  <a:close/>
                  <a:moveTo>
                    <a:pt x="1715" y="1"/>
                  </a:moveTo>
                  <a:cubicBezTo>
                    <a:pt x="1334" y="1"/>
                    <a:pt x="1025" y="299"/>
                    <a:pt x="1025" y="691"/>
                  </a:cubicBezTo>
                  <a:lnTo>
                    <a:pt x="1025" y="1025"/>
                  </a:lnTo>
                  <a:cubicBezTo>
                    <a:pt x="1025" y="1311"/>
                    <a:pt x="1156" y="1549"/>
                    <a:pt x="1370" y="1715"/>
                  </a:cubicBezTo>
                  <a:lnTo>
                    <a:pt x="1370" y="1954"/>
                  </a:lnTo>
                  <a:lnTo>
                    <a:pt x="1370" y="1965"/>
                  </a:lnTo>
                  <a:lnTo>
                    <a:pt x="965" y="2180"/>
                  </a:lnTo>
                  <a:cubicBezTo>
                    <a:pt x="786" y="2263"/>
                    <a:pt x="679" y="2430"/>
                    <a:pt x="679" y="2620"/>
                  </a:cubicBezTo>
                  <a:lnTo>
                    <a:pt x="679" y="2942"/>
                  </a:lnTo>
                  <a:lnTo>
                    <a:pt x="155" y="2942"/>
                  </a:lnTo>
                  <a:cubicBezTo>
                    <a:pt x="96" y="2942"/>
                    <a:pt x="60" y="2966"/>
                    <a:pt x="24" y="3013"/>
                  </a:cubicBezTo>
                  <a:cubicBezTo>
                    <a:pt x="1" y="3061"/>
                    <a:pt x="1" y="3120"/>
                    <a:pt x="24" y="3180"/>
                  </a:cubicBezTo>
                  <a:lnTo>
                    <a:pt x="370" y="3859"/>
                  </a:lnTo>
                  <a:cubicBezTo>
                    <a:pt x="394" y="3918"/>
                    <a:pt x="453" y="3954"/>
                    <a:pt x="513" y="3954"/>
                  </a:cubicBezTo>
                  <a:lnTo>
                    <a:pt x="691" y="3954"/>
                  </a:lnTo>
                  <a:lnTo>
                    <a:pt x="691" y="4990"/>
                  </a:lnTo>
                  <a:cubicBezTo>
                    <a:pt x="691" y="5085"/>
                    <a:pt x="775" y="5156"/>
                    <a:pt x="858" y="5156"/>
                  </a:cubicBezTo>
                  <a:cubicBezTo>
                    <a:pt x="953" y="5156"/>
                    <a:pt x="1025" y="5085"/>
                    <a:pt x="1025" y="4990"/>
                  </a:cubicBezTo>
                  <a:lnTo>
                    <a:pt x="1025" y="3954"/>
                  </a:lnTo>
                  <a:lnTo>
                    <a:pt x="2763" y="3954"/>
                  </a:lnTo>
                  <a:lnTo>
                    <a:pt x="2763" y="4990"/>
                  </a:lnTo>
                  <a:cubicBezTo>
                    <a:pt x="2763" y="5085"/>
                    <a:pt x="2846" y="5156"/>
                    <a:pt x="2930" y="5156"/>
                  </a:cubicBezTo>
                  <a:cubicBezTo>
                    <a:pt x="3025" y="5156"/>
                    <a:pt x="3096" y="5085"/>
                    <a:pt x="3096" y="4990"/>
                  </a:cubicBezTo>
                  <a:lnTo>
                    <a:pt x="3096" y="3954"/>
                  </a:lnTo>
                  <a:lnTo>
                    <a:pt x="3275" y="3954"/>
                  </a:lnTo>
                  <a:cubicBezTo>
                    <a:pt x="3334" y="3954"/>
                    <a:pt x="3394" y="3918"/>
                    <a:pt x="3418" y="3859"/>
                  </a:cubicBezTo>
                  <a:lnTo>
                    <a:pt x="3763" y="3180"/>
                  </a:lnTo>
                  <a:cubicBezTo>
                    <a:pt x="3775" y="3132"/>
                    <a:pt x="3763" y="3073"/>
                    <a:pt x="3751" y="3013"/>
                  </a:cubicBezTo>
                  <a:cubicBezTo>
                    <a:pt x="3715" y="2966"/>
                    <a:pt x="3680" y="2942"/>
                    <a:pt x="3620" y="2942"/>
                  </a:cubicBezTo>
                  <a:lnTo>
                    <a:pt x="3084" y="2942"/>
                  </a:lnTo>
                  <a:lnTo>
                    <a:pt x="3084" y="2620"/>
                  </a:lnTo>
                  <a:cubicBezTo>
                    <a:pt x="3084" y="2430"/>
                    <a:pt x="2977" y="2251"/>
                    <a:pt x="2799" y="2180"/>
                  </a:cubicBezTo>
                  <a:lnTo>
                    <a:pt x="2394" y="1965"/>
                  </a:lnTo>
                  <a:lnTo>
                    <a:pt x="2394" y="1954"/>
                  </a:lnTo>
                  <a:lnTo>
                    <a:pt x="2394" y="1715"/>
                  </a:lnTo>
                  <a:cubicBezTo>
                    <a:pt x="2608" y="1561"/>
                    <a:pt x="2739" y="1311"/>
                    <a:pt x="2739" y="1025"/>
                  </a:cubicBezTo>
                  <a:lnTo>
                    <a:pt x="2739" y="691"/>
                  </a:lnTo>
                  <a:cubicBezTo>
                    <a:pt x="2739" y="310"/>
                    <a:pt x="2441" y="1"/>
                    <a:pt x="2049" y="1"/>
                  </a:cubicBezTo>
                  <a:close/>
                </a:path>
              </a:pathLst>
            </a:custGeom>
            <a:solidFill>
              <a:schemeClr val="dk1"/>
            </a:solidFill>
            <a:ln>
              <a:noFill/>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732" name="Google Shape;732;p53"/>
            <p:cNvSpPr/>
            <p:nvPr/>
          </p:nvSpPr>
          <p:spPr>
            <a:xfrm>
              <a:off x="3700149" y="2113380"/>
              <a:ext cx="32241" cy="10280"/>
            </a:xfrm>
            <a:custGeom>
              <a:rect b="b" l="l" r="r" t="t"/>
              <a:pathLst>
                <a:path extrusionOk="0" h="323" w="1013">
                  <a:moveTo>
                    <a:pt x="167" y="1"/>
                  </a:moveTo>
                  <a:cubicBezTo>
                    <a:pt x="72" y="1"/>
                    <a:pt x="1" y="72"/>
                    <a:pt x="1" y="168"/>
                  </a:cubicBezTo>
                  <a:cubicBezTo>
                    <a:pt x="1" y="251"/>
                    <a:pt x="72" y="322"/>
                    <a:pt x="167" y="322"/>
                  </a:cubicBezTo>
                  <a:lnTo>
                    <a:pt x="846" y="322"/>
                  </a:lnTo>
                  <a:cubicBezTo>
                    <a:pt x="941" y="322"/>
                    <a:pt x="1013" y="251"/>
                    <a:pt x="1013" y="168"/>
                  </a:cubicBezTo>
                  <a:cubicBezTo>
                    <a:pt x="1013" y="72"/>
                    <a:pt x="941" y="1"/>
                    <a:pt x="846" y="1"/>
                  </a:cubicBezTo>
                  <a:close/>
                </a:path>
              </a:pathLst>
            </a:custGeom>
            <a:solidFill>
              <a:schemeClr val="dk1"/>
            </a:solidFill>
            <a:ln>
              <a:noFill/>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p:txBody>
        </p:sp>
      </p:grpSp>
      <p:grpSp>
        <p:nvGrpSpPr>
          <p:cNvPr id="733" name="Google Shape;733;p53"/>
          <p:cNvGrpSpPr/>
          <p:nvPr/>
        </p:nvGrpSpPr>
        <p:grpSpPr>
          <a:xfrm>
            <a:off x="1" y="5378621"/>
            <a:ext cx="12192424" cy="1508575"/>
            <a:chOff x="0" y="5350046"/>
            <a:chExt cx="12192424" cy="1508575"/>
          </a:xfrm>
        </p:grpSpPr>
        <p:sp>
          <p:nvSpPr>
            <p:cNvPr id="734" name="Google Shape;734;p53"/>
            <p:cNvSpPr/>
            <p:nvPr/>
          </p:nvSpPr>
          <p:spPr>
            <a:xfrm>
              <a:off x="0" y="6611759"/>
              <a:ext cx="12192000" cy="246379"/>
            </a:xfrm>
            <a:custGeom>
              <a:rect b="b" l="l" r="r" t="t"/>
              <a:pathLst>
                <a:path extrusionOk="0" h="246379" w="12192000">
                  <a:moveTo>
                    <a:pt x="12192000" y="0"/>
                  </a:moveTo>
                  <a:lnTo>
                    <a:pt x="0" y="0"/>
                  </a:lnTo>
                  <a:lnTo>
                    <a:pt x="0" y="246240"/>
                  </a:lnTo>
                  <a:lnTo>
                    <a:pt x="12192000" y="246240"/>
                  </a:lnTo>
                  <a:lnTo>
                    <a:pt x="12192000" y="0"/>
                  </a:lnTo>
                  <a:close/>
                </a:path>
              </a:pathLst>
            </a:custGeom>
            <a:solidFill>
              <a:srgbClr val="10497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Calibri"/>
                <a:ea typeface="Calibri"/>
                <a:cs typeface="Calibri"/>
                <a:sym typeface="Calibri"/>
              </a:endParaRPr>
            </a:p>
          </p:txBody>
        </p:sp>
        <p:sp>
          <p:nvSpPr>
            <p:cNvPr id="735" name="Google Shape;735;p53"/>
            <p:cNvSpPr/>
            <p:nvPr/>
          </p:nvSpPr>
          <p:spPr>
            <a:xfrm>
              <a:off x="9665573" y="5350046"/>
              <a:ext cx="2526665" cy="1508125"/>
            </a:xfrm>
            <a:custGeom>
              <a:rect b="b" l="l" r="r" t="t"/>
              <a:pathLst>
                <a:path extrusionOk="0" h="1508125" w="2526665">
                  <a:moveTo>
                    <a:pt x="2521653" y="0"/>
                  </a:moveTo>
                  <a:lnTo>
                    <a:pt x="2477176" y="5314"/>
                  </a:lnTo>
                  <a:lnTo>
                    <a:pt x="2432555" y="11353"/>
                  </a:lnTo>
                  <a:lnTo>
                    <a:pt x="2387803" y="18111"/>
                  </a:lnTo>
                  <a:lnTo>
                    <a:pt x="2342931" y="25587"/>
                  </a:lnTo>
                  <a:lnTo>
                    <a:pt x="2297954" y="33774"/>
                  </a:lnTo>
                  <a:lnTo>
                    <a:pt x="2252883" y="42671"/>
                  </a:lnTo>
                  <a:lnTo>
                    <a:pt x="2207730" y="52272"/>
                  </a:lnTo>
                  <a:lnTo>
                    <a:pt x="2162510" y="62574"/>
                  </a:lnTo>
                  <a:lnTo>
                    <a:pt x="2117233" y="73574"/>
                  </a:lnTo>
                  <a:lnTo>
                    <a:pt x="2071913" y="85267"/>
                  </a:lnTo>
                  <a:lnTo>
                    <a:pt x="2026562" y="97649"/>
                  </a:lnTo>
                  <a:lnTo>
                    <a:pt x="1981193" y="110716"/>
                  </a:lnTo>
                  <a:lnTo>
                    <a:pt x="1935819" y="124466"/>
                  </a:lnTo>
                  <a:lnTo>
                    <a:pt x="1890452" y="138893"/>
                  </a:lnTo>
                  <a:lnTo>
                    <a:pt x="1845104" y="153994"/>
                  </a:lnTo>
                  <a:lnTo>
                    <a:pt x="1799789" y="169766"/>
                  </a:lnTo>
                  <a:lnTo>
                    <a:pt x="1754518" y="186204"/>
                  </a:lnTo>
                  <a:lnTo>
                    <a:pt x="1709305" y="203304"/>
                  </a:lnTo>
                  <a:lnTo>
                    <a:pt x="1664161" y="221062"/>
                  </a:lnTo>
                  <a:lnTo>
                    <a:pt x="1619101" y="239476"/>
                  </a:lnTo>
                  <a:lnTo>
                    <a:pt x="1574135" y="258540"/>
                  </a:lnTo>
                  <a:lnTo>
                    <a:pt x="1529277" y="278252"/>
                  </a:lnTo>
                  <a:lnTo>
                    <a:pt x="1484540" y="298606"/>
                  </a:lnTo>
                  <a:lnTo>
                    <a:pt x="1439936" y="319600"/>
                  </a:lnTo>
                  <a:lnTo>
                    <a:pt x="1395477" y="341229"/>
                  </a:lnTo>
                  <a:lnTo>
                    <a:pt x="1351176" y="363490"/>
                  </a:lnTo>
                  <a:lnTo>
                    <a:pt x="1307046" y="386379"/>
                  </a:lnTo>
                  <a:lnTo>
                    <a:pt x="1263099" y="409892"/>
                  </a:lnTo>
                  <a:lnTo>
                    <a:pt x="1219348" y="434024"/>
                  </a:lnTo>
                  <a:lnTo>
                    <a:pt x="1175805" y="458773"/>
                  </a:lnTo>
                  <a:lnTo>
                    <a:pt x="1132484" y="484134"/>
                  </a:lnTo>
                  <a:lnTo>
                    <a:pt x="1089396" y="510104"/>
                  </a:lnTo>
                  <a:lnTo>
                    <a:pt x="1046554" y="536678"/>
                  </a:lnTo>
                  <a:lnTo>
                    <a:pt x="1003971" y="563853"/>
                  </a:lnTo>
                  <a:lnTo>
                    <a:pt x="961660" y="591625"/>
                  </a:lnTo>
                  <a:lnTo>
                    <a:pt x="919632" y="619990"/>
                  </a:lnTo>
                  <a:lnTo>
                    <a:pt x="877901" y="648945"/>
                  </a:lnTo>
                  <a:lnTo>
                    <a:pt x="836480" y="678484"/>
                  </a:lnTo>
                  <a:lnTo>
                    <a:pt x="795380" y="708605"/>
                  </a:lnTo>
                  <a:lnTo>
                    <a:pt x="754614" y="739304"/>
                  </a:lnTo>
                  <a:lnTo>
                    <a:pt x="714195" y="770577"/>
                  </a:lnTo>
                  <a:lnTo>
                    <a:pt x="674136" y="802419"/>
                  </a:lnTo>
                  <a:lnTo>
                    <a:pt x="634449" y="834828"/>
                  </a:lnTo>
                  <a:lnTo>
                    <a:pt x="595147" y="867798"/>
                  </a:lnTo>
                  <a:lnTo>
                    <a:pt x="556242" y="901328"/>
                  </a:lnTo>
                  <a:lnTo>
                    <a:pt x="517746" y="935411"/>
                  </a:lnTo>
                  <a:lnTo>
                    <a:pt x="479674" y="970046"/>
                  </a:lnTo>
                  <a:lnTo>
                    <a:pt x="442036" y="1005227"/>
                  </a:lnTo>
                  <a:lnTo>
                    <a:pt x="404846" y="1040951"/>
                  </a:lnTo>
                  <a:lnTo>
                    <a:pt x="368116" y="1077214"/>
                  </a:lnTo>
                  <a:lnTo>
                    <a:pt x="331859" y="1114013"/>
                  </a:lnTo>
                  <a:lnTo>
                    <a:pt x="296087" y="1151343"/>
                  </a:lnTo>
                  <a:lnTo>
                    <a:pt x="260813" y="1189200"/>
                  </a:lnTo>
                  <a:lnTo>
                    <a:pt x="226050" y="1227581"/>
                  </a:lnTo>
                  <a:lnTo>
                    <a:pt x="191810" y="1266482"/>
                  </a:lnTo>
                  <a:lnTo>
                    <a:pt x="158106" y="1305899"/>
                  </a:lnTo>
                  <a:lnTo>
                    <a:pt x="124950" y="1345828"/>
                  </a:lnTo>
                  <a:lnTo>
                    <a:pt x="92355" y="1386265"/>
                  </a:lnTo>
                  <a:lnTo>
                    <a:pt x="60334" y="1427207"/>
                  </a:lnTo>
                  <a:lnTo>
                    <a:pt x="28899" y="1468649"/>
                  </a:lnTo>
                  <a:lnTo>
                    <a:pt x="0" y="1507953"/>
                  </a:lnTo>
                  <a:lnTo>
                    <a:pt x="2526426" y="1507953"/>
                  </a:lnTo>
                  <a:lnTo>
                    <a:pt x="2526426" y="6528"/>
                  </a:lnTo>
                  <a:lnTo>
                    <a:pt x="2521653" y="0"/>
                  </a:lnTo>
                  <a:close/>
                </a:path>
              </a:pathLst>
            </a:custGeom>
            <a:solidFill>
              <a:srgbClr val="F1D04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Calibri"/>
                <a:ea typeface="Calibri"/>
                <a:cs typeface="Calibri"/>
                <a:sym typeface="Calibri"/>
              </a:endParaRPr>
            </a:p>
          </p:txBody>
        </p:sp>
        <p:sp>
          <p:nvSpPr>
            <p:cNvPr id="736" name="Google Shape;736;p53"/>
            <p:cNvSpPr/>
            <p:nvPr/>
          </p:nvSpPr>
          <p:spPr>
            <a:xfrm>
              <a:off x="10015645" y="5384787"/>
              <a:ext cx="2176779" cy="1473834"/>
            </a:xfrm>
            <a:custGeom>
              <a:rect b="b" l="l" r="r" t="t"/>
              <a:pathLst>
                <a:path extrusionOk="0" h="1473834" w="2176779">
                  <a:moveTo>
                    <a:pt x="2176354" y="0"/>
                  </a:moveTo>
                  <a:lnTo>
                    <a:pt x="2107889" y="16788"/>
                  </a:lnTo>
                  <a:lnTo>
                    <a:pt x="2064465" y="28612"/>
                  </a:lnTo>
                  <a:lnTo>
                    <a:pt x="2020812" y="41337"/>
                  </a:lnTo>
                  <a:lnTo>
                    <a:pt x="1976950" y="54947"/>
                  </a:lnTo>
                  <a:lnTo>
                    <a:pt x="1932900" y="69427"/>
                  </a:lnTo>
                  <a:lnTo>
                    <a:pt x="1888681" y="84762"/>
                  </a:lnTo>
                  <a:lnTo>
                    <a:pt x="1844313" y="100936"/>
                  </a:lnTo>
                  <a:lnTo>
                    <a:pt x="1799816" y="117935"/>
                  </a:lnTo>
                  <a:lnTo>
                    <a:pt x="1755210" y="135743"/>
                  </a:lnTo>
                  <a:lnTo>
                    <a:pt x="1710515" y="154345"/>
                  </a:lnTo>
                  <a:lnTo>
                    <a:pt x="1665751" y="173725"/>
                  </a:lnTo>
                  <a:lnTo>
                    <a:pt x="1620938" y="193869"/>
                  </a:lnTo>
                  <a:lnTo>
                    <a:pt x="1576096" y="214761"/>
                  </a:lnTo>
                  <a:lnTo>
                    <a:pt x="1531245" y="236386"/>
                  </a:lnTo>
                  <a:lnTo>
                    <a:pt x="1486405" y="258729"/>
                  </a:lnTo>
                  <a:lnTo>
                    <a:pt x="1441596" y="281774"/>
                  </a:lnTo>
                  <a:lnTo>
                    <a:pt x="1396838" y="305507"/>
                  </a:lnTo>
                  <a:lnTo>
                    <a:pt x="1352150" y="329911"/>
                  </a:lnTo>
                  <a:lnTo>
                    <a:pt x="1307553" y="354972"/>
                  </a:lnTo>
                  <a:lnTo>
                    <a:pt x="1263067" y="380675"/>
                  </a:lnTo>
                  <a:lnTo>
                    <a:pt x="1218711" y="407004"/>
                  </a:lnTo>
                  <a:lnTo>
                    <a:pt x="1174506" y="433944"/>
                  </a:lnTo>
                  <a:lnTo>
                    <a:pt x="1130472" y="461480"/>
                  </a:lnTo>
                  <a:lnTo>
                    <a:pt x="1086628" y="489596"/>
                  </a:lnTo>
                  <a:lnTo>
                    <a:pt x="1042994" y="518278"/>
                  </a:lnTo>
                  <a:lnTo>
                    <a:pt x="999591" y="547510"/>
                  </a:lnTo>
                  <a:lnTo>
                    <a:pt x="956439" y="577276"/>
                  </a:lnTo>
                  <a:lnTo>
                    <a:pt x="913557" y="607562"/>
                  </a:lnTo>
                  <a:lnTo>
                    <a:pt x="870965" y="638353"/>
                  </a:lnTo>
                  <a:lnTo>
                    <a:pt x="828683" y="669633"/>
                  </a:lnTo>
                  <a:lnTo>
                    <a:pt x="786732" y="701386"/>
                  </a:lnTo>
                  <a:lnTo>
                    <a:pt x="745131" y="733599"/>
                  </a:lnTo>
                  <a:lnTo>
                    <a:pt x="703901" y="766254"/>
                  </a:lnTo>
                  <a:lnTo>
                    <a:pt x="663060" y="799338"/>
                  </a:lnTo>
                  <a:lnTo>
                    <a:pt x="622630" y="832835"/>
                  </a:lnTo>
                  <a:lnTo>
                    <a:pt x="582630" y="866729"/>
                  </a:lnTo>
                  <a:lnTo>
                    <a:pt x="543080" y="901006"/>
                  </a:lnTo>
                  <a:lnTo>
                    <a:pt x="503999" y="935651"/>
                  </a:lnTo>
                  <a:lnTo>
                    <a:pt x="465409" y="970647"/>
                  </a:lnTo>
                  <a:lnTo>
                    <a:pt x="427329" y="1005980"/>
                  </a:lnTo>
                  <a:lnTo>
                    <a:pt x="389779" y="1041634"/>
                  </a:lnTo>
                  <a:lnTo>
                    <a:pt x="352779" y="1077595"/>
                  </a:lnTo>
                  <a:lnTo>
                    <a:pt x="316348" y="1113846"/>
                  </a:lnTo>
                  <a:lnTo>
                    <a:pt x="280507" y="1150374"/>
                  </a:lnTo>
                  <a:lnTo>
                    <a:pt x="245276" y="1187162"/>
                  </a:lnTo>
                  <a:lnTo>
                    <a:pt x="210675" y="1224195"/>
                  </a:lnTo>
                  <a:lnTo>
                    <a:pt x="176724" y="1261459"/>
                  </a:lnTo>
                  <a:lnTo>
                    <a:pt x="143442" y="1298937"/>
                  </a:lnTo>
                  <a:lnTo>
                    <a:pt x="110850" y="1336615"/>
                  </a:lnTo>
                  <a:lnTo>
                    <a:pt x="78967" y="1374477"/>
                  </a:lnTo>
                  <a:lnTo>
                    <a:pt x="47814" y="1412509"/>
                  </a:lnTo>
                  <a:lnTo>
                    <a:pt x="17411" y="1450694"/>
                  </a:lnTo>
                  <a:lnTo>
                    <a:pt x="0" y="1473211"/>
                  </a:lnTo>
                  <a:lnTo>
                    <a:pt x="2176354" y="1473211"/>
                  </a:lnTo>
                  <a:lnTo>
                    <a:pt x="2176354"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Calibri"/>
                <a:ea typeface="Calibri"/>
                <a:cs typeface="Calibri"/>
                <a:sym typeface="Calibri"/>
              </a:endParaRPr>
            </a:p>
          </p:txBody>
        </p:sp>
        <p:pic>
          <p:nvPicPr>
            <p:cNvPr id="737" name="Google Shape;737;p53"/>
            <p:cNvPicPr preferRelativeResize="0"/>
            <p:nvPr/>
          </p:nvPicPr>
          <p:blipFill rotWithShape="1">
            <a:blip r:embed="rId8">
              <a:alphaModFix/>
            </a:blip>
            <a:srcRect b="0" l="0" r="0" t="0"/>
            <a:stretch/>
          </p:blipFill>
          <p:spPr>
            <a:xfrm>
              <a:off x="10844110" y="6183236"/>
              <a:ext cx="1191755" cy="502906"/>
            </a:xfrm>
            <a:prstGeom prst="rect">
              <a:avLst/>
            </a:prstGeom>
            <a:noFill/>
            <a:ln>
              <a:noFill/>
            </a:ln>
          </p:spPr>
        </p:pic>
      </p:gr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741" name="Shape 741"/>
        <p:cNvGrpSpPr/>
        <p:nvPr/>
      </p:nvGrpSpPr>
      <p:grpSpPr>
        <a:xfrm>
          <a:off x="0" y="0"/>
          <a:ext cx="0" cy="0"/>
          <a:chOff x="0" y="0"/>
          <a:chExt cx="0" cy="0"/>
        </a:xfrm>
      </p:grpSpPr>
      <p:sp>
        <p:nvSpPr>
          <p:cNvPr id="742" name="Google Shape;742;p54"/>
          <p:cNvSpPr/>
          <p:nvPr/>
        </p:nvSpPr>
        <p:spPr>
          <a:xfrm>
            <a:off x="0" y="0"/>
            <a:ext cx="490855" cy="1250315"/>
          </a:xfrm>
          <a:custGeom>
            <a:rect b="b" l="l" r="r" t="t"/>
            <a:pathLst>
              <a:path extrusionOk="0" h="1250315" w="490855">
                <a:moveTo>
                  <a:pt x="490728" y="0"/>
                </a:moveTo>
                <a:lnTo>
                  <a:pt x="0" y="0"/>
                </a:lnTo>
                <a:lnTo>
                  <a:pt x="0" y="1249692"/>
                </a:lnTo>
                <a:lnTo>
                  <a:pt x="490728" y="1249692"/>
                </a:lnTo>
                <a:lnTo>
                  <a:pt x="490728" y="0"/>
                </a:lnTo>
                <a:close/>
              </a:path>
            </a:pathLst>
          </a:custGeom>
          <a:solidFill>
            <a:srgbClr val="10497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743" name="Google Shape;743;p54"/>
          <p:cNvGrpSpPr/>
          <p:nvPr/>
        </p:nvGrpSpPr>
        <p:grpSpPr>
          <a:xfrm>
            <a:off x="0" y="5350052"/>
            <a:ext cx="12192428" cy="1508125"/>
            <a:chOff x="0" y="5350052"/>
            <a:chExt cx="12192428" cy="1508125"/>
          </a:xfrm>
        </p:grpSpPr>
        <p:sp>
          <p:nvSpPr>
            <p:cNvPr id="744" name="Google Shape;744;p54"/>
            <p:cNvSpPr/>
            <p:nvPr/>
          </p:nvSpPr>
          <p:spPr>
            <a:xfrm>
              <a:off x="0" y="6611759"/>
              <a:ext cx="12192000" cy="246379"/>
            </a:xfrm>
            <a:custGeom>
              <a:rect b="b" l="l" r="r" t="t"/>
              <a:pathLst>
                <a:path extrusionOk="0" h="246379" w="12192000">
                  <a:moveTo>
                    <a:pt x="12192000" y="0"/>
                  </a:moveTo>
                  <a:lnTo>
                    <a:pt x="0" y="0"/>
                  </a:lnTo>
                  <a:lnTo>
                    <a:pt x="0" y="246240"/>
                  </a:lnTo>
                  <a:lnTo>
                    <a:pt x="12192000" y="246240"/>
                  </a:lnTo>
                  <a:lnTo>
                    <a:pt x="12192000" y="0"/>
                  </a:lnTo>
                  <a:close/>
                </a:path>
              </a:pathLst>
            </a:custGeom>
            <a:solidFill>
              <a:srgbClr val="10497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45" name="Google Shape;745;p54"/>
            <p:cNvSpPr/>
            <p:nvPr/>
          </p:nvSpPr>
          <p:spPr>
            <a:xfrm>
              <a:off x="9665568" y="5350052"/>
              <a:ext cx="2526665" cy="1508125"/>
            </a:xfrm>
            <a:custGeom>
              <a:rect b="b" l="l" r="r" t="t"/>
              <a:pathLst>
                <a:path extrusionOk="0" h="1508125" w="2526665">
                  <a:moveTo>
                    <a:pt x="2521645" y="0"/>
                  </a:moveTo>
                  <a:lnTo>
                    <a:pt x="2477169" y="5314"/>
                  </a:lnTo>
                  <a:lnTo>
                    <a:pt x="2432549" y="11353"/>
                  </a:lnTo>
                  <a:lnTo>
                    <a:pt x="2387797" y="18111"/>
                  </a:lnTo>
                  <a:lnTo>
                    <a:pt x="2342926" y="25586"/>
                  </a:lnTo>
                  <a:lnTo>
                    <a:pt x="2297949" y="33774"/>
                  </a:lnTo>
                  <a:lnTo>
                    <a:pt x="2252878" y="42671"/>
                  </a:lnTo>
                  <a:lnTo>
                    <a:pt x="2207726" y="52272"/>
                  </a:lnTo>
                  <a:lnTo>
                    <a:pt x="2162505" y="62574"/>
                  </a:lnTo>
                  <a:lnTo>
                    <a:pt x="2117229" y="73573"/>
                  </a:lnTo>
                  <a:lnTo>
                    <a:pt x="2071909" y="85266"/>
                  </a:lnTo>
                  <a:lnTo>
                    <a:pt x="2026559" y="97648"/>
                  </a:lnTo>
                  <a:lnTo>
                    <a:pt x="1981190" y="110715"/>
                  </a:lnTo>
                  <a:lnTo>
                    <a:pt x="1935816" y="124464"/>
                  </a:lnTo>
                  <a:lnTo>
                    <a:pt x="1890449" y="138891"/>
                  </a:lnTo>
                  <a:lnTo>
                    <a:pt x="1845102" y="153992"/>
                  </a:lnTo>
                  <a:lnTo>
                    <a:pt x="1799786" y="169764"/>
                  </a:lnTo>
                  <a:lnTo>
                    <a:pt x="1754516" y="186201"/>
                  </a:lnTo>
                  <a:lnTo>
                    <a:pt x="1709303" y="203301"/>
                  </a:lnTo>
                  <a:lnTo>
                    <a:pt x="1664159" y="221060"/>
                  </a:lnTo>
                  <a:lnTo>
                    <a:pt x="1619099" y="239473"/>
                  </a:lnTo>
                  <a:lnTo>
                    <a:pt x="1574133" y="258537"/>
                  </a:lnTo>
                  <a:lnTo>
                    <a:pt x="1529276" y="278248"/>
                  </a:lnTo>
                  <a:lnTo>
                    <a:pt x="1484538" y="298602"/>
                  </a:lnTo>
                  <a:lnTo>
                    <a:pt x="1439934" y="319596"/>
                  </a:lnTo>
                  <a:lnTo>
                    <a:pt x="1395475" y="341225"/>
                  </a:lnTo>
                  <a:lnTo>
                    <a:pt x="1351174" y="363485"/>
                  </a:lnTo>
                  <a:lnTo>
                    <a:pt x="1307044" y="386374"/>
                  </a:lnTo>
                  <a:lnTo>
                    <a:pt x="1263097" y="409886"/>
                  </a:lnTo>
                  <a:lnTo>
                    <a:pt x="1219346" y="434018"/>
                  </a:lnTo>
                  <a:lnTo>
                    <a:pt x="1175803" y="458767"/>
                  </a:lnTo>
                  <a:lnTo>
                    <a:pt x="1132482" y="484128"/>
                  </a:lnTo>
                  <a:lnTo>
                    <a:pt x="1089394" y="510097"/>
                  </a:lnTo>
                  <a:lnTo>
                    <a:pt x="1046552" y="536671"/>
                  </a:lnTo>
                  <a:lnTo>
                    <a:pt x="1003970" y="563846"/>
                  </a:lnTo>
                  <a:lnTo>
                    <a:pt x="961658" y="591618"/>
                  </a:lnTo>
                  <a:lnTo>
                    <a:pt x="919631" y="619982"/>
                  </a:lnTo>
                  <a:lnTo>
                    <a:pt x="877900" y="648936"/>
                  </a:lnTo>
                  <a:lnTo>
                    <a:pt x="836478" y="678476"/>
                  </a:lnTo>
                  <a:lnTo>
                    <a:pt x="795378" y="708596"/>
                  </a:lnTo>
                  <a:lnTo>
                    <a:pt x="754613" y="739295"/>
                  </a:lnTo>
                  <a:lnTo>
                    <a:pt x="714194" y="770567"/>
                  </a:lnTo>
                  <a:lnTo>
                    <a:pt x="674135" y="802409"/>
                  </a:lnTo>
                  <a:lnTo>
                    <a:pt x="634448" y="834818"/>
                  </a:lnTo>
                  <a:lnTo>
                    <a:pt x="595146" y="867788"/>
                  </a:lnTo>
                  <a:lnTo>
                    <a:pt x="556241" y="901317"/>
                  </a:lnTo>
                  <a:lnTo>
                    <a:pt x="517745" y="935400"/>
                  </a:lnTo>
                  <a:lnTo>
                    <a:pt x="479673" y="970035"/>
                  </a:lnTo>
                  <a:lnTo>
                    <a:pt x="442035" y="1005216"/>
                  </a:lnTo>
                  <a:lnTo>
                    <a:pt x="404845" y="1040939"/>
                  </a:lnTo>
                  <a:lnTo>
                    <a:pt x="368116" y="1077203"/>
                  </a:lnTo>
                  <a:lnTo>
                    <a:pt x="331859" y="1114001"/>
                  </a:lnTo>
                  <a:lnTo>
                    <a:pt x="296088" y="1151331"/>
                  </a:lnTo>
                  <a:lnTo>
                    <a:pt x="260814" y="1189188"/>
                  </a:lnTo>
                  <a:lnTo>
                    <a:pt x="226051" y="1227569"/>
                  </a:lnTo>
                  <a:lnTo>
                    <a:pt x="191812" y="1266470"/>
                  </a:lnTo>
                  <a:lnTo>
                    <a:pt x="158108" y="1305886"/>
                  </a:lnTo>
                  <a:lnTo>
                    <a:pt x="124953" y="1345815"/>
                  </a:lnTo>
                  <a:lnTo>
                    <a:pt x="92358" y="1386253"/>
                  </a:lnTo>
                  <a:lnTo>
                    <a:pt x="60337" y="1427194"/>
                  </a:lnTo>
                  <a:lnTo>
                    <a:pt x="28903" y="1468637"/>
                  </a:lnTo>
                  <a:lnTo>
                    <a:pt x="0" y="1507947"/>
                  </a:lnTo>
                  <a:lnTo>
                    <a:pt x="2526431" y="1507947"/>
                  </a:lnTo>
                  <a:lnTo>
                    <a:pt x="2526431" y="6545"/>
                  </a:lnTo>
                  <a:lnTo>
                    <a:pt x="2521645" y="0"/>
                  </a:lnTo>
                  <a:close/>
                </a:path>
              </a:pathLst>
            </a:custGeom>
            <a:solidFill>
              <a:srgbClr val="F7D10D"/>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46" name="Google Shape;746;p54"/>
            <p:cNvSpPr/>
            <p:nvPr/>
          </p:nvSpPr>
          <p:spPr>
            <a:xfrm>
              <a:off x="10015649" y="5384797"/>
              <a:ext cx="2176779" cy="1473200"/>
            </a:xfrm>
            <a:custGeom>
              <a:rect b="b" l="l" r="r" t="t"/>
              <a:pathLst>
                <a:path extrusionOk="0" h="1473200" w="2176779">
                  <a:moveTo>
                    <a:pt x="2176350" y="0"/>
                  </a:moveTo>
                  <a:lnTo>
                    <a:pt x="2107896" y="16784"/>
                  </a:lnTo>
                  <a:lnTo>
                    <a:pt x="2064471" y="28608"/>
                  </a:lnTo>
                  <a:lnTo>
                    <a:pt x="2020818" y="41332"/>
                  </a:lnTo>
                  <a:lnTo>
                    <a:pt x="1976955" y="54942"/>
                  </a:lnTo>
                  <a:lnTo>
                    <a:pt x="1932904" y="69421"/>
                  </a:lnTo>
                  <a:lnTo>
                    <a:pt x="1888685" y="84756"/>
                  </a:lnTo>
                  <a:lnTo>
                    <a:pt x="1844316" y="100930"/>
                  </a:lnTo>
                  <a:lnTo>
                    <a:pt x="1799819" y="117928"/>
                  </a:lnTo>
                  <a:lnTo>
                    <a:pt x="1755212" y="135736"/>
                  </a:lnTo>
                  <a:lnTo>
                    <a:pt x="1710517" y="154337"/>
                  </a:lnTo>
                  <a:lnTo>
                    <a:pt x="1665753" y="173718"/>
                  </a:lnTo>
                  <a:lnTo>
                    <a:pt x="1620940" y="193861"/>
                  </a:lnTo>
                  <a:lnTo>
                    <a:pt x="1576098" y="214753"/>
                  </a:lnTo>
                  <a:lnTo>
                    <a:pt x="1531246" y="236378"/>
                  </a:lnTo>
                  <a:lnTo>
                    <a:pt x="1486406" y="258721"/>
                  </a:lnTo>
                  <a:lnTo>
                    <a:pt x="1441596" y="281766"/>
                  </a:lnTo>
                  <a:lnTo>
                    <a:pt x="1396837" y="305499"/>
                  </a:lnTo>
                  <a:lnTo>
                    <a:pt x="1352149" y="329903"/>
                  </a:lnTo>
                  <a:lnTo>
                    <a:pt x="1307552" y="354964"/>
                  </a:lnTo>
                  <a:lnTo>
                    <a:pt x="1263066" y="380667"/>
                  </a:lnTo>
                  <a:lnTo>
                    <a:pt x="1218710" y="406996"/>
                  </a:lnTo>
                  <a:lnTo>
                    <a:pt x="1174504" y="433936"/>
                  </a:lnTo>
                  <a:lnTo>
                    <a:pt x="1130470" y="461472"/>
                  </a:lnTo>
                  <a:lnTo>
                    <a:pt x="1086626" y="489588"/>
                  </a:lnTo>
                  <a:lnTo>
                    <a:pt x="1042992" y="518270"/>
                  </a:lnTo>
                  <a:lnTo>
                    <a:pt x="999589" y="547502"/>
                  </a:lnTo>
                  <a:lnTo>
                    <a:pt x="956436" y="577269"/>
                  </a:lnTo>
                  <a:lnTo>
                    <a:pt x="913554" y="607555"/>
                  </a:lnTo>
                  <a:lnTo>
                    <a:pt x="870962" y="638346"/>
                  </a:lnTo>
                  <a:lnTo>
                    <a:pt x="828680" y="669626"/>
                  </a:lnTo>
                  <a:lnTo>
                    <a:pt x="786729" y="701379"/>
                  </a:lnTo>
                  <a:lnTo>
                    <a:pt x="745128" y="733592"/>
                  </a:lnTo>
                  <a:lnTo>
                    <a:pt x="703897" y="766248"/>
                  </a:lnTo>
                  <a:lnTo>
                    <a:pt x="663057" y="799332"/>
                  </a:lnTo>
                  <a:lnTo>
                    <a:pt x="622626" y="832829"/>
                  </a:lnTo>
                  <a:lnTo>
                    <a:pt x="582626" y="866723"/>
                  </a:lnTo>
                  <a:lnTo>
                    <a:pt x="543076" y="901001"/>
                  </a:lnTo>
                  <a:lnTo>
                    <a:pt x="503995" y="935645"/>
                  </a:lnTo>
                  <a:lnTo>
                    <a:pt x="465405" y="970641"/>
                  </a:lnTo>
                  <a:lnTo>
                    <a:pt x="427325" y="1005974"/>
                  </a:lnTo>
                  <a:lnTo>
                    <a:pt x="389775" y="1041629"/>
                  </a:lnTo>
                  <a:lnTo>
                    <a:pt x="352774" y="1077590"/>
                  </a:lnTo>
                  <a:lnTo>
                    <a:pt x="316344" y="1113842"/>
                  </a:lnTo>
                  <a:lnTo>
                    <a:pt x="280503" y="1150370"/>
                  </a:lnTo>
                  <a:lnTo>
                    <a:pt x="245272" y="1187158"/>
                  </a:lnTo>
                  <a:lnTo>
                    <a:pt x="210671" y="1224191"/>
                  </a:lnTo>
                  <a:lnTo>
                    <a:pt x="176719" y="1261455"/>
                  </a:lnTo>
                  <a:lnTo>
                    <a:pt x="143438" y="1298934"/>
                  </a:lnTo>
                  <a:lnTo>
                    <a:pt x="110845" y="1336612"/>
                  </a:lnTo>
                  <a:lnTo>
                    <a:pt x="78963" y="1374474"/>
                  </a:lnTo>
                  <a:lnTo>
                    <a:pt x="47810" y="1412506"/>
                  </a:lnTo>
                  <a:lnTo>
                    <a:pt x="17406" y="1450691"/>
                  </a:lnTo>
                  <a:lnTo>
                    <a:pt x="0" y="1473202"/>
                  </a:lnTo>
                  <a:lnTo>
                    <a:pt x="2176350" y="1473202"/>
                  </a:lnTo>
                  <a:lnTo>
                    <a:pt x="2176350"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747" name="Google Shape;747;p54"/>
            <p:cNvPicPr preferRelativeResize="0"/>
            <p:nvPr/>
          </p:nvPicPr>
          <p:blipFill rotWithShape="1">
            <a:blip r:embed="rId3">
              <a:alphaModFix/>
            </a:blip>
            <a:srcRect b="0" l="0" r="0" t="0"/>
            <a:stretch/>
          </p:blipFill>
          <p:spPr>
            <a:xfrm>
              <a:off x="10844110" y="6183236"/>
              <a:ext cx="1191755" cy="502906"/>
            </a:xfrm>
            <a:prstGeom prst="rect">
              <a:avLst/>
            </a:prstGeom>
            <a:noFill/>
            <a:ln>
              <a:noFill/>
            </a:ln>
          </p:spPr>
        </p:pic>
      </p:grpSp>
      <p:sp>
        <p:nvSpPr>
          <p:cNvPr id="748" name="Google Shape;748;p54"/>
          <p:cNvSpPr txBox="1"/>
          <p:nvPr>
            <p:ph type="title"/>
          </p:nvPr>
        </p:nvSpPr>
        <p:spPr>
          <a:xfrm>
            <a:off x="271075" y="2510800"/>
            <a:ext cx="11664900" cy="585000"/>
          </a:xfrm>
          <a:prstGeom prst="rect">
            <a:avLst/>
          </a:prstGeom>
          <a:noFill/>
          <a:ln>
            <a:noFill/>
          </a:ln>
        </p:spPr>
        <p:txBody>
          <a:bodyPr anchorCtr="0" anchor="t" bIns="0" lIns="0" spcFirstLastPara="1" rIns="0" wrap="square" tIns="0">
            <a:spAutoFit/>
          </a:bodyPr>
          <a:lstStyle/>
          <a:p>
            <a:pPr indent="457200" lvl="0" marL="457200" rtl="0" algn="ctr">
              <a:lnSpc>
                <a:spcPct val="100000"/>
              </a:lnSpc>
              <a:spcBef>
                <a:spcPts val="0"/>
              </a:spcBef>
              <a:spcAft>
                <a:spcPts val="0"/>
              </a:spcAft>
              <a:buSzPts val="1400"/>
              <a:buNone/>
            </a:pPr>
            <a:r>
              <a:rPr lang="en-NA">
                <a:solidFill>
                  <a:schemeClr val="lt1"/>
                </a:solidFill>
              </a:rPr>
              <a:t>CONCLUDING REMARKS</a:t>
            </a:r>
            <a:endParaRPr>
              <a:solidFill>
                <a:schemeClr val="lt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2" name="Shape 752"/>
        <p:cNvGrpSpPr/>
        <p:nvPr/>
      </p:nvGrpSpPr>
      <p:grpSpPr>
        <a:xfrm>
          <a:off x="0" y="0"/>
          <a:ext cx="0" cy="0"/>
          <a:chOff x="0" y="0"/>
          <a:chExt cx="0" cy="0"/>
        </a:xfrm>
      </p:grpSpPr>
      <p:sp>
        <p:nvSpPr>
          <p:cNvPr id="753" name="Google Shape;753;p55"/>
          <p:cNvSpPr txBox="1"/>
          <p:nvPr/>
        </p:nvSpPr>
        <p:spPr>
          <a:xfrm>
            <a:off x="2872801" y="1372865"/>
            <a:ext cx="15804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NA" sz="1400" u="none" cap="none" strike="noStrike">
                <a:solidFill>
                  <a:schemeClr val="dk1"/>
                </a:solidFill>
                <a:latin typeface="Century Gothic"/>
                <a:ea typeface="Century Gothic"/>
                <a:cs typeface="Century Gothic"/>
                <a:sym typeface="Century Gothic"/>
              </a:rPr>
              <a:t>Law and Policy Reform</a:t>
            </a:r>
            <a:endParaRPr b="0" i="0" sz="1400" u="none" cap="none" strike="noStrike">
              <a:solidFill>
                <a:schemeClr val="dk1"/>
              </a:solidFill>
              <a:latin typeface="Century Gothic"/>
              <a:ea typeface="Century Gothic"/>
              <a:cs typeface="Century Gothic"/>
              <a:sym typeface="Century Gothic"/>
            </a:endParaRPr>
          </a:p>
        </p:txBody>
      </p:sp>
      <p:sp>
        <p:nvSpPr>
          <p:cNvPr id="754" name="Google Shape;754;p55"/>
          <p:cNvSpPr/>
          <p:nvPr/>
        </p:nvSpPr>
        <p:spPr>
          <a:xfrm rot="-5400000">
            <a:off x="-2380350" y="2380350"/>
            <a:ext cx="6858000" cy="2097300"/>
          </a:xfrm>
          <a:prstGeom prst="rect">
            <a:avLst/>
          </a:prstGeom>
          <a:solidFill>
            <a:srgbClr val="1F3864"/>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1" i="0" lang="en-NA" sz="4400" u="none" cap="none" strike="noStrike">
                <a:solidFill>
                  <a:schemeClr val="lt1"/>
                </a:solidFill>
                <a:latin typeface="Century Gothic"/>
                <a:ea typeface="Century Gothic"/>
                <a:cs typeface="Century Gothic"/>
                <a:sym typeface="Century Gothic"/>
              </a:rPr>
              <a:t>CRITICAL SUCCESS FACTORS</a:t>
            </a:r>
            <a:endParaRPr b="0" i="0" sz="1400" u="none" cap="none" strike="noStrike">
              <a:solidFill>
                <a:srgbClr val="000000"/>
              </a:solidFill>
              <a:latin typeface="Arial"/>
              <a:ea typeface="Arial"/>
              <a:cs typeface="Arial"/>
              <a:sym typeface="Arial"/>
            </a:endParaRPr>
          </a:p>
        </p:txBody>
      </p:sp>
      <p:pic>
        <p:nvPicPr>
          <p:cNvPr descr="Laws And Regulations Icons - Download Free Vector Icons | Noun Project" id="755" name="Google Shape;755;p55"/>
          <p:cNvPicPr preferRelativeResize="0"/>
          <p:nvPr/>
        </p:nvPicPr>
        <p:blipFill rotWithShape="1">
          <a:blip r:embed="rId3">
            <a:alphaModFix/>
          </a:blip>
          <a:srcRect b="0" l="0" r="0" t="0"/>
          <a:stretch/>
        </p:blipFill>
        <p:spPr>
          <a:xfrm>
            <a:off x="3187480" y="300419"/>
            <a:ext cx="951089" cy="951089"/>
          </a:xfrm>
          <a:prstGeom prst="rect">
            <a:avLst/>
          </a:prstGeom>
          <a:noFill/>
          <a:ln>
            <a:noFill/>
          </a:ln>
        </p:spPr>
      </p:pic>
      <p:pic>
        <p:nvPicPr>
          <p:cNvPr descr="Business Icon Reversed - Ease Of Doing Business Icon | Transparent PNG  Download #1661681 - Vippng" id="756" name="Google Shape;756;p55"/>
          <p:cNvPicPr preferRelativeResize="0"/>
          <p:nvPr/>
        </p:nvPicPr>
        <p:blipFill rotWithShape="1">
          <a:blip r:embed="rId4">
            <a:alphaModFix/>
          </a:blip>
          <a:srcRect b="0" l="0" r="0" t="0"/>
          <a:stretch/>
        </p:blipFill>
        <p:spPr>
          <a:xfrm>
            <a:off x="5224602" y="294461"/>
            <a:ext cx="1403172" cy="1078405"/>
          </a:xfrm>
          <a:prstGeom prst="rect">
            <a:avLst/>
          </a:prstGeom>
          <a:noFill/>
          <a:ln>
            <a:noFill/>
          </a:ln>
        </p:spPr>
      </p:pic>
      <p:sp>
        <p:nvSpPr>
          <p:cNvPr id="757" name="Google Shape;757;p55"/>
          <p:cNvSpPr txBox="1"/>
          <p:nvPr/>
        </p:nvSpPr>
        <p:spPr>
          <a:xfrm>
            <a:off x="5180283" y="1372865"/>
            <a:ext cx="15804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NA" sz="1400" u="none" cap="none" strike="noStrike">
                <a:solidFill>
                  <a:schemeClr val="dk1"/>
                </a:solidFill>
                <a:latin typeface="Century Gothic"/>
                <a:ea typeface="Century Gothic"/>
                <a:cs typeface="Century Gothic"/>
                <a:sym typeface="Century Gothic"/>
              </a:rPr>
              <a:t>Ease of Doing Business</a:t>
            </a:r>
            <a:endParaRPr b="0" i="0" sz="1400" u="none" cap="none" strike="noStrike">
              <a:solidFill>
                <a:schemeClr val="dk1"/>
              </a:solidFill>
              <a:latin typeface="Century Gothic"/>
              <a:ea typeface="Century Gothic"/>
              <a:cs typeface="Century Gothic"/>
              <a:sym typeface="Century Gothic"/>
            </a:endParaRPr>
          </a:p>
        </p:txBody>
      </p:sp>
      <p:pic>
        <p:nvPicPr>
          <p:cNvPr descr="One Stop Shop - Icon | Full Size PNG Download | SeekPNG" id="758" name="Google Shape;758;p55"/>
          <p:cNvPicPr preferRelativeResize="0"/>
          <p:nvPr/>
        </p:nvPicPr>
        <p:blipFill rotWithShape="1">
          <a:blip r:embed="rId5">
            <a:alphaModFix/>
          </a:blip>
          <a:srcRect b="0" l="0" r="0" t="0"/>
          <a:stretch/>
        </p:blipFill>
        <p:spPr>
          <a:xfrm>
            <a:off x="7713808" y="369476"/>
            <a:ext cx="1106313" cy="928375"/>
          </a:xfrm>
          <a:prstGeom prst="rect">
            <a:avLst/>
          </a:prstGeom>
          <a:noFill/>
          <a:ln>
            <a:noFill/>
          </a:ln>
        </p:spPr>
      </p:pic>
      <p:sp>
        <p:nvSpPr>
          <p:cNvPr id="759" name="Google Shape;759;p55"/>
          <p:cNvSpPr txBox="1"/>
          <p:nvPr/>
        </p:nvSpPr>
        <p:spPr>
          <a:xfrm>
            <a:off x="7487776" y="1480575"/>
            <a:ext cx="1715100" cy="738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NA" sz="1400" u="none" cap="none" strike="noStrike">
                <a:solidFill>
                  <a:schemeClr val="dk1"/>
                </a:solidFill>
                <a:latin typeface="Century Gothic"/>
                <a:ea typeface="Century Gothic"/>
                <a:cs typeface="Century Gothic"/>
                <a:sym typeface="Century Gothic"/>
              </a:rPr>
              <a:t>One Stop Shop (Physical + E-services)</a:t>
            </a:r>
            <a:endParaRPr b="0" i="0" sz="1400" u="none" cap="none" strike="noStrike">
              <a:solidFill>
                <a:schemeClr val="dk1"/>
              </a:solidFill>
              <a:latin typeface="Century Gothic"/>
              <a:ea typeface="Century Gothic"/>
              <a:cs typeface="Century Gothic"/>
              <a:sym typeface="Century Gothic"/>
            </a:endParaRPr>
          </a:p>
        </p:txBody>
      </p:sp>
      <p:pic>
        <p:nvPicPr>
          <p:cNvPr descr="Ebusiness Icons - Download Free Vector Icons | Noun Project" id="760" name="Google Shape;760;p55"/>
          <p:cNvPicPr preferRelativeResize="0"/>
          <p:nvPr/>
        </p:nvPicPr>
        <p:blipFill rotWithShape="1">
          <a:blip r:embed="rId6">
            <a:alphaModFix/>
          </a:blip>
          <a:srcRect b="0" l="0" r="0" t="0"/>
          <a:stretch/>
        </p:blipFill>
        <p:spPr>
          <a:xfrm>
            <a:off x="9906153" y="300107"/>
            <a:ext cx="1067112" cy="1067112"/>
          </a:xfrm>
          <a:prstGeom prst="rect">
            <a:avLst/>
          </a:prstGeom>
          <a:noFill/>
          <a:ln>
            <a:noFill/>
          </a:ln>
        </p:spPr>
      </p:pic>
      <p:sp>
        <p:nvSpPr>
          <p:cNvPr id="761" name="Google Shape;761;p55"/>
          <p:cNvSpPr txBox="1"/>
          <p:nvPr/>
        </p:nvSpPr>
        <p:spPr>
          <a:xfrm>
            <a:off x="9795247" y="1480585"/>
            <a:ext cx="1580400" cy="738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NA" sz="1400" u="none" cap="none" strike="noStrike">
                <a:solidFill>
                  <a:schemeClr val="dk1"/>
                </a:solidFill>
                <a:latin typeface="Century Gothic"/>
                <a:ea typeface="Century Gothic"/>
                <a:cs typeface="Century Gothic"/>
                <a:sym typeface="Century Gothic"/>
              </a:rPr>
              <a:t>Namibia Response to Covid-19</a:t>
            </a:r>
            <a:endParaRPr b="0" i="0" sz="1400" u="none" cap="none" strike="noStrike">
              <a:solidFill>
                <a:schemeClr val="dk1"/>
              </a:solidFill>
              <a:latin typeface="Century Gothic"/>
              <a:ea typeface="Century Gothic"/>
              <a:cs typeface="Century Gothic"/>
              <a:sym typeface="Century Gothic"/>
            </a:endParaRPr>
          </a:p>
        </p:txBody>
      </p:sp>
      <p:pic>
        <p:nvPicPr>
          <p:cNvPr descr="document magnifier analysis laboratory science and research line style icon  2552325 Vector Art at Vecteezy" id="762" name="Google Shape;762;p55"/>
          <p:cNvPicPr preferRelativeResize="0"/>
          <p:nvPr/>
        </p:nvPicPr>
        <p:blipFill rotWithShape="1">
          <a:blip r:embed="rId7">
            <a:alphaModFix/>
          </a:blip>
          <a:srcRect b="0" l="0" r="0" t="0"/>
          <a:stretch/>
        </p:blipFill>
        <p:spPr>
          <a:xfrm>
            <a:off x="3797338" y="2464681"/>
            <a:ext cx="1092206" cy="1092206"/>
          </a:xfrm>
          <a:prstGeom prst="rect">
            <a:avLst/>
          </a:prstGeom>
          <a:noFill/>
          <a:ln>
            <a:noFill/>
          </a:ln>
        </p:spPr>
      </p:pic>
      <p:sp>
        <p:nvSpPr>
          <p:cNvPr id="763" name="Google Shape;763;p55"/>
          <p:cNvSpPr txBox="1"/>
          <p:nvPr/>
        </p:nvSpPr>
        <p:spPr>
          <a:xfrm>
            <a:off x="3527010" y="3614218"/>
            <a:ext cx="15804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NA" sz="1400" u="none" cap="none" strike="noStrike">
                <a:solidFill>
                  <a:schemeClr val="dk1"/>
                </a:solidFill>
                <a:latin typeface="Century Gothic"/>
                <a:ea typeface="Century Gothic"/>
                <a:cs typeface="Century Gothic"/>
                <a:sym typeface="Century Gothic"/>
              </a:rPr>
              <a:t>Research and Analysis</a:t>
            </a:r>
            <a:endParaRPr b="0" i="0" sz="1400" u="none" cap="none" strike="noStrike">
              <a:solidFill>
                <a:schemeClr val="dk1"/>
              </a:solidFill>
              <a:latin typeface="Century Gothic"/>
              <a:ea typeface="Century Gothic"/>
              <a:cs typeface="Century Gothic"/>
              <a:sym typeface="Century Gothic"/>
            </a:endParaRPr>
          </a:p>
        </p:txBody>
      </p:sp>
      <p:pic>
        <p:nvPicPr>
          <p:cNvPr descr="Goal Icon Vector Art, Icons, and Graphics for Free Download" id="764" name="Google Shape;764;p55"/>
          <p:cNvPicPr preferRelativeResize="0"/>
          <p:nvPr/>
        </p:nvPicPr>
        <p:blipFill rotWithShape="1">
          <a:blip r:embed="rId8">
            <a:alphaModFix/>
          </a:blip>
          <a:srcRect b="0" l="0" r="0" t="0"/>
          <a:stretch/>
        </p:blipFill>
        <p:spPr>
          <a:xfrm>
            <a:off x="6112457" y="2316145"/>
            <a:ext cx="1241771" cy="1241771"/>
          </a:xfrm>
          <a:prstGeom prst="rect">
            <a:avLst/>
          </a:prstGeom>
          <a:noFill/>
          <a:ln>
            <a:noFill/>
          </a:ln>
        </p:spPr>
      </p:pic>
      <p:sp>
        <p:nvSpPr>
          <p:cNvPr id="765" name="Google Shape;765;p55"/>
          <p:cNvSpPr txBox="1"/>
          <p:nvPr/>
        </p:nvSpPr>
        <p:spPr>
          <a:xfrm>
            <a:off x="5706627" y="3613013"/>
            <a:ext cx="20535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NA" sz="1400" u="none" cap="none" strike="noStrike">
                <a:solidFill>
                  <a:schemeClr val="dk1"/>
                </a:solidFill>
                <a:latin typeface="Century Gothic"/>
                <a:ea typeface="Century Gothic"/>
                <a:cs typeface="Century Gothic"/>
                <a:sym typeface="Century Gothic"/>
              </a:rPr>
              <a:t>One Goal Focus.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NA" sz="1400" u="none" cap="none" strike="noStrike">
                <a:solidFill>
                  <a:schemeClr val="dk1"/>
                </a:solidFill>
                <a:latin typeface="Century Gothic"/>
                <a:ea typeface="Century Gothic"/>
                <a:cs typeface="Century Gothic"/>
                <a:sym typeface="Century Gothic"/>
              </a:rPr>
              <a:t>One team approach</a:t>
            </a:r>
            <a:endParaRPr b="0" i="0" sz="1400" u="none" cap="none" strike="noStrike">
              <a:solidFill>
                <a:schemeClr val="dk1"/>
              </a:solidFill>
              <a:latin typeface="Century Gothic"/>
              <a:ea typeface="Century Gothic"/>
              <a:cs typeface="Century Gothic"/>
              <a:sym typeface="Century Gothic"/>
            </a:endParaRPr>
          </a:p>
        </p:txBody>
      </p:sp>
      <p:pic>
        <p:nvPicPr>
          <p:cNvPr descr="Private Sector Icons - Download Free Vector Icons | Noun Project" id="766" name="Google Shape;766;p55"/>
          <p:cNvPicPr preferRelativeResize="0"/>
          <p:nvPr/>
        </p:nvPicPr>
        <p:blipFill rotWithShape="1">
          <a:blip r:embed="rId9">
            <a:alphaModFix/>
          </a:blip>
          <a:srcRect b="0" l="0" r="0" t="0"/>
          <a:stretch/>
        </p:blipFill>
        <p:spPr>
          <a:xfrm>
            <a:off x="8577141" y="2394897"/>
            <a:ext cx="1084266" cy="1084266"/>
          </a:xfrm>
          <a:prstGeom prst="rect">
            <a:avLst/>
          </a:prstGeom>
          <a:noFill/>
          <a:ln>
            <a:noFill/>
          </a:ln>
        </p:spPr>
      </p:pic>
      <p:sp>
        <p:nvSpPr>
          <p:cNvPr id="767" name="Google Shape;767;p55"/>
          <p:cNvSpPr txBox="1"/>
          <p:nvPr/>
        </p:nvSpPr>
        <p:spPr>
          <a:xfrm>
            <a:off x="8041495" y="3556887"/>
            <a:ext cx="20535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NA" sz="1400" u="none" cap="none" strike="noStrike">
                <a:solidFill>
                  <a:schemeClr val="dk1"/>
                </a:solidFill>
                <a:latin typeface="Century Gothic"/>
                <a:ea typeface="Century Gothic"/>
                <a:cs typeface="Century Gothic"/>
                <a:sym typeface="Century Gothic"/>
              </a:rPr>
              <a:t>Private Sector Focus (including MSME)</a:t>
            </a:r>
            <a:endParaRPr b="0" i="0" sz="1400" u="none" cap="none" strike="noStrike">
              <a:solidFill>
                <a:schemeClr val="dk1"/>
              </a:solidFill>
              <a:latin typeface="Century Gothic"/>
              <a:ea typeface="Century Gothic"/>
              <a:cs typeface="Century Gothic"/>
              <a:sym typeface="Century Gothic"/>
            </a:endParaRPr>
          </a:p>
        </p:txBody>
      </p:sp>
      <p:pic>
        <p:nvPicPr>
          <p:cNvPr descr="Public Sector Icon Isolated On White Background Stock Vector - Illustration  of federal, location: 133861103" id="768" name="Google Shape;768;p55"/>
          <p:cNvPicPr preferRelativeResize="0"/>
          <p:nvPr/>
        </p:nvPicPr>
        <p:blipFill rotWithShape="1">
          <a:blip r:embed="rId10">
            <a:alphaModFix/>
          </a:blip>
          <a:srcRect b="0" l="0" r="0" t="0"/>
          <a:stretch/>
        </p:blipFill>
        <p:spPr>
          <a:xfrm>
            <a:off x="4889544" y="4592737"/>
            <a:ext cx="1148644" cy="1148644"/>
          </a:xfrm>
          <a:prstGeom prst="rect">
            <a:avLst/>
          </a:prstGeom>
          <a:noFill/>
          <a:ln>
            <a:noFill/>
          </a:ln>
        </p:spPr>
      </p:pic>
      <p:sp>
        <p:nvSpPr>
          <p:cNvPr id="769" name="Google Shape;769;p55"/>
          <p:cNvSpPr txBox="1"/>
          <p:nvPr/>
        </p:nvSpPr>
        <p:spPr>
          <a:xfrm>
            <a:off x="4460043" y="5776676"/>
            <a:ext cx="20871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NA" sz="1400" u="none" cap="none" strike="noStrike">
                <a:solidFill>
                  <a:schemeClr val="dk1"/>
                </a:solidFill>
                <a:latin typeface="Century Gothic"/>
                <a:ea typeface="Century Gothic"/>
                <a:cs typeface="Century Gothic"/>
                <a:sym typeface="Century Gothic"/>
              </a:rPr>
              <a:t>Public Sector Buy-in and Participation</a:t>
            </a:r>
            <a:endParaRPr b="0" i="0" sz="1400" u="none" cap="none" strike="noStrike">
              <a:solidFill>
                <a:schemeClr val="dk1"/>
              </a:solidFill>
              <a:latin typeface="Century Gothic"/>
              <a:ea typeface="Century Gothic"/>
              <a:cs typeface="Century Gothic"/>
              <a:sym typeface="Century Gothic"/>
            </a:endParaRPr>
          </a:p>
        </p:txBody>
      </p:sp>
      <p:pic>
        <p:nvPicPr>
          <p:cNvPr descr="Free Citizen Icon of Glyph style - Available in SVG, PNG, EPS, AI &amp;amp; Icon  fonts" id="770" name="Google Shape;770;p55"/>
          <p:cNvPicPr preferRelativeResize="0"/>
          <p:nvPr/>
        </p:nvPicPr>
        <p:blipFill rotWithShape="1">
          <a:blip r:embed="rId11">
            <a:alphaModFix/>
          </a:blip>
          <a:srcRect b="0" l="0" r="0" t="0"/>
          <a:stretch/>
        </p:blipFill>
        <p:spPr>
          <a:xfrm>
            <a:off x="7487765" y="4658755"/>
            <a:ext cx="1027289" cy="1027289"/>
          </a:xfrm>
          <a:prstGeom prst="rect">
            <a:avLst/>
          </a:prstGeom>
          <a:noFill/>
          <a:ln>
            <a:noFill/>
          </a:ln>
        </p:spPr>
      </p:pic>
      <p:sp>
        <p:nvSpPr>
          <p:cNvPr id="771" name="Google Shape;771;p55"/>
          <p:cNvSpPr txBox="1"/>
          <p:nvPr/>
        </p:nvSpPr>
        <p:spPr>
          <a:xfrm>
            <a:off x="6957866" y="5780101"/>
            <a:ext cx="2087100" cy="738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NA" sz="1400" u="none" cap="none" strike="noStrike">
                <a:solidFill>
                  <a:schemeClr val="dk1"/>
                </a:solidFill>
                <a:latin typeface="Century Gothic"/>
                <a:ea typeface="Century Gothic"/>
                <a:cs typeface="Century Gothic"/>
                <a:sym typeface="Century Gothic"/>
              </a:rPr>
              <a:t>Citizenry Buy-in and Receptiveness (Media Impact)</a:t>
            </a:r>
            <a:endParaRPr b="0" i="0" sz="1400" u="none" cap="none" strike="noStrike">
              <a:solidFill>
                <a:schemeClr val="dk1"/>
              </a:solidFill>
              <a:latin typeface="Century Gothic"/>
              <a:ea typeface="Century Gothic"/>
              <a:cs typeface="Century Gothic"/>
              <a:sym typeface="Century Gothic"/>
            </a:endParaRPr>
          </a:p>
        </p:txBody>
      </p:sp>
      <p:grpSp>
        <p:nvGrpSpPr>
          <p:cNvPr id="772" name="Google Shape;772;p55"/>
          <p:cNvGrpSpPr/>
          <p:nvPr/>
        </p:nvGrpSpPr>
        <p:grpSpPr>
          <a:xfrm>
            <a:off x="0" y="5409141"/>
            <a:ext cx="12192000" cy="1448859"/>
            <a:chOff x="0" y="5350046"/>
            <a:chExt cx="12192425" cy="1508576"/>
          </a:xfrm>
        </p:grpSpPr>
        <p:sp>
          <p:nvSpPr>
            <p:cNvPr id="773" name="Google Shape;773;p55"/>
            <p:cNvSpPr/>
            <p:nvPr/>
          </p:nvSpPr>
          <p:spPr>
            <a:xfrm>
              <a:off x="0" y="6611759"/>
              <a:ext cx="12192000" cy="246379"/>
            </a:xfrm>
            <a:custGeom>
              <a:rect b="b" l="l" r="r" t="t"/>
              <a:pathLst>
                <a:path extrusionOk="0" h="246379" w="12192000">
                  <a:moveTo>
                    <a:pt x="12192000" y="0"/>
                  </a:moveTo>
                  <a:lnTo>
                    <a:pt x="0" y="0"/>
                  </a:lnTo>
                  <a:lnTo>
                    <a:pt x="0" y="246240"/>
                  </a:lnTo>
                  <a:lnTo>
                    <a:pt x="12192000" y="246240"/>
                  </a:lnTo>
                  <a:lnTo>
                    <a:pt x="12192000" y="0"/>
                  </a:lnTo>
                  <a:close/>
                </a:path>
              </a:pathLst>
            </a:custGeom>
            <a:solidFill>
              <a:srgbClr val="10497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74" name="Google Shape;774;p55"/>
            <p:cNvSpPr/>
            <p:nvPr/>
          </p:nvSpPr>
          <p:spPr>
            <a:xfrm>
              <a:off x="9665573" y="5350046"/>
              <a:ext cx="2526665" cy="1508125"/>
            </a:xfrm>
            <a:custGeom>
              <a:rect b="b" l="l" r="r" t="t"/>
              <a:pathLst>
                <a:path extrusionOk="0" h="1508125" w="2526665">
                  <a:moveTo>
                    <a:pt x="2521653" y="0"/>
                  </a:moveTo>
                  <a:lnTo>
                    <a:pt x="2477176" y="5314"/>
                  </a:lnTo>
                  <a:lnTo>
                    <a:pt x="2432555" y="11353"/>
                  </a:lnTo>
                  <a:lnTo>
                    <a:pt x="2387803" y="18111"/>
                  </a:lnTo>
                  <a:lnTo>
                    <a:pt x="2342931" y="25587"/>
                  </a:lnTo>
                  <a:lnTo>
                    <a:pt x="2297954" y="33774"/>
                  </a:lnTo>
                  <a:lnTo>
                    <a:pt x="2252883" y="42671"/>
                  </a:lnTo>
                  <a:lnTo>
                    <a:pt x="2207730" y="52272"/>
                  </a:lnTo>
                  <a:lnTo>
                    <a:pt x="2162510" y="62574"/>
                  </a:lnTo>
                  <a:lnTo>
                    <a:pt x="2117233" y="73574"/>
                  </a:lnTo>
                  <a:lnTo>
                    <a:pt x="2071913" y="85267"/>
                  </a:lnTo>
                  <a:lnTo>
                    <a:pt x="2026562" y="97649"/>
                  </a:lnTo>
                  <a:lnTo>
                    <a:pt x="1981193" y="110716"/>
                  </a:lnTo>
                  <a:lnTo>
                    <a:pt x="1935819" y="124466"/>
                  </a:lnTo>
                  <a:lnTo>
                    <a:pt x="1890452" y="138893"/>
                  </a:lnTo>
                  <a:lnTo>
                    <a:pt x="1845104" y="153994"/>
                  </a:lnTo>
                  <a:lnTo>
                    <a:pt x="1799789" y="169766"/>
                  </a:lnTo>
                  <a:lnTo>
                    <a:pt x="1754518" y="186204"/>
                  </a:lnTo>
                  <a:lnTo>
                    <a:pt x="1709305" y="203304"/>
                  </a:lnTo>
                  <a:lnTo>
                    <a:pt x="1664161" y="221062"/>
                  </a:lnTo>
                  <a:lnTo>
                    <a:pt x="1619101" y="239476"/>
                  </a:lnTo>
                  <a:lnTo>
                    <a:pt x="1574135" y="258540"/>
                  </a:lnTo>
                  <a:lnTo>
                    <a:pt x="1529277" y="278252"/>
                  </a:lnTo>
                  <a:lnTo>
                    <a:pt x="1484540" y="298606"/>
                  </a:lnTo>
                  <a:lnTo>
                    <a:pt x="1439936" y="319600"/>
                  </a:lnTo>
                  <a:lnTo>
                    <a:pt x="1395477" y="341229"/>
                  </a:lnTo>
                  <a:lnTo>
                    <a:pt x="1351176" y="363490"/>
                  </a:lnTo>
                  <a:lnTo>
                    <a:pt x="1307046" y="386379"/>
                  </a:lnTo>
                  <a:lnTo>
                    <a:pt x="1263099" y="409892"/>
                  </a:lnTo>
                  <a:lnTo>
                    <a:pt x="1219348" y="434024"/>
                  </a:lnTo>
                  <a:lnTo>
                    <a:pt x="1175805" y="458773"/>
                  </a:lnTo>
                  <a:lnTo>
                    <a:pt x="1132484" y="484134"/>
                  </a:lnTo>
                  <a:lnTo>
                    <a:pt x="1089396" y="510104"/>
                  </a:lnTo>
                  <a:lnTo>
                    <a:pt x="1046554" y="536678"/>
                  </a:lnTo>
                  <a:lnTo>
                    <a:pt x="1003971" y="563853"/>
                  </a:lnTo>
                  <a:lnTo>
                    <a:pt x="961660" y="591625"/>
                  </a:lnTo>
                  <a:lnTo>
                    <a:pt x="919632" y="619990"/>
                  </a:lnTo>
                  <a:lnTo>
                    <a:pt x="877901" y="648945"/>
                  </a:lnTo>
                  <a:lnTo>
                    <a:pt x="836480" y="678484"/>
                  </a:lnTo>
                  <a:lnTo>
                    <a:pt x="795380" y="708605"/>
                  </a:lnTo>
                  <a:lnTo>
                    <a:pt x="754614" y="739304"/>
                  </a:lnTo>
                  <a:lnTo>
                    <a:pt x="714195" y="770577"/>
                  </a:lnTo>
                  <a:lnTo>
                    <a:pt x="674136" y="802419"/>
                  </a:lnTo>
                  <a:lnTo>
                    <a:pt x="634449" y="834828"/>
                  </a:lnTo>
                  <a:lnTo>
                    <a:pt x="595147" y="867798"/>
                  </a:lnTo>
                  <a:lnTo>
                    <a:pt x="556242" y="901328"/>
                  </a:lnTo>
                  <a:lnTo>
                    <a:pt x="517746" y="935411"/>
                  </a:lnTo>
                  <a:lnTo>
                    <a:pt x="479674" y="970046"/>
                  </a:lnTo>
                  <a:lnTo>
                    <a:pt x="442036" y="1005227"/>
                  </a:lnTo>
                  <a:lnTo>
                    <a:pt x="404846" y="1040951"/>
                  </a:lnTo>
                  <a:lnTo>
                    <a:pt x="368116" y="1077214"/>
                  </a:lnTo>
                  <a:lnTo>
                    <a:pt x="331859" y="1114013"/>
                  </a:lnTo>
                  <a:lnTo>
                    <a:pt x="296087" y="1151343"/>
                  </a:lnTo>
                  <a:lnTo>
                    <a:pt x="260813" y="1189200"/>
                  </a:lnTo>
                  <a:lnTo>
                    <a:pt x="226050" y="1227581"/>
                  </a:lnTo>
                  <a:lnTo>
                    <a:pt x="191810" y="1266482"/>
                  </a:lnTo>
                  <a:lnTo>
                    <a:pt x="158106" y="1305899"/>
                  </a:lnTo>
                  <a:lnTo>
                    <a:pt x="124950" y="1345828"/>
                  </a:lnTo>
                  <a:lnTo>
                    <a:pt x="92355" y="1386265"/>
                  </a:lnTo>
                  <a:lnTo>
                    <a:pt x="60334" y="1427207"/>
                  </a:lnTo>
                  <a:lnTo>
                    <a:pt x="28899" y="1468649"/>
                  </a:lnTo>
                  <a:lnTo>
                    <a:pt x="0" y="1507953"/>
                  </a:lnTo>
                  <a:lnTo>
                    <a:pt x="2526426" y="1507953"/>
                  </a:lnTo>
                  <a:lnTo>
                    <a:pt x="2526426" y="6528"/>
                  </a:lnTo>
                  <a:lnTo>
                    <a:pt x="2521653" y="0"/>
                  </a:lnTo>
                  <a:close/>
                </a:path>
              </a:pathLst>
            </a:custGeom>
            <a:solidFill>
              <a:srgbClr val="F1D04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75" name="Google Shape;775;p55"/>
            <p:cNvSpPr/>
            <p:nvPr/>
          </p:nvSpPr>
          <p:spPr>
            <a:xfrm>
              <a:off x="10015645" y="5384787"/>
              <a:ext cx="2176780" cy="1473835"/>
            </a:xfrm>
            <a:custGeom>
              <a:rect b="b" l="l" r="r" t="t"/>
              <a:pathLst>
                <a:path extrusionOk="0" h="1473834" w="2176779">
                  <a:moveTo>
                    <a:pt x="2176354" y="0"/>
                  </a:moveTo>
                  <a:lnTo>
                    <a:pt x="2107889" y="16788"/>
                  </a:lnTo>
                  <a:lnTo>
                    <a:pt x="2064465" y="28612"/>
                  </a:lnTo>
                  <a:lnTo>
                    <a:pt x="2020812" y="41337"/>
                  </a:lnTo>
                  <a:lnTo>
                    <a:pt x="1976950" y="54947"/>
                  </a:lnTo>
                  <a:lnTo>
                    <a:pt x="1932900" y="69427"/>
                  </a:lnTo>
                  <a:lnTo>
                    <a:pt x="1888681" y="84762"/>
                  </a:lnTo>
                  <a:lnTo>
                    <a:pt x="1844313" y="100936"/>
                  </a:lnTo>
                  <a:lnTo>
                    <a:pt x="1799816" y="117935"/>
                  </a:lnTo>
                  <a:lnTo>
                    <a:pt x="1755210" y="135743"/>
                  </a:lnTo>
                  <a:lnTo>
                    <a:pt x="1710515" y="154345"/>
                  </a:lnTo>
                  <a:lnTo>
                    <a:pt x="1665751" y="173725"/>
                  </a:lnTo>
                  <a:lnTo>
                    <a:pt x="1620938" y="193869"/>
                  </a:lnTo>
                  <a:lnTo>
                    <a:pt x="1576096" y="214761"/>
                  </a:lnTo>
                  <a:lnTo>
                    <a:pt x="1531245" y="236386"/>
                  </a:lnTo>
                  <a:lnTo>
                    <a:pt x="1486405" y="258729"/>
                  </a:lnTo>
                  <a:lnTo>
                    <a:pt x="1441596" y="281774"/>
                  </a:lnTo>
                  <a:lnTo>
                    <a:pt x="1396838" y="305507"/>
                  </a:lnTo>
                  <a:lnTo>
                    <a:pt x="1352150" y="329911"/>
                  </a:lnTo>
                  <a:lnTo>
                    <a:pt x="1307553" y="354972"/>
                  </a:lnTo>
                  <a:lnTo>
                    <a:pt x="1263067" y="380675"/>
                  </a:lnTo>
                  <a:lnTo>
                    <a:pt x="1218711" y="407004"/>
                  </a:lnTo>
                  <a:lnTo>
                    <a:pt x="1174506" y="433944"/>
                  </a:lnTo>
                  <a:lnTo>
                    <a:pt x="1130472" y="461480"/>
                  </a:lnTo>
                  <a:lnTo>
                    <a:pt x="1086628" y="489596"/>
                  </a:lnTo>
                  <a:lnTo>
                    <a:pt x="1042994" y="518278"/>
                  </a:lnTo>
                  <a:lnTo>
                    <a:pt x="999591" y="547510"/>
                  </a:lnTo>
                  <a:lnTo>
                    <a:pt x="956439" y="577276"/>
                  </a:lnTo>
                  <a:lnTo>
                    <a:pt x="913557" y="607562"/>
                  </a:lnTo>
                  <a:lnTo>
                    <a:pt x="870965" y="638353"/>
                  </a:lnTo>
                  <a:lnTo>
                    <a:pt x="828683" y="669633"/>
                  </a:lnTo>
                  <a:lnTo>
                    <a:pt x="786732" y="701386"/>
                  </a:lnTo>
                  <a:lnTo>
                    <a:pt x="745131" y="733599"/>
                  </a:lnTo>
                  <a:lnTo>
                    <a:pt x="703901" y="766254"/>
                  </a:lnTo>
                  <a:lnTo>
                    <a:pt x="663060" y="799338"/>
                  </a:lnTo>
                  <a:lnTo>
                    <a:pt x="622630" y="832835"/>
                  </a:lnTo>
                  <a:lnTo>
                    <a:pt x="582630" y="866729"/>
                  </a:lnTo>
                  <a:lnTo>
                    <a:pt x="543080" y="901006"/>
                  </a:lnTo>
                  <a:lnTo>
                    <a:pt x="503999" y="935651"/>
                  </a:lnTo>
                  <a:lnTo>
                    <a:pt x="465409" y="970647"/>
                  </a:lnTo>
                  <a:lnTo>
                    <a:pt x="427329" y="1005980"/>
                  </a:lnTo>
                  <a:lnTo>
                    <a:pt x="389779" y="1041634"/>
                  </a:lnTo>
                  <a:lnTo>
                    <a:pt x="352779" y="1077595"/>
                  </a:lnTo>
                  <a:lnTo>
                    <a:pt x="316348" y="1113846"/>
                  </a:lnTo>
                  <a:lnTo>
                    <a:pt x="280507" y="1150374"/>
                  </a:lnTo>
                  <a:lnTo>
                    <a:pt x="245276" y="1187162"/>
                  </a:lnTo>
                  <a:lnTo>
                    <a:pt x="210675" y="1224195"/>
                  </a:lnTo>
                  <a:lnTo>
                    <a:pt x="176724" y="1261459"/>
                  </a:lnTo>
                  <a:lnTo>
                    <a:pt x="143442" y="1298937"/>
                  </a:lnTo>
                  <a:lnTo>
                    <a:pt x="110850" y="1336615"/>
                  </a:lnTo>
                  <a:lnTo>
                    <a:pt x="78967" y="1374477"/>
                  </a:lnTo>
                  <a:lnTo>
                    <a:pt x="47814" y="1412509"/>
                  </a:lnTo>
                  <a:lnTo>
                    <a:pt x="17411" y="1450694"/>
                  </a:lnTo>
                  <a:lnTo>
                    <a:pt x="0" y="1473211"/>
                  </a:lnTo>
                  <a:lnTo>
                    <a:pt x="2176354" y="1473211"/>
                  </a:lnTo>
                  <a:lnTo>
                    <a:pt x="2176354"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pic>
          <p:nvPicPr>
            <p:cNvPr id="776" name="Google Shape;776;p55"/>
            <p:cNvPicPr preferRelativeResize="0"/>
            <p:nvPr/>
          </p:nvPicPr>
          <p:blipFill rotWithShape="1">
            <a:blip r:embed="rId12">
              <a:alphaModFix/>
            </a:blip>
            <a:srcRect b="0" l="0" r="0" t="0"/>
            <a:stretch/>
          </p:blipFill>
          <p:spPr>
            <a:xfrm>
              <a:off x="10844110" y="6183236"/>
              <a:ext cx="1191755" cy="502906"/>
            </a:xfrm>
            <a:prstGeom prst="rect">
              <a:avLst/>
            </a:prstGeom>
            <a:noFill/>
            <a:ln>
              <a:noFill/>
            </a:ln>
          </p:spPr>
        </p:pic>
      </p:gr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780" name="Shape 780"/>
        <p:cNvGrpSpPr/>
        <p:nvPr/>
      </p:nvGrpSpPr>
      <p:grpSpPr>
        <a:xfrm>
          <a:off x="0" y="0"/>
          <a:ext cx="0" cy="0"/>
          <a:chOff x="0" y="0"/>
          <a:chExt cx="0" cy="0"/>
        </a:xfrm>
      </p:grpSpPr>
      <p:sp>
        <p:nvSpPr>
          <p:cNvPr id="781" name="Google Shape;781;p56"/>
          <p:cNvSpPr/>
          <p:nvPr/>
        </p:nvSpPr>
        <p:spPr>
          <a:xfrm>
            <a:off x="0" y="0"/>
            <a:ext cx="490855" cy="1250315"/>
          </a:xfrm>
          <a:custGeom>
            <a:rect b="b" l="l" r="r" t="t"/>
            <a:pathLst>
              <a:path extrusionOk="0" h="1250315" w="490855">
                <a:moveTo>
                  <a:pt x="490728" y="0"/>
                </a:moveTo>
                <a:lnTo>
                  <a:pt x="0" y="0"/>
                </a:lnTo>
                <a:lnTo>
                  <a:pt x="0" y="1249692"/>
                </a:lnTo>
                <a:lnTo>
                  <a:pt x="490728" y="1249692"/>
                </a:lnTo>
                <a:lnTo>
                  <a:pt x="490728" y="0"/>
                </a:lnTo>
                <a:close/>
              </a:path>
            </a:pathLst>
          </a:custGeom>
          <a:solidFill>
            <a:srgbClr val="10497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782" name="Google Shape;782;p56"/>
          <p:cNvGrpSpPr/>
          <p:nvPr/>
        </p:nvGrpSpPr>
        <p:grpSpPr>
          <a:xfrm>
            <a:off x="0" y="5350052"/>
            <a:ext cx="12192428" cy="1508125"/>
            <a:chOff x="0" y="5350052"/>
            <a:chExt cx="12192428" cy="1508125"/>
          </a:xfrm>
        </p:grpSpPr>
        <p:sp>
          <p:nvSpPr>
            <p:cNvPr id="783" name="Google Shape;783;p56"/>
            <p:cNvSpPr/>
            <p:nvPr/>
          </p:nvSpPr>
          <p:spPr>
            <a:xfrm>
              <a:off x="0" y="6611759"/>
              <a:ext cx="12192000" cy="246379"/>
            </a:xfrm>
            <a:custGeom>
              <a:rect b="b" l="l" r="r" t="t"/>
              <a:pathLst>
                <a:path extrusionOk="0" h="246379" w="12192000">
                  <a:moveTo>
                    <a:pt x="12192000" y="0"/>
                  </a:moveTo>
                  <a:lnTo>
                    <a:pt x="0" y="0"/>
                  </a:lnTo>
                  <a:lnTo>
                    <a:pt x="0" y="246240"/>
                  </a:lnTo>
                  <a:lnTo>
                    <a:pt x="12192000" y="246240"/>
                  </a:lnTo>
                  <a:lnTo>
                    <a:pt x="12192000" y="0"/>
                  </a:lnTo>
                  <a:close/>
                </a:path>
              </a:pathLst>
            </a:custGeom>
            <a:solidFill>
              <a:srgbClr val="10497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84" name="Google Shape;784;p56"/>
            <p:cNvSpPr/>
            <p:nvPr/>
          </p:nvSpPr>
          <p:spPr>
            <a:xfrm>
              <a:off x="9665568" y="5350052"/>
              <a:ext cx="2526665" cy="1508125"/>
            </a:xfrm>
            <a:custGeom>
              <a:rect b="b" l="l" r="r" t="t"/>
              <a:pathLst>
                <a:path extrusionOk="0" h="1508125" w="2526665">
                  <a:moveTo>
                    <a:pt x="2521645" y="0"/>
                  </a:moveTo>
                  <a:lnTo>
                    <a:pt x="2477169" y="5314"/>
                  </a:lnTo>
                  <a:lnTo>
                    <a:pt x="2432549" y="11353"/>
                  </a:lnTo>
                  <a:lnTo>
                    <a:pt x="2387797" y="18111"/>
                  </a:lnTo>
                  <a:lnTo>
                    <a:pt x="2342926" y="25586"/>
                  </a:lnTo>
                  <a:lnTo>
                    <a:pt x="2297949" y="33774"/>
                  </a:lnTo>
                  <a:lnTo>
                    <a:pt x="2252878" y="42671"/>
                  </a:lnTo>
                  <a:lnTo>
                    <a:pt x="2207726" y="52272"/>
                  </a:lnTo>
                  <a:lnTo>
                    <a:pt x="2162505" y="62574"/>
                  </a:lnTo>
                  <a:lnTo>
                    <a:pt x="2117229" y="73573"/>
                  </a:lnTo>
                  <a:lnTo>
                    <a:pt x="2071909" y="85266"/>
                  </a:lnTo>
                  <a:lnTo>
                    <a:pt x="2026559" y="97648"/>
                  </a:lnTo>
                  <a:lnTo>
                    <a:pt x="1981190" y="110715"/>
                  </a:lnTo>
                  <a:lnTo>
                    <a:pt x="1935816" y="124464"/>
                  </a:lnTo>
                  <a:lnTo>
                    <a:pt x="1890449" y="138891"/>
                  </a:lnTo>
                  <a:lnTo>
                    <a:pt x="1845102" y="153992"/>
                  </a:lnTo>
                  <a:lnTo>
                    <a:pt x="1799786" y="169764"/>
                  </a:lnTo>
                  <a:lnTo>
                    <a:pt x="1754516" y="186201"/>
                  </a:lnTo>
                  <a:lnTo>
                    <a:pt x="1709303" y="203301"/>
                  </a:lnTo>
                  <a:lnTo>
                    <a:pt x="1664159" y="221060"/>
                  </a:lnTo>
                  <a:lnTo>
                    <a:pt x="1619099" y="239473"/>
                  </a:lnTo>
                  <a:lnTo>
                    <a:pt x="1574133" y="258537"/>
                  </a:lnTo>
                  <a:lnTo>
                    <a:pt x="1529276" y="278248"/>
                  </a:lnTo>
                  <a:lnTo>
                    <a:pt x="1484538" y="298602"/>
                  </a:lnTo>
                  <a:lnTo>
                    <a:pt x="1439934" y="319596"/>
                  </a:lnTo>
                  <a:lnTo>
                    <a:pt x="1395475" y="341225"/>
                  </a:lnTo>
                  <a:lnTo>
                    <a:pt x="1351174" y="363485"/>
                  </a:lnTo>
                  <a:lnTo>
                    <a:pt x="1307044" y="386374"/>
                  </a:lnTo>
                  <a:lnTo>
                    <a:pt x="1263097" y="409886"/>
                  </a:lnTo>
                  <a:lnTo>
                    <a:pt x="1219346" y="434018"/>
                  </a:lnTo>
                  <a:lnTo>
                    <a:pt x="1175803" y="458767"/>
                  </a:lnTo>
                  <a:lnTo>
                    <a:pt x="1132482" y="484128"/>
                  </a:lnTo>
                  <a:lnTo>
                    <a:pt x="1089394" y="510097"/>
                  </a:lnTo>
                  <a:lnTo>
                    <a:pt x="1046552" y="536671"/>
                  </a:lnTo>
                  <a:lnTo>
                    <a:pt x="1003970" y="563846"/>
                  </a:lnTo>
                  <a:lnTo>
                    <a:pt x="961658" y="591618"/>
                  </a:lnTo>
                  <a:lnTo>
                    <a:pt x="919631" y="619982"/>
                  </a:lnTo>
                  <a:lnTo>
                    <a:pt x="877900" y="648936"/>
                  </a:lnTo>
                  <a:lnTo>
                    <a:pt x="836478" y="678476"/>
                  </a:lnTo>
                  <a:lnTo>
                    <a:pt x="795378" y="708596"/>
                  </a:lnTo>
                  <a:lnTo>
                    <a:pt x="754613" y="739295"/>
                  </a:lnTo>
                  <a:lnTo>
                    <a:pt x="714194" y="770567"/>
                  </a:lnTo>
                  <a:lnTo>
                    <a:pt x="674135" y="802409"/>
                  </a:lnTo>
                  <a:lnTo>
                    <a:pt x="634448" y="834818"/>
                  </a:lnTo>
                  <a:lnTo>
                    <a:pt x="595146" y="867788"/>
                  </a:lnTo>
                  <a:lnTo>
                    <a:pt x="556241" y="901317"/>
                  </a:lnTo>
                  <a:lnTo>
                    <a:pt x="517745" y="935400"/>
                  </a:lnTo>
                  <a:lnTo>
                    <a:pt x="479673" y="970035"/>
                  </a:lnTo>
                  <a:lnTo>
                    <a:pt x="442035" y="1005216"/>
                  </a:lnTo>
                  <a:lnTo>
                    <a:pt x="404845" y="1040939"/>
                  </a:lnTo>
                  <a:lnTo>
                    <a:pt x="368116" y="1077203"/>
                  </a:lnTo>
                  <a:lnTo>
                    <a:pt x="331859" y="1114001"/>
                  </a:lnTo>
                  <a:lnTo>
                    <a:pt x="296088" y="1151331"/>
                  </a:lnTo>
                  <a:lnTo>
                    <a:pt x="260814" y="1189188"/>
                  </a:lnTo>
                  <a:lnTo>
                    <a:pt x="226051" y="1227569"/>
                  </a:lnTo>
                  <a:lnTo>
                    <a:pt x="191812" y="1266470"/>
                  </a:lnTo>
                  <a:lnTo>
                    <a:pt x="158108" y="1305886"/>
                  </a:lnTo>
                  <a:lnTo>
                    <a:pt x="124953" y="1345815"/>
                  </a:lnTo>
                  <a:lnTo>
                    <a:pt x="92358" y="1386253"/>
                  </a:lnTo>
                  <a:lnTo>
                    <a:pt x="60337" y="1427194"/>
                  </a:lnTo>
                  <a:lnTo>
                    <a:pt x="28903" y="1468637"/>
                  </a:lnTo>
                  <a:lnTo>
                    <a:pt x="0" y="1507947"/>
                  </a:lnTo>
                  <a:lnTo>
                    <a:pt x="2526431" y="1507947"/>
                  </a:lnTo>
                  <a:lnTo>
                    <a:pt x="2526431" y="6545"/>
                  </a:lnTo>
                  <a:lnTo>
                    <a:pt x="2521645" y="0"/>
                  </a:lnTo>
                  <a:close/>
                </a:path>
              </a:pathLst>
            </a:custGeom>
            <a:solidFill>
              <a:srgbClr val="F7D10D"/>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85" name="Google Shape;785;p56"/>
            <p:cNvSpPr/>
            <p:nvPr/>
          </p:nvSpPr>
          <p:spPr>
            <a:xfrm>
              <a:off x="10015649" y="5384797"/>
              <a:ext cx="2176779" cy="1473200"/>
            </a:xfrm>
            <a:custGeom>
              <a:rect b="b" l="l" r="r" t="t"/>
              <a:pathLst>
                <a:path extrusionOk="0" h="1473200" w="2176779">
                  <a:moveTo>
                    <a:pt x="2176350" y="0"/>
                  </a:moveTo>
                  <a:lnTo>
                    <a:pt x="2107896" y="16784"/>
                  </a:lnTo>
                  <a:lnTo>
                    <a:pt x="2064471" y="28608"/>
                  </a:lnTo>
                  <a:lnTo>
                    <a:pt x="2020818" y="41332"/>
                  </a:lnTo>
                  <a:lnTo>
                    <a:pt x="1976955" y="54942"/>
                  </a:lnTo>
                  <a:lnTo>
                    <a:pt x="1932904" y="69421"/>
                  </a:lnTo>
                  <a:lnTo>
                    <a:pt x="1888685" y="84756"/>
                  </a:lnTo>
                  <a:lnTo>
                    <a:pt x="1844316" y="100930"/>
                  </a:lnTo>
                  <a:lnTo>
                    <a:pt x="1799819" y="117928"/>
                  </a:lnTo>
                  <a:lnTo>
                    <a:pt x="1755212" y="135736"/>
                  </a:lnTo>
                  <a:lnTo>
                    <a:pt x="1710517" y="154337"/>
                  </a:lnTo>
                  <a:lnTo>
                    <a:pt x="1665753" y="173718"/>
                  </a:lnTo>
                  <a:lnTo>
                    <a:pt x="1620940" y="193861"/>
                  </a:lnTo>
                  <a:lnTo>
                    <a:pt x="1576098" y="214753"/>
                  </a:lnTo>
                  <a:lnTo>
                    <a:pt x="1531246" y="236378"/>
                  </a:lnTo>
                  <a:lnTo>
                    <a:pt x="1486406" y="258721"/>
                  </a:lnTo>
                  <a:lnTo>
                    <a:pt x="1441596" y="281766"/>
                  </a:lnTo>
                  <a:lnTo>
                    <a:pt x="1396837" y="305499"/>
                  </a:lnTo>
                  <a:lnTo>
                    <a:pt x="1352149" y="329903"/>
                  </a:lnTo>
                  <a:lnTo>
                    <a:pt x="1307552" y="354964"/>
                  </a:lnTo>
                  <a:lnTo>
                    <a:pt x="1263066" y="380667"/>
                  </a:lnTo>
                  <a:lnTo>
                    <a:pt x="1218710" y="406996"/>
                  </a:lnTo>
                  <a:lnTo>
                    <a:pt x="1174504" y="433936"/>
                  </a:lnTo>
                  <a:lnTo>
                    <a:pt x="1130470" y="461472"/>
                  </a:lnTo>
                  <a:lnTo>
                    <a:pt x="1086626" y="489588"/>
                  </a:lnTo>
                  <a:lnTo>
                    <a:pt x="1042992" y="518270"/>
                  </a:lnTo>
                  <a:lnTo>
                    <a:pt x="999589" y="547502"/>
                  </a:lnTo>
                  <a:lnTo>
                    <a:pt x="956436" y="577269"/>
                  </a:lnTo>
                  <a:lnTo>
                    <a:pt x="913554" y="607555"/>
                  </a:lnTo>
                  <a:lnTo>
                    <a:pt x="870962" y="638346"/>
                  </a:lnTo>
                  <a:lnTo>
                    <a:pt x="828680" y="669626"/>
                  </a:lnTo>
                  <a:lnTo>
                    <a:pt x="786729" y="701379"/>
                  </a:lnTo>
                  <a:lnTo>
                    <a:pt x="745128" y="733592"/>
                  </a:lnTo>
                  <a:lnTo>
                    <a:pt x="703897" y="766248"/>
                  </a:lnTo>
                  <a:lnTo>
                    <a:pt x="663057" y="799332"/>
                  </a:lnTo>
                  <a:lnTo>
                    <a:pt x="622626" y="832829"/>
                  </a:lnTo>
                  <a:lnTo>
                    <a:pt x="582626" y="866723"/>
                  </a:lnTo>
                  <a:lnTo>
                    <a:pt x="543076" y="901001"/>
                  </a:lnTo>
                  <a:lnTo>
                    <a:pt x="503995" y="935645"/>
                  </a:lnTo>
                  <a:lnTo>
                    <a:pt x="465405" y="970641"/>
                  </a:lnTo>
                  <a:lnTo>
                    <a:pt x="427325" y="1005974"/>
                  </a:lnTo>
                  <a:lnTo>
                    <a:pt x="389775" y="1041629"/>
                  </a:lnTo>
                  <a:lnTo>
                    <a:pt x="352774" y="1077590"/>
                  </a:lnTo>
                  <a:lnTo>
                    <a:pt x="316344" y="1113842"/>
                  </a:lnTo>
                  <a:lnTo>
                    <a:pt x="280503" y="1150370"/>
                  </a:lnTo>
                  <a:lnTo>
                    <a:pt x="245272" y="1187158"/>
                  </a:lnTo>
                  <a:lnTo>
                    <a:pt x="210671" y="1224191"/>
                  </a:lnTo>
                  <a:lnTo>
                    <a:pt x="176719" y="1261455"/>
                  </a:lnTo>
                  <a:lnTo>
                    <a:pt x="143438" y="1298934"/>
                  </a:lnTo>
                  <a:lnTo>
                    <a:pt x="110845" y="1336612"/>
                  </a:lnTo>
                  <a:lnTo>
                    <a:pt x="78963" y="1374474"/>
                  </a:lnTo>
                  <a:lnTo>
                    <a:pt x="47810" y="1412506"/>
                  </a:lnTo>
                  <a:lnTo>
                    <a:pt x="17406" y="1450691"/>
                  </a:lnTo>
                  <a:lnTo>
                    <a:pt x="0" y="1473202"/>
                  </a:lnTo>
                  <a:lnTo>
                    <a:pt x="2176350" y="1473202"/>
                  </a:lnTo>
                  <a:lnTo>
                    <a:pt x="2176350"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786" name="Google Shape;786;p56"/>
            <p:cNvPicPr preferRelativeResize="0"/>
            <p:nvPr/>
          </p:nvPicPr>
          <p:blipFill rotWithShape="1">
            <a:blip r:embed="rId3">
              <a:alphaModFix/>
            </a:blip>
            <a:srcRect b="0" l="0" r="0" t="0"/>
            <a:stretch/>
          </p:blipFill>
          <p:spPr>
            <a:xfrm>
              <a:off x="10844110" y="6183236"/>
              <a:ext cx="1191755" cy="502906"/>
            </a:xfrm>
            <a:prstGeom prst="rect">
              <a:avLst/>
            </a:prstGeom>
            <a:noFill/>
            <a:ln>
              <a:noFill/>
            </a:ln>
          </p:spPr>
        </p:pic>
      </p:grpSp>
      <p:sp>
        <p:nvSpPr>
          <p:cNvPr id="787" name="Google Shape;787;p56"/>
          <p:cNvSpPr txBox="1"/>
          <p:nvPr>
            <p:ph type="title"/>
          </p:nvPr>
        </p:nvSpPr>
        <p:spPr>
          <a:xfrm>
            <a:off x="3166942" y="2324748"/>
            <a:ext cx="5858100" cy="23397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SzPts val="1400"/>
              <a:buNone/>
            </a:pPr>
            <a:r>
              <a:rPr lang="en-NA">
                <a:solidFill>
                  <a:schemeClr val="lt1"/>
                </a:solidFill>
              </a:rPr>
              <a:t>“One is too small a number to achieve greatness” John C. Maxwell</a:t>
            </a:r>
            <a:endParaRPr>
              <a:solidFill>
                <a:schemeClr val="lt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1" name="Shape 791"/>
        <p:cNvGrpSpPr/>
        <p:nvPr/>
      </p:nvGrpSpPr>
      <p:grpSpPr>
        <a:xfrm>
          <a:off x="0" y="0"/>
          <a:ext cx="0" cy="0"/>
          <a:chOff x="0" y="0"/>
          <a:chExt cx="0" cy="0"/>
        </a:xfrm>
      </p:grpSpPr>
      <p:sp>
        <p:nvSpPr>
          <p:cNvPr id="792" name="Google Shape;792;p57"/>
          <p:cNvSpPr txBox="1"/>
          <p:nvPr>
            <p:ph type="title"/>
          </p:nvPr>
        </p:nvSpPr>
        <p:spPr>
          <a:xfrm>
            <a:off x="327753" y="1981200"/>
            <a:ext cx="3670200" cy="902400"/>
          </a:xfrm>
          <a:prstGeom prst="rect">
            <a:avLst/>
          </a:prstGeom>
          <a:noFill/>
          <a:ln>
            <a:noFill/>
          </a:ln>
        </p:spPr>
        <p:txBody>
          <a:bodyPr anchorCtr="0" anchor="t" bIns="0" lIns="0" spcFirstLastPara="1" rIns="0" wrap="square" tIns="17125">
            <a:spAutoFit/>
          </a:bodyPr>
          <a:lstStyle/>
          <a:p>
            <a:pPr indent="0" lvl="0" marL="12700" rtl="0" algn="l">
              <a:lnSpc>
                <a:spcPct val="100000"/>
              </a:lnSpc>
              <a:spcBef>
                <a:spcPts val="0"/>
              </a:spcBef>
              <a:spcAft>
                <a:spcPts val="0"/>
              </a:spcAft>
              <a:buSzPts val="1400"/>
              <a:buNone/>
            </a:pPr>
            <a:r>
              <a:rPr lang="en-NA" sz="5750"/>
              <a:t>Thank you</a:t>
            </a:r>
            <a:endParaRPr sz="5750"/>
          </a:p>
        </p:txBody>
      </p:sp>
      <p:grpSp>
        <p:nvGrpSpPr>
          <p:cNvPr id="793" name="Google Shape;793;p57"/>
          <p:cNvGrpSpPr/>
          <p:nvPr/>
        </p:nvGrpSpPr>
        <p:grpSpPr>
          <a:xfrm>
            <a:off x="0" y="5350057"/>
            <a:ext cx="12192431" cy="1508125"/>
            <a:chOff x="0" y="5350057"/>
            <a:chExt cx="12192431" cy="1508125"/>
          </a:xfrm>
        </p:grpSpPr>
        <p:sp>
          <p:nvSpPr>
            <p:cNvPr id="794" name="Google Shape;794;p57"/>
            <p:cNvSpPr/>
            <p:nvPr/>
          </p:nvSpPr>
          <p:spPr>
            <a:xfrm>
              <a:off x="0" y="6611759"/>
              <a:ext cx="12192000" cy="246379"/>
            </a:xfrm>
            <a:custGeom>
              <a:rect b="b" l="l" r="r" t="t"/>
              <a:pathLst>
                <a:path extrusionOk="0" h="246379" w="12192000">
                  <a:moveTo>
                    <a:pt x="12192000" y="0"/>
                  </a:moveTo>
                  <a:lnTo>
                    <a:pt x="0" y="0"/>
                  </a:lnTo>
                  <a:lnTo>
                    <a:pt x="0" y="246253"/>
                  </a:lnTo>
                  <a:lnTo>
                    <a:pt x="12192000" y="246253"/>
                  </a:lnTo>
                  <a:lnTo>
                    <a:pt x="12192000" y="0"/>
                  </a:lnTo>
                  <a:close/>
                </a:path>
              </a:pathLst>
            </a:custGeom>
            <a:solidFill>
              <a:srgbClr val="10497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95" name="Google Shape;795;p57"/>
            <p:cNvSpPr/>
            <p:nvPr/>
          </p:nvSpPr>
          <p:spPr>
            <a:xfrm>
              <a:off x="9665572" y="5350057"/>
              <a:ext cx="2526665" cy="1508125"/>
            </a:xfrm>
            <a:custGeom>
              <a:rect b="b" l="l" r="r" t="t"/>
              <a:pathLst>
                <a:path extrusionOk="0" h="1508125" w="2526665">
                  <a:moveTo>
                    <a:pt x="2521642" y="0"/>
                  </a:moveTo>
                  <a:lnTo>
                    <a:pt x="2477165" y="5313"/>
                  </a:lnTo>
                  <a:lnTo>
                    <a:pt x="2432545" y="11351"/>
                  </a:lnTo>
                  <a:lnTo>
                    <a:pt x="2387793" y="18110"/>
                  </a:lnTo>
                  <a:lnTo>
                    <a:pt x="2342922" y="25584"/>
                  </a:lnTo>
                  <a:lnTo>
                    <a:pt x="2297945" y="33771"/>
                  </a:lnTo>
                  <a:lnTo>
                    <a:pt x="2252874" y="42667"/>
                  </a:lnTo>
                  <a:lnTo>
                    <a:pt x="2207722" y="52268"/>
                  </a:lnTo>
                  <a:lnTo>
                    <a:pt x="2162502" y="62570"/>
                  </a:lnTo>
                  <a:lnTo>
                    <a:pt x="2117225" y="73568"/>
                  </a:lnTo>
                  <a:lnTo>
                    <a:pt x="2071906" y="85260"/>
                  </a:lnTo>
                  <a:lnTo>
                    <a:pt x="2026555" y="97642"/>
                  </a:lnTo>
                  <a:lnTo>
                    <a:pt x="1981187" y="110709"/>
                  </a:lnTo>
                  <a:lnTo>
                    <a:pt x="1935812" y="124458"/>
                  </a:lnTo>
                  <a:lnTo>
                    <a:pt x="1890445" y="138885"/>
                  </a:lnTo>
                  <a:lnTo>
                    <a:pt x="1845098" y="153985"/>
                  </a:lnTo>
                  <a:lnTo>
                    <a:pt x="1799783" y="169756"/>
                  </a:lnTo>
                  <a:lnTo>
                    <a:pt x="1754512" y="186193"/>
                  </a:lnTo>
                  <a:lnTo>
                    <a:pt x="1709299" y="203293"/>
                  </a:lnTo>
                  <a:lnTo>
                    <a:pt x="1664156" y="221051"/>
                  </a:lnTo>
                  <a:lnTo>
                    <a:pt x="1619095" y="239464"/>
                  </a:lnTo>
                  <a:lnTo>
                    <a:pt x="1574130" y="258528"/>
                  </a:lnTo>
                  <a:lnTo>
                    <a:pt x="1529272" y="278239"/>
                  </a:lnTo>
                  <a:lnTo>
                    <a:pt x="1484535" y="298593"/>
                  </a:lnTo>
                  <a:lnTo>
                    <a:pt x="1439930" y="319587"/>
                  </a:lnTo>
                  <a:lnTo>
                    <a:pt x="1395471" y="341216"/>
                  </a:lnTo>
                  <a:lnTo>
                    <a:pt x="1351170" y="363476"/>
                  </a:lnTo>
                  <a:lnTo>
                    <a:pt x="1307040" y="386364"/>
                  </a:lnTo>
                  <a:lnTo>
                    <a:pt x="1263093" y="409877"/>
                  </a:lnTo>
                  <a:lnTo>
                    <a:pt x="1219342" y="434009"/>
                  </a:lnTo>
                  <a:lnTo>
                    <a:pt x="1175800" y="458757"/>
                  </a:lnTo>
                  <a:lnTo>
                    <a:pt x="1132478" y="484118"/>
                  </a:lnTo>
                  <a:lnTo>
                    <a:pt x="1089390" y="510088"/>
                  </a:lnTo>
                  <a:lnTo>
                    <a:pt x="1046549" y="536662"/>
                  </a:lnTo>
                  <a:lnTo>
                    <a:pt x="1003966" y="563836"/>
                  </a:lnTo>
                  <a:lnTo>
                    <a:pt x="961654" y="591608"/>
                  </a:lnTo>
                  <a:lnTo>
                    <a:pt x="919627" y="619973"/>
                  </a:lnTo>
                  <a:lnTo>
                    <a:pt x="877896" y="648927"/>
                  </a:lnTo>
                  <a:lnTo>
                    <a:pt x="836474" y="678467"/>
                  </a:lnTo>
                  <a:lnTo>
                    <a:pt x="795374" y="708588"/>
                  </a:lnTo>
                  <a:lnTo>
                    <a:pt x="754609" y="739286"/>
                  </a:lnTo>
                  <a:lnTo>
                    <a:pt x="714190" y="770559"/>
                  </a:lnTo>
                  <a:lnTo>
                    <a:pt x="674131" y="802401"/>
                  </a:lnTo>
                  <a:lnTo>
                    <a:pt x="634444" y="834810"/>
                  </a:lnTo>
                  <a:lnTo>
                    <a:pt x="595142" y="867780"/>
                  </a:lnTo>
                  <a:lnTo>
                    <a:pt x="556237" y="901310"/>
                  </a:lnTo>
                  <a:lnTo>
                    <a:pt x="517742" y="935393"/>
                  </a:lnTo>
                  <a:lnTo>
                    <a:pt x="479669" y="970028"/>
                  </a:lnTo>
                  <a:lnTo>
                    <a:pt x="442032" y="1005209"/>
                  </a:lnTo>
                  <a:lnTo>
                    <a:pt x="404842" y="1040933"/>
                  </a:lnTo>
                  <a:lnTo>
                    <a:pt x="368112" y="1077197"/>
                  </a:lnTo>
                  <a:lnTo>
                    <a:pt x="331855" y="1113996"/>
                  </a:lnTo>
                  <a:lnTo>
                    <a:pt x="296084" y="1151326"/>
                  </a:lnTo>
                  <a:lnTo>
                    <a:pt x="260811" y="1189183"/>
                  </a:lnTo>
                  <a:lnTo>
                    <a:pt x="226048" y="1227565"/>
                  </a:lnTo>
                  <a:lnTo>
                    <a:pt x="191808" y="1266466"/>
                  </a:lnTo>
                  <a:lnTo>
                    <a:pt x="158104" y="1305884"/>
                  </a:lnTo>
                  <a:lnTo>
                    <a:pt x="124949" y="1345813"/>
                  </a:lnTo>
                  <a:lnTo>
                    <a:pt x="92355" y="1386251"/>
                  </a:lnTo>
                  <a:lnTo>
                    <a:pt x="60334" y="1427193"/>
                  </a:lnTo>
                  <a:lnTo>
                    <a:pt x="28899" y="1468636"/>
                  </a:lnTo>
                  <a:lnTo>
                    <a:pt x="0" y="1507942"/>
                  </a:lnTo>
                  <a:lnTo>
                    <a:pt x="2526427" y="1507942"/>
                  </a:lnTo>
                  <a:lnTo>
                    <a:pt x="2526427" y="6545"/>
                  </a:lnTo>
                  <a:lnTo>
                    <a:pt x="2521642" y="0"/>
                  </a:lnTo>
                  <a:close/>
                </a:path>
              </a:pathLst>
            </a:custGeom>
            <a:solidFill>
              <a:srgbClr val="F7D10D"/>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96" name="Google Shape;796;p57"/>
            <p:cNvSpPr/>
            <p:nvPr/>
          </p:nvSpPr>
          <p:spPr>
            <a:xfrm>
              <a:off x="10015651" y="5384802"/>
              <a:ext cx="2176780" cy="1473200"/>
            </a:xfrm>
            <a:custGeom>
              <a:rect b="b" l="l" r="r" t="t"/>
              <a:pathLst>
                <a:path extrusionOk="0" h="1473200" w="2176779">
                  <a:moveTo>
                    <a:pt x="2176348" y="0"/>
                  </a:moveTo>
                  <a:lnTo>
                    <a:pt x="2107894" y="16784"/>
                  </a:lnTo>
                  <a:lnTo>
                    <a:pt x="2064470" y="28608"/>
                  </a:lnTo>
                  <a:lnTo>
                    <a:pt x="2020816" y="41332"/>
                  </a:lnTo>
                  <a:lnTo>
                    <a:pt x="1976954" y="54941"/>
                  </a:lnTo>
                  <a:lnTo>
                    <a:pt x="1932903" y="69421"/>
                  </a:lnTo>
                  <a:lnTo>
                    <a:pt x="1888683" y="84755"/>
                  </a:lnTo>
                  <a:lnTo>
                    <a:pt x="1844315" y="100929"/>
                  </a:lnTo>
                  <a:lnTo>
                    <a:pt x="1799817" y="117927"/>
                  </a:lnTo>
                  <a:lnTo>
                    <a:pt x="1755211" y="135735"/>
                  </a:lnTo>
                  <a:lnTo>
                    <a:pt x="1710516" y="154336"/>
                  </a:lnTo>
                  <a:lnTo>
                    <a:pt x="1665752" y="173717"/>
                  </a:lnTo>
                  <a:lnTo>
                    <a:pt x="1620938" y="193860"/>
                  </a:lnTo>
                  <a:lnTo>
                    <a:pt x="1576096" y="214752"/>
                  </a:lnTo>
                  <a:lnTo>
                    <a:pt x="1531245" y="236377"/>
                  </a:lnTo>
                  <a:lnTo>
                    <a:pt x="1486404" y="258719"/>
                  </a:lnTo>
                  <a:lnTo>
                    <a:pt x="1441595" y="281764"/>
                  </a:lnTo>
                  <a:lnTo>
                    <a:pt x="1396836" y="305496"/>
                  </a:lnTo>
                  <a:lnTo>
                    <a:pt x="1352148" y="329900"/>
                  </a:lnTo>
                  <a:lnTo>
                    <a:pt x="1307551" y="354961"/>
                  </a:lnTo>
                  <a:lnTo>
                    <a:pt x="1263064" y="380664"/>
                  </a:lnTo>
                  <a:lnTo>
                    <a:pt x="1218708" y="406993"/>
                  </a:lnTo>
                  <a:lnTo>
                    <a:pt x="1174503" y="433932"/>
                  </a:lnTo>
                  <a:lnTo>
                    <a:pt x="1130468" y="461468"/>
                  </a:lnTo>
                  <a:lnTo>
                    <a:pt x="1086624" y="489584"/>
                  </a:lnTo>
                  <a:lnTo>
                    <a:pt x="1042990" y="518266"/>
                  </a:lnTo>
                  <a:lnTo>
                    <a:pt x="999587" y="547498"/>
                  </a:lnTo>
                  <a:lnTo>
                    <a:pt x="956435" y="577264"/>
                  </a:lnTo>
                  <a:lnTo>
                    <a:pt x="913552" y="607550"/>
                  </a:lnTo>
                  <a:lnTo>
                    <a:pt x="870960" y="638341"/>
                  </a:lnTo>
                  <a:lnTo>
                    <a:pt x="828679" y="669621"/>
                  </a:lnTo>
                  <a:lnTo>
                    <a:pt x="786728" y="701374"/>
                  </a:lnTo>
                  <a:lnTo>
                    <a:pt x="745127" y="733587"/>
                  </a:lnTo>
                  <a:lnTo>
                    <a:pt x="703896" y="766242"/>
                  </a:lnTo>
                  <a:lnTo>
                    <a:pt x="663055" y="799326"/>
                  </a:lnTo>
                  <a:lnTo>
                    <a:pt x="622625" y="832823"/>
                  </a:lnTo>
                  <a:lnTo>
                    <a:pt x="582624" y="866718"/>
                  </a:lnTo>
                  <a:lnTo>
                    <a:pt x="543074" y="900995"/>
                  </a:lnTo>
                  <a:lnTo>
                    <a:pt x="503994" y="935639"/>
                  </a:lnTo>
                  <a:lnTo>
                    <a:pt x="465404" y="970636"/>
                  </a:lnTo>
                  <a:lnTo>
                    <a:pt x="427324" y="1005969"/>
                  </a:lnTo>
                  <a:lnTo>
                    <a:pt x="389773" y="1041623"/>
                  </a:lnTo>
                  <a:lnTo>
                    <a:pt x="352773" y="1077584"/>
                  </a:lnTo>
                  <a:lnTo>
                    <a:pt x="316342" y="1113836"/>
                  </a:lnTo>
                  <a:lnTo>
                    <a:pt x="280502" y="1150364"/>
                  </a:lnTo>
                  <a:lnTo>
                    <a:pt x="245271" y="1187153"/>
                  </a:lnTo>
                  <a:lnTo>
                    <a:pt x="210669" y="1224186"/>
                  </a:lnTo>
                  <a:lnTo>
                    <a:pt x="176718" y="1261450"/>
                  </a:lnTo>
                  <a:lnTo>
                    <a:pt x="143436" y="1298929"/>
                  </a:lnTo>
                  <a:lnTo>
                    <a:pt x="110844" y="1336607"/>
                  </a:lnTo>
                  <a:lnTo>
                    <a:pt x="78961" y="1374470"/>
                  </a:lnTo>
                  <a:lnTo>
                    <a:pt x="47808" y="1412502"/>
                  </a:lnTo>
                  <a:lnTo>
                    <a:pt x="17405" y="1450688"/>
                  </a:lnTo>
                  <a:lnTo>
                    <a:pt x="0" y="1473197"/>
                  </a:lnTo>
                  <a:lnTo>
                    <a:pt x="2176348" y="1473197"/>
                  </a:lnTo>
                  <a:lnTo>
                    <a:pt x="2176348"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797" name="Google Shape;797;p57"/>
            <p:cNvPicPr preferRelativeResize="0"/>
            <p:nvPr/>
          </p:nvPicPr>
          <p:blipFill rotWithShape="1">
            <a:blip r:embed="rId3">
              <a:alphaModFix/>
            </a:blip>
            <a:srcRect b="0" l="0" r="0" t="0"/>
            <a:stretch/>
          </p:blipFill>
          <p:spPr>
            <a:xfrm>
              <a:off x="10844110" y="6183223"/>
              <a:ext cx="1191755" cy="502919"/>
            </a:xfrm>
            <a:prstGeom prst="rect">
              <a:avLst/>
            </a:prstGeom>
            <a:noFill/>
            <a:ln>
              <a:noFill/>
            </a:ln>
          </p:spPr>
        </p:pic>
      </p:grpSp>
      <p:sp>
        <p:nvSpPr>
          <p:cNvPr id="798" name="Google Shape;798;p57"/>
          <p:cNvSpPr txBox="1"/>
          <p:nvPr/>
        </p:nvSpPr>
        <p:spPr>
          <a:xfrm>
            <a:off x="331470" y="3092223"/>
            <a:ext cx="4320447" cy="8617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NA" sz="1600" u="none" cap="none" strike="noStrike">
                <a:solidFill>
                  <a:srgbClr val="20497A"/>
                </a:solidFill>
                <a:latin typeface="Century Gothic"/>
                <a:ea typeface="Century Gothic"/>
                <a:cs typeface="Century Gothic"/>
                <a:sym typeface="Century Gothic"/>
              </a:rPr>
              <a:t>Namibia Investment Promotion &amp; Development Board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NA" sz="1600" u="none" cap="none" strike="noStrike">
                <a:solidFill>
                  <a:srgbClr val="20497A"/>
                </a:solidFill>
                <a:latin typeface="Century Gothic"/>
                <a:ea typeface="Century Gothic"/>
                <a:cs typeface="Century Gothic"/>
                <a:sym typeface="Century Gothic"/>
              </a:rPr>
              <a:t>Windhoek, Namibia</a:t>
            </a:r>
            <a:endParaRPr b="0" i="0" sz="1400" u="none" cap="none" strike="noStrike">
              <a:solidFill>
                <a:srgbClr val="000000"/>
              </a:solidFill>
              <a:latin typeface="Arial"/>
              <a:ea typeface="Arial"/>
              <a:cs typeface="Arial"/>
              <a:sym typeface="Arial"/>
            </a:endParaRPr>
          </a:p>
        </p:txBody>
      </p:sp>
      <p:sp>
        <p:nvSpPr>
          <p:cNvPr id="799" name="Google Shape;799;p57"/>
          <p:cNvSpPr/>
          <p:nvPr/>
        </p:nvSpPr>
        <p:spPr>
          <a:xfrm>
            <a:off x="327750" y="4196100"/>
            <a:ext cx="4117500" cy="1276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NA" sz="1600" u="none" cap="none" strike="noStrike">
                <a:solidFill>
                  <a:srgbClr val="20497A"/>
                </a:solidFill>
                <a:latin typeface="Century Gothic"/>
                <a:ea typeface="Century Gothic"/>
                <a:cs typeface="Century Gothic"/>
                <a:sym typeface="Century Gothic"/>
              </a:rPr>
              <a:t>Email: </a:t>
            </a:r>
            <a:r>
              <a:rPr b="0" i="0" lang="en-NA" sz="1600" u="sng" cap="none" strike="noStrike">
                <a:solidFill>
                  <a:schemeClr val="hlink"/>
                </a:solidFill>
                <a:latin typeface="Century Gothic"/>
                <a:ea typeface="Century Gothic"/>
                <a:cs typeface="Century Gothic"/>
                <a:sym typeface="Century Gothic"/>
                <a:hlinkClick r:id="rId4"/>
              </a:rPr>
              <a:t>nangulanelulu.uaandja@nipdb.com</a:t>
            </a:r>
            <a:endParaRPr b="0" i="0" sz="1600" u="none" cap="none" strike="noStrike">
              <a:solidFill>
                <a:srgbClr val="20497A"/>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0497A"/>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0497A"/>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0497A"/>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0497A"/>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0497A"/>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0497A"/>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8"/>
          <p:cNvSpPr txBox="1"/>
          <p:nvPr>
            <p:ph type="title"/>
          </p:nvPr>
        </p:nvSpPr>
        <p:spPr>
          <a:xfrm>
            <a:off x="671524" y="1458025"/>
            <a:ext cx="11187000" cy="8313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1400"/>
              <a:buNone/>
            </a:pPr>
            <a:r>
              <a:t/>
            </a:r>
            <a:endParaRPr b="0" sz="1800"/>
          </a:p>
          <a:p>
            <a:pPr indent="0" lvl="0" marL="0" rtl="0" algn="l">
              <a:lnSpc>
                <a:spcPct val="100000"/>
              </a:lnSpc>
              <a:spcBef>
                <a:spcPts val="0"/>
              </a:spcBef>
              <a:spcAft>
                <a:spcPts val="0"/>
              </a:spcAft>
              <a:buSzPts val="1400"/>
              <a:buNone/>
            </a:pPr>
            <a:r>
              <a:t/>
            </a:r>
            <a:endParaRPr b="0" sz="1800"/>
          </a:p>
          <a:p>
            <a:pPr indent="0" lvl="0" marL="0" rtl="0" algn="l">
              <a:lnSpc>
                <a:spcPct val="100000"/>
              </a:lnSpc>
              <a:spcBef>
                <a:spcPts val="0"/>
              </a:spcBef>
              <a:spcAft>
                <a:spcPts val="0"/>
              </a:spcAft>
              <a:buSzPts val="1400"/>
              <a:buNone/>
            </a:pPr>
            <a:r>
              <a:t/>
            </a:r>
            <a:endParaRPr b="0" sz="1800"/>
          </a:p>
        </p:txBody>
      </p:sp>
      <p:sp>
        <p:nvSpPr>
          <p:cNvPr id="145" name="Google Shape;145;p18"/>
          <p:cNvSpPr txBox="1"/>
          <p:nvPr/>
        </p:nvSpPr>
        <p:spPr>
          <a:xfrm>
            <a:off x="504725" y="71450"/>
            <a:ext cx="115206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NA" sz="4500">
                <a:solidFill>
                  <a:schemeClr val="dk2"/>
                </a:solidFill>
                <a:latin typeface="Century Gothic"/>
                <a:ea typeface="Century Gothic"/>
                <a:cs typeface="Century Gothic"/>
                <a:sym typeface="Century Gothic"/>
              </a:rPr>
              <a:t>SERVICE SECTORS &amp; ECONOMIC GROWTH</a:t>
            </a:r>
            <a:endParaRPr b="1" sz="4500">
              <a:solidFill>
                <a:schemeClr val="dk2"/>
              </a:solidFill>
              <a:latin typeface="Century Gothic"/>
              <a:ea typeface="Century Gothic"/>
              <a:cs typeface="Century Gothic"/>
              <a:sym typeface="Century Gothic"/>
            </a:endParaRPr>
          </a:p>
        </p:txBody>
      </p:sp>
      <p:sp>
        <p:nvSpPr>
          <p:cNvPr id="146" name="Google Shape;146;p18"/>
          <p:cNvSpPr txBox="1"/>
          <p:nvPr/>
        </p:nvSpPr>
        <p:spPr>
          <a:xfrm>
            <a:off x="342900" y="1575825"/>
            <a:ext cx="8229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147" name="Google Shape;147;p18"/>
          <p:cNvSpPr txBox="1"/>
          <p:nvPr/>
        </p:nvSpPr>
        <p:spPr>
          <a:xfrm>
            <a:off x="538200" y="1348300"/>
            <a:ext cx="11115600" cy="4894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NA" sz="1800">
                <a:solidFill>
                  <a:srgbClr val="10497E"/>
                </a:solidFill>
                <a:latin typeface="Century Gothic"/>
                <a:ea typeface="Century Gothic"/>
                <a:cs typeface="Century Gothic"/>
                <a:sym typeface="Century Gothic"/>
              </a:rPr>
              <a:t>A productive service sector is known to strengthen the performance of other sectors in the economy such as manufacturing . This is because the sector enables and facilitates the functioning of most sectors (manufacturing, industrial sector, etc), as most of these sectors rely majorly on the service sector to supply needed functions such as banking, accountancy, information, and technology.</a:t>
            </a:r>
            <a:endParaRPr sz="1800">
              <a:solidFill>
                <a:srgbClr val="10497E"/>
              </a:solidFill>
              <a:latin typeface="Century Gothic"/>
              <a:ea typeface="Century Gothic"/>
              <a:cs typeface="Century Gothic"/>
              <a:sym typeface="Century Gothic"/>
            </a:endParaRPr>
          </a:p>
          <a:p>
            <a:pPr indent="0" lvl="0" marL="0" rtl="0" algn="l">
              <a:spcBef>
                <a:spcPts val="0"/>
              </a:spcBef>
              <a:spcAft>
                <a:spcPts val="0"/>
              </a:spcAft>
              <a:buNone/>
            </a:pPr>
            <a:r>
              <a:t/>
            </a:r>
            <a:endParaRPr sz="1800">
              <a:solidFill>
                <a:srgbClr val="10497E"/>
              </a:solidFill>
              <a:latin typeface="Century Gothic"/>
              <a:ea typeface="Century Gothic"/>
              <a:cs typeface="Century Gothic"/>
              <a:sym typeface="Century Gothic"/>
            </a:endParaRPr>
          </a:p>
          <a:p>
            <a:pPr indent="0" lvl="0" marL="0" rtl="0" algn="l">
              <a:spcBef>
                <a:spcPts val="0"/>
              </a:spcBef>
              <a:spcAft>
                <a:spcPts val="0"/>
              </a:spcAft>
              <a:buNone/>
            </a:pPr>
            <a:r>
              <a:rPr lang="en-NA" sz="1800">
                <a:solidFill>
                  <a:srgbClr val="10497E"/>
                </a:solidFill>
                <a:latin typeface="Century Gothic"/>
                <a:ea typeface="Century Gothic"/>
                <a:cs typeface="Century Gothic"/>
                <a:sym typeface="Century Gothic"/>
              </a:rPr>
              <a:t>The service sector also influences the development of businesses by increasing productivity and value added. This is attainable by using highly educated and experienced workers with particular cognitive skills, thus increasing the business productivity.</a:t>
            </a:r>
            <a:endParaRPr sz="1800">
              <a:solidFill>
                <a:srgbClr val="10497E"/>
              </a:solidFill>
              <a:latin typeface="Century Gothic"/>
              <a:ea typeface="Century Gothic"/>
              <a:cs typeface="Century Gothic"/>
              <a:sym typeface="Century Gothic"/>
            </a:endParaRPr>
          </a:p>
          <a:p>
            <a:pPr indent="0" lvl="0" marL="0" rtl="0" algn="l">
              <a:spcBef>
                <a:spcPts val="0"/>
              </a:spcBef>
              <a:spcAft>
                <a:spcPts val="0"/>
              </a:spcAft>
              <a:buNone/>
            </a:pPr>
            <a:r>
              <a:t/>
            </a:r>
            <a:endParaRPr sz="1800">
              <a:solidFill>
                <a:srgbClr val="10497E"/>
              </a:solidFill>
              <a:latin typeface="Century Gothic"/>
              <a:ea typeface="Century Gothic"/>
              <a:cs typeface="Century Gothic"/>
              <a:sym typeface="Century Gothic"/>
            </a:endParaRPr>
          </a:p>
          <a:p>
            <a:pPr indent="0" lvl="0" marL="0" rtl="0" algn="l">
              <a:spcBef>
                <a:spcPts val="0"/>
              </a:spcBef>
              <a:spcAft>
                <a:spcPts val="0"/>
              </a:spcAft>
              <a:buNone/>
            </a:pPr>
            <a:r>
              <a:rPr lang="en-NA" sz="1800">
                <a:solidFill>
                  <a:srgbClr val="10497E"/>
                </a:solidFill>
                <a:latin typeface="Century Gothic"/>
                <a:ea typeface="Century Gothic"/>
                <a:cs typeface="Century Gothic"/>
                <a:sym typeface="Century Gothic"/>
              </a:rPr>
              <a:t>Many services have emerged as promising tradable services for developing countries, particularly with the development of telecommunications and information and communications technology (ICT) services. In addition, efficient services are catalysts for the expansion of regional and global value chains.</a:t>
            </a:r>
            <a:endParaRPr sz="1800">
              <a:solidFill>
                <a:srgbClr val="10497E"/>
              </a:solidFill>
              <a:latin typeface="Century Gothic"/>
              <a:ea typeface="Century Gothic"/>
              <a:cs typeface="Century Gothic"/>
              <a:sym typeface="Century Gothic"/>
            </a:endParaRPr>
          </a:p>
          <a:p>
            <a:pPr indent="0" lvl="0" marL="0" rtl="0" algn="l">
              <a:spcBef>
                <a:spcPts val="0"/>
              </a:spcBef>
              <a:spcAft>
                <a:spcPts val="0"/>
              </a:spcAft>
              <a:buNone/>
            </a:pPr>
            <a:r>
              <a:t/>
            </a:r>
            <a:endParaRPr sz="1800">
              <a:solidFill>
                <a:srgbClr val="10497E"/>
              </a:solidFill>
              <a:latin typeface="Century Gothic"/>
              <a:ea typeface="Century Gothic"/>
              <a:cs typeface="Century Gothic"/>
              <a:sym typeface="Century Gothic"/>
            </a:endParaRPr>
          </a:p>
          <a:p>
            <a:pPr indent="0" lvl="0" marL="0" rtl="0" algn="l">
              <a:spcBef>
                <a:spcPts val="0"/>
              </a:spcBef>
              <a:spcAft>
                <a:spcPts val="0"/>
              </a:spcAft>
              <a:buNone/>
            </a:pPr>
            <a:r>
              <a:t/>
            </a:r>
            <a:endParaRPr sz="1800">
              <a:solidFill>
                <a:srgbClr val="10497E"/>
              </a:solidFill>
              <a:latin typeface="Century Gothic"/>
              <a:ea typeface="Century Gothic"/>
              <a:cs typeface="Century Gothic"/>
              <a:sym typeface="Century Gothic"/>
            </a:endParaRPr>
          </a:p>
          <a:p>
            <a:pPr indent="0" lvl="0" marL="0" rtl="0" algn="l">
              <a:spcBef>
                <a:spcPts val="0"/>
              </a:spcBef>
              <a:spcAft>
                <a:spcPts val="0"/>
              </a:spcAft>
              <a:buNone/>
            </a:pPr>
            <a:r>
              <a:t/>
            </a:r>
            <a:endParaRPr sz="1800">
              <a:solidFill>
                <a:srgbClr val="10497E"/>
              </a:solidFill>
              <a:latin typeface="Century Gothic"/>
              <a:ea typeface="Century Gothic"/>
              <a:cs typeface="Century Gothic"/>
              <a:sym typeface="Century Gothic"/>
            </a:endParaRPr>
          </a:p>
        </p:txBody>
      </p:sp>
      <p:grpSp>
        <p:nvGrpSpPr>
          <p:cNvPr id="148" name="Google Shape;148;p18"/>
          <p:cNvGrpSpPr/>
          <p:nvPr/>
        </p:nvGrpSpPr>
        <p:grpSpPr>
          <a:xfrm>
            <a:off x="0" y="5350052"/>
            <a:ext cx="12192428" cy="1508125"/>
            <a:chOff x="0" y="5350052"/>
            <a:chExt cx="12192428" cy="1508125"/>
          </a:xfrm>
        </p:grpSpPr>
        <p:sp>
          <p:nvSpPr>
            <p:cNvPr id="149" name="Google Shape;149;p18"/>
            <p:cNvSpPr/>
            <p:nvPr/>
          </p:nvSpPr>
          <p:spPr>
            <a:xfrm>
              <a:off x="0" y="6611759"/>
              <a:ext cx="12192000" cy="246379"/>
            </a:xfrm>
            <a:custGeom>
              <a:rect b="b" l="l" r="r" t="t"/>
              <a:pathLst>
                <a:path extrusionOk="0" h="246379" w="12192000">
                  <a:moveTo>
                    <a:pt x="12192000" y="0"/>
                  </a:moveTo>
                  <a:lnTo>
                    <a:pt x="0" y="0"/>
                  </a:lnTo>
                  <a:lnTo>
                    <a:pt x="0" y="246240"/>
                  </a:lnTo>
                  <a:lnTo>
                    <a:pt x="12192000" y="246240"/>
                  </a:lnTo>
                  <a:lnTo>
                    <a:pt x="12192000" y="0"/>
                  </a:lnTo>
                  <a:close/>
                </a:path>
              </a:pathLst>
            </a:custGeom>
            <a:solidFill>
              <a:srgbClr val="10497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0" name="Google Shape;150;p18"/>
            <p:cNvSpPr/>
            <p:nvPr/>
          </p:nvSpPr>
          <p:spPr>
            <a:xfrm>
              <a:off x="9665568" y="5350052"/>
              <a:ext cx="2526665" cy="1508125"/>
            </a:xfrm>
            <a:custGeom>
              <a:rect b="b" l="l" r="r" t="t"/>
              <a:pathLst>
                <a:path extrusionOk="0" h="1508125" w="2526665">
                  <a:moveTo>
                    <a:pt x="2521645" y="0"/>
                  </a:moveTo>
                  <a:lnTo>
                    <a:pt x="2477169" y="5314"/>
                  </a:lnTo>
                  <a:lnTo>
                    <a:pt x="2432549" y="11353"/>
                  </a:lnTo>
                  <a:lnTo>
                    <a:pt x="2387797" y="18111"/>
                  </a:lnTo>
                  <a:lnTo>
                    <a:pt x="2342926" y="25586"/>
                  </a:lnTo>
                  <a:lnTo>
                    <a:pt x="2297949" y="33774"/>
                  </a:lnTo>
                  <a:lnTo>
                    <a:pt x="2252878" y="42671"/>
                  </a:lnTo>
                  <a:lnTo>
                    <a:pt x="2207726" y="52272"/>
                  </a:lnTo>
                  <a:lnTo>
                    <a:pt x="2162505" y="62574"/>
                  </a:lnTo>
                  <a:lnTo>
                    <a:pt x="2117229" y="73573"/>
                  </a:lnTo>
                  <a:lnTo>
                    <a:pt x="2071909" y="85266"/>
                  </a:lnTo>
                  <a:lnTo>
                    <a:pt x="2026559" y="97648"/>
                  </a:lnTo>
                  <a:lnTo>
                    <a:pt x="1981190" y="110715"/>
                  </a:lnTo>
                  <a:lnTo>
                    <a:pt x="1935816" y="124464"/>
                  </a:lnTo>
                  <a:lnTo>
                    <a:pt x="1890449" y="138891"/>
                  </a:lnTo>
                  <a:lnTo>
                    <a:pt x="1845102" y="153992"/>
                  </a:lnTo>
                  <a:lnTo>
                    <a:pt x="1799786" y="169764"/>
                  </a:lnTo>
                  <a:lnTo>
                    <a:pt x="1754516" y="186201"/>
                  </a:lnTo>
                  <a:lnTo>
                    <a:pt x="1709303" y="203301"/>
                  </a:lnTo>
                  <a:lnTo>
                    <a:pt x="1664159" y="221060"/>
                  </a:lnTo>
                  <a:lnTo>
                    <a:pt x="1619099" y="239473"/>
                  </a:lnTo>
                  <a:lnTo>
                    <a:pt x="1574133" y="258537"/>
                  </a:lnTo>
                  <a:lnTo>
                    <a:pt x="1529276" y="278248"/>
                  </a:lnTo>
                  <a:lnTo>
                    <a:pt x="1484538" y="298602"/>
                  </a:lnTo>
                  <a:lnTo>
                    <a:pt x="1439934" y="319596"/>
                  </a:lnTo>
                  <a:lnTo>
                    <a:pt x="1395475" y="341225"/>
                  </a:lnTo>
                  <a:lnTo>
                    <a:pt x="1351174" y="363485"/>
                  </a:lnTo>
                  <a:lnTo>
                    <a:pt x="1307044" y="386374"/>
                  </a:lnTo>
                  <a:lnTo>
                    <a:pt x="1263097" y="409886"/>
                  </a:lnTo>
                  <a:lnTo>
                    <a:pt x="1219346" y="434018"/>
                  </a:lnTo>
                  <a:lnTo>
                    <a:pt x="1175803" y="458767"/>
                  </a:lnTo>
                  <a:lnTo>
                    <a:pt x="1132482" y="484128"/>
                  </a:lnTo>
                  <a:lnTo>
                    <a:pt x="1089394" y="510097"/>
                  </a:lnTo>
                  <a:lnTo>
                    <a:pt x="1046552" y="536671"/>
                  </a:lnTo>
                  <a:lnTo>
                    <a:pt x="1003970" y="563846"/>
                  </a:lnTo>
                  <a:lnTo>
                    <a:pt x="961658" y="591618"/>
                  </a:lnTo>
                  <a:lnTo>
                    <a:pt x="919631" y="619982"/>
                  </a:lnTo>
                  <a:lnTo>
                    <a:pt x="877900" y="648936"/>
                  </a:lnTo>
                  <a:lnTo>
                    <a:pt x="836478" y="678476"/>
                  </a:lnTo>
                  <a:lnTo>
                    <a:pt x="795378" y="708596"/>
                  </a:lnTo>
                  <a:lnTo>
                    <a:pt x="754613" y="739295"/>
                  </a:lnTo>
                  <a:lnTo>
                    <a:pt x="714194" y="770567"/>
                  </a:lnTo>
                  <a:lnTo>
                    <a:pt x="674135" y="802409"/>
                  </a:lnTo>
                  <a:lnTo>
                    <a:pt x="634448" y="834818"/>
                  </a:lnTo>
                  <a:lnTo>
                    <a:pt x="595146" y="867788"/>
                  </a:lnTo>
                  <a:lnTo>
                    <a:pt x="556241" y="901317"/>
                  </a:lnTo>
                  <a:lnTo>
                    <a:pt x="517745" y="935400"/>
                  </a:lnTo>
                  <a:lnTo>
                    <a:pt x="479673" y="970035"/>
                  </a:lnTo>
                  <a:lnTo>
                    <a:pt x="442035" y="1005216"/>
                  </a:lnTo>
                  <a:lnTo>
                    <a:pt x="404845" y="1040939"/>
                  </a:lnTo>
                  <a:lnTo>
                    <a:pt x="368116" y="1077203"/>
                  </a:lnTo>
                  <a:lnTo>
                    <a:pt x="331859" y="1114001"/>
                  </a:lnTo>
                  <a:lnTo>
                    <a:pt x="296088" y="1151331"/>
                  </a:lnTo>
                  <a:lnTo>
                    <a:pt x="260814" y="1189188"/>
                  </a:lnTo>
                  <a:lnTo>
                    <a:pt x="226051" y="1227569"/>
                  </a:lnTo>
                  <a:lnTo>
                    <a:pt x="191812" y="1266470"/>
                  </a:lnTo>
                  <a:lnTo>
                    <a:pt x="158108" y="1305886"/>
                  </a:lnTo>
                  <a:lnTo>
                    <a:pt x="124953" y="1345815"/>
                  </a:lnTo>
                  <a:lnTo>
                    <a:pt x="92358" y="1386253"/>
                  </a:lnTo>
                  <a:lnTo>
                    <a:pt x="60337" y="1427194"/>
                  </a:lnTo>
                  <a:lnTo>
                    <a:pt x="28903" y="1468637"/>
                  </a:lnTo>
                  <a:lnTo>
                    <a:pt x="0" y="1507947"/>
                  </a:lnTo>
                  <a:lnTo>
                    <a:pt x="2526431" y="1507947"/>
                  </a:lnTo>
                  <a:lnTo>
                    <a:pt x="2526431" y="6545"/>
                  </a:lnTo>
                  <a:lnTo>
                    <a:pt x="2521645" y="0"/>
                  </a:lnTo>
                  <a:close/>
                </a:path>
              </a:pathLst>
            </a:custGeom>
            <a:solidFill>
              <a:srgbClr val="F7D10D"/>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1" name="Google Shape;151;p18"/>
            <p:cNvSpPr/>
            <p:nvPr/>
          </p:nvSpPr>
          <p:spPr>
            <a:xfrm>
              <a:off x="10015649" y="5384797"/>
              <a:ext cx="2176779" cy="1473200"/>
            </a:xfrm>
            <a:custGeom>
              <a:rect b="b" l="l" r="r" t="t"/>
              <a:pathLst>
                <a:path extrusionOk="0" h="1473200" w="2176779">
                  <a:moveTo>
                    <a:pt x="2176350" y="0"/>
                  </a:moveTo>
                  <a:lnTo>
                    <a:pt x="2107896" y="16784"/>
                  </a:lnTo>
                  <a:lnTo>
                    <a:pt x="2064471" y="28608"/>
                  </a:lnTo>
                  <a:lnTo>
                    <a:pt x="2020818" y="41332"/>
                  </a:lnTo>
                  <a:lnTo>
                    <a:pt x="1976955" y="54942"/>
                  </a:lnTo>
                  <a:lnTo>
                    <a:pt x="1932904" y="69421"/>
                  </a:lnTo>
                  <a:lnTo>
                    <a:pt x="1888685" y="84756"/>
                  </a:lnTo>
                  <a:lnTo>
                    <a:pt x="1844316" y="100930"/>
                  </a:lnTo>
                  <a:lnTo>
                    <a:pt x="1799819" y="117928"/>
                  </a:lnTo>
                  <a:lnTo>
                    <a:pt x="1755212" y="135736"/>
                  </a:lnTo>
                  <a:lnTo>
                    <a:pt x="1710517" y="154337"/>
                  </a:lnTo>
                  <a:lnTo>
                    <a:pt x="1665753" y="173718"/>
                  </a:lnTo>
                  <a:lnTo>
                    <a:pt x="1620940" y="193861"/>
                  </a:lnTo>
                  <a:lnTo>
                    <a:pt x="1576098" y="214753"/>
                  </a:lnTo>
                  <a:lnTo>
                    <a:pt x="1531246" y="236378"/>
                  </a:lnTo>
                  <a:lnTo>
                    <a:pt x="1486406" y="258721"/>
                  </a:lnTo>
                  <a:lnTo>
                    <a:pt x="1441596" y="281766"/>
                  </a:lnTo>
                  <a:lnTo>
                    <a:pt x="1396837" y="305499"/>
                  </a:lnTo>
                  <a:lnTo>
                    <a:pt x="1352149" y="329903"/>
                  </a:lnTo>
                  <a:lnTo>
                    <a:pt x="1307552" y="354964"/>
                  </a:lnTo>
                  <a:lnTo>
                    <a:pt x="1263066" y="380667"/>
                  </a:lnTo>
                  <a:lnTo>
                    <a:pt x="1218710" y="406996"/>
                  </a:lnTo>
                  <a:lnTo>
                    <a:pt x="1174504" y="433936"/>
                  </a:lnTo>
                  <a:lnTo>
                    <a:pt x="1130470" y="461472"/>
                  </a:lnTo>
                  <a:lnTo>
                    <a:pt x="1086626" y="489588"/>
                  </a:lnTo>
                  <a:lnTo>
                    <a:pt x="1042992" y="518270"/>
                  </a:lnTo>
                  <a:lnTo>
                    <a:pt x="999589" y="547502"/>
                  </a:lnTo>
                  <a:lnTo>
                    <a:pt x="956436" y="577269"/>
                  </a:lnTo>
                  <a:lnTo>
                    <a:pt x="913554" y="607555"/>
                  </a:lnTo>
                  <a:lnTo>
                    <a:pt x="870962" y="638346"/>
                  </a:lnTo>
                  <a:lnTo>
                    <a:pt x="828680" y="669626"/>
                  </a:lnTo>
                  <a:lnTo>
                    <a:pt x="786729" y="701379"/>
                  </a:lnTo>
                  <a:lnTo>
                    <a:pt x="745128" y="733592"/>
                  </a:lnTo>
                  <a:lnTo>
                    <a:pt x="703897" y="766248"/>
                  </a:lnTo>
                  <a:lnTo>
                    <a:pt x="663057" y="799332"/>
                  </a:lnTo>
                  <a:lnTo>
                    <a:pt x="622626" y="832829"/>
                  </a:lnTo>
                  <a:lnTo>
                    <a:pt x="582626" y="866723"/>
                  </a:lnTo>
                  <a:lnTo>
                    <a:pt x="543076" y="901001"/>
                  </a:lnTo>
                  <a:lnTo>
                    <a:pt x="503995" y="935645"/>
                  </a:lnTo>
                  <a:lnTo>
                    <a:pt x="465405" y="970641"/>
                  </a:lnTo>
                  <a:lnTo>
                    <a:pt x="427325" y="1005974"/>
                  </a:lnTo>
                  <a:lnTo>
                    <a:pt x="389775" y="1041629"/>
                  </a:lnTo>
                  <a:lnTo>
                    <a:pt x="352774" y="1077590"/>
                  </a:lnTo>
                  <a:lnTo>
                    <a:pt x="316344" y="1113842"/>
                  </a:lnTo>
                  <a:lnTo>
                    <a:pt x="280503" y="1150370"/>
                  </a:lnTo>
                  <a:lnTo>
                    <a:pt x="245272" y="1187158"/>
                  </a:lnTo>
                  <a:lnTo>
                    <a:pt x="210671" y="1224191"/>
                  </a:lnTo>
                  <a:lnTo>
                    <a:pt x="176719" y="1261455"/>
                  </a:lnTo>
                  <a:lnTo>
                    <a:pt x="143438" y="1298934"/>
                  </a:lnTo>
                  <a:lnTo>
                    <a:pt x="110845" y="1336612"/>
                  </a:lnTo>
                  <a:lnTo>
                    <a:pt x="78963" y="1374474"/>
                  </a:lnTo>
                  <a:lnTo>
                    <a:pt x="47810" y="1412506"/>
                  </a:lnTo>
                  <a:lnTo>
                    <a:pt x="17406" y="1450691"/>
                  </a:lnTo>
                  <a:lnTo>
                    <a:pt x="0" y="1473202"/>
                  </a:lnTo>
                  <a:lnTo>
                    <a:pt x="2176350" y="1473202"/>
                  </a:lnTo>
                  <a:lnTo>
                    <a:pt x="2176350"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52" name="Google Shape;152;p18"/>
            <p:cNvPicPr preferRelativeResize="0"/>
            <p:nvPr/>
          </p:nvPicPr>
          <p:blipFill rotWithShape="1">
            <a:blip r:embed="rId3">
              <a:alphaModFix/>
            </a:blip>
            <a:srcRect b="0" l="0" r="0" t="0"/>
            <a:stretch/>
          </p:blipFill>
          <p:spPr>
            <a:xfrm>
              <a:off x="10844110" y="6183236"/>
              <a:ext cx="1191755" cy="502906"/>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9"/>
          <p:cNvSpPr txBox="1"/>
          <p:nvPr>
            <p:ph type="title"/>
          </p:nvPr>
        </p:nvSpPr>
        <p:spPr>
          <a:xfrm>
            <a:off x="8258174" y="1458025"/>
            <a:ext cx="3028800" cy="8313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1400"/>
              <a:buNone/>
            </a:pPr>
            <a:r>
              <a:t/>
            </a:r>
            <a:endParaRPr b="0" sz="1800"/>
          </a:p>
          <a:p>
            <a:pPr indent="0" lvl="0" marL="0" rtl="0" algn="l">
              <a:lnSpc>
                <a:spcPct val="100000"/>
              </a:lnSpc>
              <a:spcBef>
                <a:spcPts val="0"/>
              </a:spcBef>
              <a:spcAft>
                <a:spcPts val="0"/>
              </a:spcAft>
              <a:buSzPts val="1400"/>
              <a:buNone/>
            </a:pPr>
            <a:r>
              <a:t/>
            </a:r>
            <a:endParaRPr b="0" sz="1800"/>
          </a:p>
          <a:p>
            <a:pPr indent="0" lvl="0" marL="0" rtl="0" algn="l">
              <a:lnSpc>
                <a:spcPct val="100000"/>
              </a:lnSpc>
              <a:spcBef>
                <a:spcPts val="0"/>
              </a:spcBef>
              <a:spcAft>
                <a:spcPts val="0"/>
              </a:spcAft>
              <a:buSzPts val="1400"/>
              <a:buNone/>
            </a:pPr>
            <a:r>
              <a:t/>
            </a:r>
            <a:endParaRPr b="0" sz="1800"/>
          </a:p>
        </p:txBody>
      </p:sp>
      <p:sp>
        <p:nvSpPr>
          <p:cNvPr id="159" name="Google Shape;159;p19"/>
          <p:cNvSpPr txBox="1"/>
          <p:nvPr/>
        </p:nvSpPr>
        <p:spPr>
          <a:xfrm>
            <a:off x="504725" y="71450"/>
            <a:ext cx="115206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NA" sz="4500">
                <a:solidFill>
                  <a:schemeClr val="dk2"/>
                </a:solidFill>
                <a:latin typeface="Century Gothic"/>
                <a:ea typeface="Century Gothic"/>
                <a:cs typeface="Century Gothic"/>
                <a:sym typeface="Century Gothic"/>
              </a:rPr>
              <a:t>SERVICE SECTORS &amp; ECONOMIC GROWTH</a:t>
            </a:r>
            <a:endParaRPr b="1" sz="4500">
              <a:solidFill>
                <a:schemeClr val="dk2"/>
              </a:solidFill>
              <a:latin typeface="Century Gothic"/>
              <a:ea typeface="Century Gothic"/>
              <a:cs typeface="Century Gothic"/>
              <a:sym typeface="Century Gothic"/>
            </a:endParaRPr>
          </a:p>
        </p:txBody>
      </p:sp>
      <p:sp>
        <p:nvSpPr>
          <p:cNvPr id="160" name="Google Shape;160;p19"/>
          <p:cNvSpPr txBox="1"/>
          <p:nvPr/>
        </p:nvSpPr>
        <p:spPr>
          <a:xfrm>
            <a:off x="342900" y="1575825"/>
            <a:ext cx="8229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161" name="Google Shape;161;p19"/>
          <p:cNvSpPr txBox="1"/>
          <p:nvPr/>
        </p:nvSpPr>
        <p:spPr>
          <a:xfrm>
            <a:off x="8695950" y="2390725"/>
            <a:ext cx="2333700" cy="184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NA" sz="1800">
                <a:solidFill>
                  <a:srgbClr val="10497E"/>
                </a:solidFill>
                <a:latin typeface="Century Gothic"/>
                <a:ea typeface="Century Gothic"/>
                <a:cs typeface="Century Gothic"/>
                <a:sym typeface="Century Gothic"/>
              </a:rPr>
              <a:t>Economic Multiplier impact of service sectors in Namibia. </a:t>
            </a:r>
            <a:endParaRPr b="1" sz="1800">
              <a:solidFill>
                <a:srgbClr val="10497E"/>
              </a:solidFill>
              <a:latin typeface="Century Gothic"/>
              <a:ea typeface="Century Gothic"/>
              <a:cs typeface="Century Gothic"/>
              <a:sym typeface="Century Gothic"/>
            </a:endParaRPr>
          </a:p>
          <a:p>
            <a:pPr indent="0" lvl="0" marL="0" rtl="0" algn="l">
              <a:spcBef>
                <a:spcPts val="0"/>
              </a:spcBef>
              <a:spcAft>
                <a:spcPts val="0"/>
              </a:spcAft>
              <a:buNone/>
            </a:pPr>
            <a:r>
              <a:t/>
            </a:r>
            <a:endParaRPr sz="1800">
              <a:solidFill>
                <a:srgbClr val="10497E"/>
              </a:solidFill>
              <a:latin typeface="Century Gothic"/>
              <a:ea typeface="Century Gothic"/>
              <a:cs typeface="Century Gothic"/>
              <a:sym typeface="Century Gothic"/>
            </a:endParaRPr>
          </a:p>
          <a:p>
            <a:pPr indent="0" lvl="0" marL="0" rtl="0" algn="l">
              <a:spcBef>
                <a:spcPts val="0"/>
              </a:spcBef>
              <a:spcAft>
                <a:spcPts val="0"/>
              </a:spcAft>
              <a:buNone/>
            </a:pPr>
            <a:r>
              <a:t/>
            </a:r>
            <a:endParaRPr sz="1800">
              <a:solidFill>
                <a:srgbClr val="10497E"/>
              </a:solidFill>
              <a:latin typeface="Century Gothic"/>
              <a:ea typeface="Century Gothic"/>
              <a:cs typeface="Century Gothic"/>
              <a:sym typeface="Century Gothic"/>
            </a:endParaRPr>
          </a:p>
        </p:txBody>
      </p:sp>
      <p:graphicFrame>
        <p:nvGraphicFramePr>
          <p:cNvPr id="162" name="Google Shape;162;p19"/>
          <p:cNvGraphicFramePr/>
          <p:nvPr/>
        </p:nvGraphicFramePr>
        <p:xfrm>
          <a:off x="571500" y="1458025"/>
          <a:ext cx="3000000" cy="3000000"/>
        </p:xfrm>
        <a:graphic>
          <a:graphicData uri="http://schemas.openxmlformats.org/drawingml/2006/table">
            <a:tbl>
              <a:tblPr>
                <a:noFill/>
                <a:tableStyleId>{D23A74B6-CB89-4641-979C-9FEE24258CB9}</a:tableStyleId>
              </a:tblPr>
              <a:tblGrid>
                <a:gridCol w="2809275"/>
                <a:gridCol w="2056475"/>
                <a:gridCol w="2299475"/>
              </a:tblGrid>
              <a:tr h="466700">
                <a:tc>
                  <a:txBody>
                    <a:bodyPr/>
                    <a:lstStyle/>
                    <a:p>
                      <a:pPr indent="0" lvl="0" marL="0" rtl="0" algn="l">
                        <a:spcBef>
                          <a:spcPts val="0"/>
                        </a:spcBef>
                        <a:spcAft>
                          <a:spcPts val="0"/>
                        </a:spcAft>
                        <a:buNone/>
                      </a:pPr>
                      <a:r>
                        <a:rPr b="1" lang="en-NA">
                          <a:solidFill>
                            <a:schemeClr val="dk2"/>
                          </a:solidFill>
                          <a:latin typeface="Century Gothic"/>
                          <a:ea typeface="Century Gothic"/>
                          <a:cs typeface="Century Gothic"/>
                          <a:sym typeface="Century Gothic"/>
                        </a:rPr>
                        <a:t>Service Industry</a:t>
                      </a:r>
                      <a:endParaRPr b="1">
                        <a:solidFill>
                          <a:schemeClr val="dk2"/>
                        </a:solidFill>
                        <a:latin typeface="Century Gothic"/>
                        <a:ea typeface="Century Gothic"/>
                        <a:cs typeface="Century Gothic"/>
                        <a:sym typeface="Century Gothic"/>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b="1" lang="en-NA">
                          <a:solidFill>
                            <a:schemeClr val="dk2"/>
                          </a:solidFill>
                          <a:latin typeface="Century Gothic"/>
                          <a:ea typeface="Century Gothic"/>
                          <a:cs typeface="Century Gothic"/>
                          <a:sym typeface="Century Gothic"/>
                        </a:rPr>
                        <a:t>Direct GDP Multipliers</a:t>
                      </a:r>
                      <a:endParaRPr b="1">
                        <a:solidFill>
                          <a:schemeClr val="dk2"/>
                        </a:solidFill>
                        <a:latin typeface="Century Gothic"/>
                        <a:ea typeface="Century Gothic"/>
                        <a:cs typeface="Century Gothic"/>
                        <a:sym typeface="Century Gothic"/>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b="1" lang="en-NA">
                          <a:solidFill>
                            <a:schemeClr val="dk2"/>
                          </a:solidFill>
                          <a:latin typeface="Century Gothic"/>
                          <a:ea typeface="Century Gothic"/>
                          <a:cs typeface="Century Gothic"/>
                          <a:sym typeface="Century Gothic"/>
                        </a:rPr>
                        <a:t>Direct Labour Multipliers</a:t>
                      </a:r>
                      <a:endParaRPr b="1">
                        <a:solidFill>
                          <a:schemeClr val="dk2"/>
                        </a:solidFill>
                        <a:latin typeface="Century Gothic"/>
                        <a:ea typeface="Century Gothic"/>
                        <a:cs typeface="Century Gothic"/>
                        <a:sym typeface="Century Gothic"/>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76050">
                <a:tc>
                  <a:txBody>
                    <a:bodyPr/>
                    <a:lstStyle/>
                    <a:p>
                      <a:pPr indent="0" lvl="0" marL="0" rtl="0" algn="l">
                        <a:lnSpc>
                          <a:spcPct val="115000"/>
                        </a:lnSpc>
                        <a:spcBef>
                          <a:spcPts val="0"/>
                        </a:spcBef>
                        <a:spcAft>
                          <a:spcPts val="0"/>
                        </a:spcAft>
                        <a:buNone/>
                      </a:pPr>
                      <a:r>
                        <a:rPr lang="en-NA" sz="1200">
                          <a:solidFill>
                            <a:schemeClr val="dk2"/>
                          </a:solidFill>
                          <a:latin typeface="Century Gothic"/>
                          <a:ea typeface="Century Gothic"/>
                          <a:cs typeface="Century Gothic"/>
                          <a:sym typeface="Century Gothic"/>
                        </a:rPr>
                        <a:t>Wholesale and retail trade; repairs</a:t>
                      </a:r>
                      <a:endParaRPr sz="1200">
                        <a:solidFill>
                          <a:schemeClr val="dk2"/>
                        </a:solidFill>
                        <a:latin typeface="Century Gothic"/>
                        <a:ea typeface="Century Gothic"/>
                        <a:cs typeface="Century Gothic"/>
                        <a:sym typeface="Century Gothic"/>
                      </a:endParaRPr>
                    </a:p>
                  </a:txBody>
                  <a:tcPr marT="91425" marB="91425" marR="28575" marL="28575" anchor="b">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NA" sz="1200">
                          <a:solidFill>
                            <a:schemeClr val="dk2"/>
                          </a:solidFill>
                          <a:latin typeface="Century Gothic"/>
                          <a:ea typeface="Century Gothic"/>
                          <a:cs typeface="Century Gothic"/>
                          <a:sym typeface="Century Gothic"/>
                        </a:rPr>
                        <a:t>0.58</a:t>
                      </a:r>
                      <a:endParaRPr sz="1200">
                        <a:solidFill>
                          <a:schemeClr val="dk2"/>
                        </a:solidFill>
                        <a:latin typeface="Century Gothic"/>
                        <a:ea typeface="Century Gothic"/>
                        <a:cs typeface="Century Gothic"/>
                        <a:sym typeface="Century Gothic"/>
                      </a:endParaRPr>
                    </a:p>
                  </a:txBody>
                  <a:tcPr marT="91425" marB="91425" marR="28575" marL="28575" anchor="b">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NA" sz="1200">
                          <a:solidFill>
                            <a:schemeClr val="dk2"/>
                          </a:solidFill>
                          <a:latin typeface="Century Gothic"/>
                          <a:ea typeface="Century Gothic"/>
                          <a:cs typeface="Century Gothic"/>
                          <a:sym typeface="Century Gothic"/>
                        </a:rPr>
                        <a:t>1.06</a:t>
                      </a:r>
                      <a:endParaRPr sz="1200">
                        <a:solidFill>
                          <a:schemeClr val="dk2"/>
                        </a:solidFill>
                        <a:latin typeface="Century Gothic"/>
                        <a:ea typeface="Century Gothic"/>
                        <a:cs typeface="Century Gothic"/>
                        <a:sym typeface="Century Gothic"/>
                      </a:endParaRPr>
                    </a:p>
                  </a:txBody>
                  <a:tcPr marT="91425" marB="91425" marR="28575" marL="28575" anchor="b">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76050">
                <a:tc>
                  <a:txBody>
                    <a:bodyPr/>
                    <a:lstStyle/>
                    <a:p>
                      <a:pPr indent="0" lvl="0" marL="0" rtl="0" algn="l">
                        <a:lnSpc>
                          <a:spcPct val="115000"/>
                        </a:lnSpc>
                        <a:spcBef>
                          <a:spcPts val="0"/>
                        </a:spcBef>
                        <a:spcAft>
                          <a:spcPts val="0"/>
                        </a:spcAft>
                        <a:buNone/>
                      </a:pPr>
                      <a:r>
                        <a:rPr lang="en-NA" sz="1200">
                          <a:solidFill>
                            <a:schemeClr val="dk2"/>
                          </a:solidFill>
                          <a:latin typeface="Century Gothic"/>
                          <a:ea typeface="Century Gothic"/>
                          <a:cs typeface="Century Gothic"/>
                          <a:sym typeface="Century Gothic"/>
                        </a:rPr>
                        <a:t>Hotels and restaurants</a:t>
                      </a:r>
                      <a:endParaRPr sz="1200">
                        <a:solidFill>
                          <a:schemeClr val="dk2"/>
                        </a:solidFill>
                        <a:latin typeface="Century Gothic"/>
                        <a:ea typeface="Century Gothic"/>
                        <a:cs typeface="Century Gothic"/>
                        <a:sym typeface="Century Gothic"/>
                      </a:endParaRPr>
                    </a:p>
                  </a:txBody>
                  <a:tcPr marT="91425" marB="91425" marR="28575" marL="28575" anchor="b">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NA" sz="1200">
                          <a:solidFill>
                            <a:schemeClr val="dk2"/>
                          </a:solidFill>
                          <a:latin typeface="Century Gothic"/>
                          <a:ea typeface="Century Gothic"/>
                          <a:cs typeface="Century Gothic"/>
                          <a:sym typeface="Century Gothic"/>
                        </a:rPr>
                        <a:t>0.40</a:t>
                      </a:r>
                      <a:endParaRPr sz="1200">
                        <a:solidFill>
                          <a:schemeClr val="dk2"/>
                        </a:solidFill>
                        <a:latin typeface="Century Gothic"/>
                        <a:ea typeface="Century Gothic"/>
                        <a:cs typeface="Century Gothic"/>
                        <a:sym typeface="Century Gothic"/>
                      </a:endParaRPr>
                    </a:p>
                  </a:txBody>
                  <a:tcPr marT="91425" marB="91425" marR="28575" marL="28575" anchor="b">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NA" sz="1200">
                          <a:solidFill>
                            <a:schemeClr val="dk2"/>
                          </a:solidFill>
                          <a:latin typeface="Century Gothic"/>
                          <a:ea typeface="Century Gothic"/>
                          <a:cs typeface="Century Gothic"/>
                          <a:sym typeface="Century Gothic"/>
                        </a:rPr>
                        <a:t>1.33</a:t>
                      </a:r>
                      <a:endParaRPr sz="1200">
                        <a:solidFill>
                          <a:schemeClr val="dk2"/>
                        </a:solidFill>
                        <a:latin typeface="Century Gothic"/>
                        <a:ea typeface="Century Gothic"/>
                        <a:cs typeface="Century Gothic"/>
                        <a:sym typeface="Century Gothic"/>
                      </a:endParaRPr>
                    </a:p>
                  </a:txBody>
                  <a:tcPr marT="91425" marB="91425" marR="28575" marL="28575" anchor="b">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381000">
                <a:tc>
                  <a:txBody>
                    <a:bodyPr/>
                    <a:lstStyle/>
                    <a:p>
                      <a:pPr indent="0" lvl="0" marL="0" rtl="0" algn="l">
                        <a:lnSpc>
                          <a:spcPct val="115000"/>
                        </a:lnSpc>
                        <a:spcBef>
                          <a:spcPts val="0"/>
                        </a:spcBef>
                        <a:spcAft>
                          <a:spcPts val="0"/>
                        </a:spcAft>
                        <a:buNone/>
                      </a:pPr>
                      <a:r>
                        <a:rPr lang="en-NA" sz="1200">
                          <a:solidFill>
                            <a:schemeClr val="dk2"/>
                          </a:solidFill>
                          <a:latin typeface="Century Gothic"/>
                          <a:ea typeface="Century Gothic"/>
                          <a:cs typeface="Century Gothic"/>
                          <a:sym typeface="Century Gothic"/>
                        </a:rPr>
                        <a:t>Transport</a:t>
                      </a:r>
                      <a:endParaRPr sz="1200">
                        <a:solidFill>
                          <a:schemeClr val="dk2"/>
                        </a:solidFill>
                        <a:latin typeface="Century Gothic"/>
                        <a:ea typeface="Century Gothic"/>
                        <a:cs typeface="Century Gothic"/>
                        <a:sym typeface="Century Gothic"/>
                      </a:endParaRPr>
                    </a:p>
                  </a:txBody>
                  <a:tcPr marT="91425" marB="91425" marR="28575" marL="28575" anchor="b">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NA" sz="1200">
                          <a:solidFill>
                            <a:schemeClr val="dk2"/>
                          </a:solidFill>
                          <a:latin typeface="Century Gothic"/>
                          <a:ea typeface="Century Gothic"/>
                          <a:cs typeface="Century Gothic"/>
                          <a:sym typeface="Century Gothic"/>
                        </a:rPr>
                        <a:t>0.38</a:t>
                      </a:r>
                      <a:endParaRPr sz="1200">
                        <a:solidFill>
                          <a:schemeClr val="dk2"/>
                        </a:solidFill>
                        <a:latin typeface="Century Gothic"/>
                        <a:ea typeface="Century Gothic"/>
                        <a:cs typeface="Century Gothic"/>
                        <a:sym typeface="Century Gothic"/>
                      </a:endParaRPr>
                    </a:p>
                  </a:txBody>
                  <a:tcPr marT="91425" marB="91425" marR="28575" marL="28575" anchor="b">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NA" sz="1200">
                          <a:solidFill>
                            <a:schemeClr val="dk2"/>
                          </a:solidFill>
                          <a:latin typeface="Century Gothic"/>
                          <a:ea typeface="Century Gothic"/>
                          <a:cs typeface="Century Gothic"/>
                          <a:sym typeface="Century Gothic"/>
                        </a:rPr>
                        <a:t>0.83</a:t>
                      </a:r>
                      <a:endParaRPr sz="1200">
                        <a:solidFill>
                          <a:schemeClr val="dk2"/>
                        </a:solidFill>
                        <a:latin typeface="Century Gothic"/>
                        <a:ea typeface="Century Gothic"/>
                        <a:cs typeface="Century Gothic"/>
                        <a:sym typeface="Century Gothic"/>
                      </a:endParaRPr>
                    </a:p>
                  </a:txBody>
                  <a:tcPr marT="91425" marB="91425" marR="28575" marL="28575" anchor="b">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381000">
                <a:tc>
                  <a:txBody>
                    <a:bodyPr/>
                    <a:lstStyle/>
                    <a:p>
                      <a:pPr indent="0" lvl="0" marL="0" rtl="0" algn="l">
                        <a:lnSpc>
                          <a:spcPct val="115000"/>
                        </a:lnSpc>
                        <a:spcBef>
                          <a:spcPts val="0"/>
                        </a:spcBef>
                        <a:spcAft>
                          <a:spcPts val="0"/>
                        </a:spcAft>
                        <a:buNone/>
                      </a:pPr>
                      <a:r>
                        <a:rPr lang="en-NA" sz="1200">
                          <a:solidFill>
                            <a:schemeClr val="dk2"/>
                          </a:solidFill>
                          <a:latin typeface="Century Gothic"/>
                          <a:ea typeface="Century Gothic"/>
                          <a:cs typeface="Century Gothic"/>
                          <a:sym typeface="Century Gothic"/>
                        </a:rPr>
                        <a:t>Communication</a:t>
                      </a:r>
                      <a:endParaRPr sz="1200">
                        <a:solidFill>
                          <a:schemeClr val="dk2"/>
                        </a:solidFill>
                        <a:latin typeface="Century Gothic"/>
                        <a:ea typeface="Century Gothic"/>
                        <a:cs typeface="Century Gothic"/>
                        <a:sym typeface="Century Gothic"/>
                      </a:endParaRPr>
                    </a:p>
                  </a:txBody>
                  <a:tcPr marT="91425" marB="91425" marR="28575" marL="28575" anchor="b">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NA" sz="1200">
                          <a:solidFill>
                            <a:schemeClr val="dk2"/>
                          </a:solidFill>
                          <a:latin typeface="Century Gothic"/>
                          <a:ea typeface="Century Gothic"/>
                          <a:cs typeface="Century Gothic"/>
                          <a:sym typeface="Century Gothic"/>
                        </a:rPr>
                        <a:t>0.58</a:t>
                      </a:r>
                      <a:endParaRPr sz="1200">
                        <a:solidFill>
                          <a:schemeClr val="dk2"/>
                        </a:solidFill>
                        <a:latin typeface="Century Gothic"/>
                        <a:ea typeface="Century Gothic"/>
                        <a:cs typeface="Century Gothic"/>
                        <a:sym typeface="Century Gothic"/>
                      </a:endParaRPr>
                    </a:p>
                  </a:txBody>
                  <a:tcPr marT="91425" marB="91425" marR="28575" marL="28575" anchor="b">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NA" sz="1200">
                          <a:solidFill>
                            <a:schemeClr val="dk2"/>
                          </a:solidFill>
                          <a:latin typeface="Century Gothic"/>
                          <a:ea typeface="Century Gothic"/>
                          <a:cs typeface="Century Gothic"/>
                          <a:sym typeface="Century Gothic"/>
                        </a:rPr>
                        <a:t>0.77</a:t>
                      </a:r>
                      <a:endParaRPr sz="1200">
                        <a:solidFill>
                          <a:schemeClr val="dk2"/>
                        </a:solidFill>
                        <a:latin typeface="Century Gothic"/>
                        <a:ea typeface="Century Gothic"/>
                        <a:cs typeface="Century Gothic"/>
                        <a:sym typeface="Century Gothic"/>
                      </a:endParaRPr>
                    </a:p>
                  </a:txBody>
                  <a:tcPr marT="91425" marB="91425" marR="28575" marL="28575" anchor="b">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76050">
                <a:tc>
                  <a:txBody>
                    <a:bodyPr/>
                    <a:lstStyle/>
                    <a:p>
                      <a:pPr indent="0" lvl="0" marL="0" rtl="0" algn="l">
                        <a:lnSpc>
                          <a:spcPct val="115000"/>
                        </a:lnSpc>
                        <a:spcBef>
                          <a:spcPts val="0"/>
                        </a:spcBef>
                        <a:spcAft>
                          <a:spcPts val="0"/>
                        </a:spcAft>
                        <a:buNone/>
                      </a:pPr>
                      <a:r>
                        <a:rPr lang="en-NA" sz="1200">
                          <a:solidFill>
                            <a:schemeClr val="dk2"/>
                          </a:solidFill>
                          <a:latin typeface="Century Gothic"/>
                          <a:ea typeface="Century Gothic"/>
                          <a:cs typeface="Century Gothic"/>
                          <a:sym typeface="Century Gothic"/>
                        </a:rPr>
                        <a:t>Finance and insurance</a:t>
                      </a:r>
                      <a:endParaRPr sz="1200">
                        <a:solidFill>
                          <a:schemeClr val="dk2"/>
                        </a:solidFill>
                        <a:latin typeface="Century Gothic"/>
                        <a:ea typeface="Century Gothic"/>
                        <a:cs typeface="Century Gothic"/>
                        <a:sym typeface="Century Gothic"/>
                      </a:endParaRPr>
                    </a:p>
                  </a:txBody>
                  <a:tcPr marT="91425" marB="91425" marR="28575" marL="28575" anchor="b">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NA" sz="1200">
                          <a:solidFill>
                            <a:schemeClr val="dk2"/>
                          </a:solidFill>
                          <a:latin typeface="Century Gothic"/>
                          <a:ea typeface="Century Gothic"/>
                          <a:cs typeface="Century Gothic"/>
                          <a:sym typeface="Century Gothic"/>
                        </a:rPr>
                        <a:t>0.71</a:t>
                      </a:r>
                      <a:endParaRPr sz="1200">
                        <a:solidFill>
                          <a:schemeClr val="dk2"/>
                        </a:solidFill>
                        <a:latin typeface="Century Gothic"/>
                        <a:ea typeface="Century Gothic"/>
                        <a:cs typeface="Century Gothic"/>
                        <a:sym typeface="Century Gothic"/>
                      </a:endParaRPr>
                    </a:p>
                  </a:txBody>
                  <a:tcPr marT="91425" marB="91425" marR="28575" marL="28575" anchor="b">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NA" sz="1200">
                          <a:solidFill>
                            <a:schemeClr val="dk2"/>
                          </a:solidFill>
                          <a:latin typeface="Century Gothic"/>
                          <a:ea typeface="Century Gothic"/>
                          <a:cs typeface="Century Gothic"/>
                          <a:sym typeface="Century Gothic"/>
                        </a:rPr>
                        <a:t>0.81</a:t>
                      </a:r>
                      <a:endParaRPr sz="1200">
                        <a:solidFill>
                          <a:schemeClr val="dk2"/>
                        </a:solidFill>
                        <a:latin typeface="Century Gothic"/>
                        <a:ea typeface="Century Gothic"/>
                        <a:cs typeface="Century Gothic"/>
                        <a:sym typeface="Century Gothic"/>
                      </a:endParaRPr>
                    </a:p>
                  </a:txBody>
                  <a:tcPr marT="91425" marB="91425" marR="28575" marL="28575" anchor="b">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381000">
                <a:tc>
                  <a:txBody>
                    <a:bodyPr/>
                    <a:lstStyle/>
                    <a:p>
                      <a:pPr indent="0" lvl="0" marL="0" rtl="0" algn="l">
                        <a:lnSpc>
                          <a:spcPct val="115000"/>
                        </a:lnSpc>
                        <a:spcBef>
                          <a:spcPts val="0"/>
                        </a:spcBef>
                        <a:spcAft>
                          <a:spcPts val="0"/>
                        </a:spcAft>
                        <a:buNone/>
                      </a:pPr>
                      <a:r>
                        <a:rPr lang="en-NA" sz="1200">
                          <a:solidFill>
                            <a:schemeClr val="dk2"/>
                          </a:solidFill>
                          <a:latin typeface="Century Gothic"/>
                          <a:ea typeface="Century Gothic"/>
                          <a:cs typeface="Century Gothic"/>
                          <a:sym typeface="Century Gothic"/>
                        </a:rPr>
                        <a:t>Real estate, own</a:t>
                      </a:r>
                      <a:endParaRPr sz="1200">
                        <a:solidFill>
                          <a:schemeClr val="dk2"/>
                        </a:solidFill>
                        <a:latin typeface="Century Gothic"/>
                        <a:ea typeface="Century Gothic"/>
                        <a:cs typeface="Century Gothic"/>
                        <a:sym typeface="Century Gothic"/>
                      </a:endParaRPr>
                    </a:p>
                  </a:txBody>
                  <a:tcPr marT="91425" marB="91425" marR="28575" marL="28575" anchor="b">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NA" sz="1200">
                          <a:solidFill>
                            <a:schemeClr val="dk2"/>
                          </a:solidFill>
                          <a:latin typeface="Century Gothic"/>
                          <a:ea typeface="Century Gothic"/>
                          <a:cs typeface="Century Gothic"/>
                          <a:sym typeface="Century Gothic"/>
                        </a:rPr>
                        <a:t>1.00</a:t>
                      </a:r>
                      <a:endParaRPr sz="1200">
                        <a:solidFill>
                          <a:schemeClr val="dk2"/>
                        </a:solidFill>
                        <a:latin typeface="Century Gothic"/>
                        <a:ea typeface="Century Gothic"/>
                        <a:cs typeface="Century Gothic"/>
                        <a:sym typeface="Century Gothic"/>
                      </a:endParaRPr>
                    </a:p>
                  </a:txBody>
                  <a:tcPr marT="91425" marB="91425" marR="28575" marL="28575" anchor="b">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NA" sz="1200">
                          <a:solidFill>
                            <a:schemeClr val="dk2"/>
                          </a:solidFill>
                          <a:latin typeface="Century Gothic"/>
                          <a:ea typeface="Century Gothic"/>
                          <a:cs typeface="Century Gothic"/>
                          <a:sym typeface="Century Gothic"/>
                        </a:rPr>
                        <a:t>3.45</a:t>
                      </a:r>
                      <a:endParaRPr sz="1200">
                        <a:solidFill>
                          <a:schemeClr val="dk2"/>
                        </a:solidFill>
                        <a:latin typeface="Century Gothic"/>
                        <a:ea typeface="Century Gothic"/>
                        <a:cs typeface="Century Gothic"/>
                        <a:sym typeface="Century Gothic"/>
                      </a:endParaRPr>
                    </a:p>
                  </a:txBody>
                  <a:tcPr marT="91425" marB="91425" marR="28575" marL="28575" anchor="b">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76050">
                <a:tc>
                  <a:txBody>
                    <a:bodyPr/>
                    <a:lstStyle/>
                    <a:p>
                      <a:pPr indent="0" lvl="0" marL="0" rtl="0" algn="l">
                        <a:lnSpc>
                          <a:spcPct val="115000"/>
                        </a:lnSpc>
                        <a:spcBef>
                          <a:spcPts val="0"/>
                        </a:spcBef>
                        <a:spcAft>
                          <a:spcPts val="0"/>
                        </a:spcAft>
                        <a:buNone/>
                      </a:pPr>
                      <a:r>
                        <a:rPr lang="en-NA" sz="1200">
                          <a:solidFill>
                            <a:schemeClr val="dk2"/>
                          </a:solidFill>
                          <a:latin typeface="Century Gothic"/>
                          <a:ea typeface="Century Gothic"/>
                          <a:cs typeface="Century Gothic"/>
                          <a:sym typeface="Century Gothic"/>
                        </a:rPr>
                        <a:t>Market Real Estate &amp; Business services</a:t>
                      </a:r>
                      <a:endParaRPr sz="1200">
                        <a:solidFill>
                          <a:schemeClr val="dk2"/>
                        </a:solidFill>
                        <a:latin typeface="Century Gothic"/>
                        <a:ea typeface="Century Gothic"/>
                        <a:cs typeface="Century Gothic"/>
                        <a:sym typeface="Century Gothic"/>
                      </a:endParaRPr>
                    </a:p>
                  </a:txBody>
                  <a:tcPr marT="91425" marB="91425" marR="28575" marL="28575" anchor="b">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NA" sz="1200">
                          <a:solidFill>
                            <a:schemeClr val="dk2"/>
                          </a:solidFill>
                          <a:latin typeface="Century Gothic"/>
                          <a:ea typeface="Century Gothic"/>
                          <a:cs typeface="Century Gothic"/>
                          <a:sym typeface="Century Gothic"/>
                        </a:rPr>
                        <a:t>0.80</a:t>
                      </a:r>
                      <a:endParaRPr sz="1200">
                        <a:solidFill>
                          <a:schemeClr val="dk2"/>
                        </a:solidFill>
                        <a:latin typeface="Century Gothic"/>
                        <a:ea typeface="Century Gothic"/>
                        <a:cs typeface="Century Gothic"/>
                        <a:sym typeface="Century Gothic"/>
                      </a:endParaRPr>
                    </a:p>
                  </a:txBody>
                  <a:tcPr marT="91425" marB="91425" marR="28575" marL="28575" anchor="b">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NA" sz="1200">
                          <a:solidFill>
                            <a:schemeClr val="dk2"/>
                          </a:solidFill>
                          <a:latin typeface="Century Gothic"/>
                          <a:ea typeface="Century Gothic"/>
                          <a:cs typeface="Century Gothic"/>
                          <a:sym typeface="Century Gothic"/>
                        </a:rPr>
                        <a:t>4.75</a:t>
                      </a:r>
                      <a:endParaRPr sz="1200">
                        <a:solidFill>
                          <a:schemeClr val="dk2"/>
                        </a:solidFill>
                        <a:latin typeface="Century Gothic"/>
                        <a:ea typeface="Century Gothic"/>
                        <a:cs typeface="Century Gothic"/>
                        <a:sym typeface="Century Gothic"/>
                      </a:endParaRPr>
                    </a:p>
                  </a:txBody>
                  <a:tcPr marT="91425" marB="91425" marR="28575" marL="28575" anchor="b">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381000">
                <a:tc>
                  <a:txBody>
                    <a:bodyPr/>
                    <a:lstStyle/>
                    <a:p>
                      <a:pPr indent="0" lvl="0" marL="0" rtl="0" algn="l">
                        <a:lnSpc>
                          <a:spcPct val="115000"/>
                        </a:lnSpc>
                        <a:spcBef>
                          <a:spcPts val="0"/>
                        </a:spcBef>
                        <a:spcAft>
                          <a:spcPts val="0"/>
                        </a:spcAft>
                        <a:buNone/>
                      </a:pPr>
                      <a:r>
                        <a:rPr lang="en-NA" sz="1200">
                          <a:solidFill>
                            <a:schemeClr val="dk2"/>
                          </a:solidFill>
                          <a:latin typeface="Century Gothic"/>
                          <a:ea typeface="Century Gothic"/>
                          <a:cs typeface="Century Gothic"/>
                          <a:sym typeface="Century Gothic"/>
                        </a:rPr>
                        <a:t>Other private services</a:t>
                      </a:r>
                      <a:endParaRPr sz="1200">
                        <a:solidFill>
                          <a:schemeClr val="dk2"/>
                        </a:solidFill>
                        <a:latin typeface="Century Gothic"/>
                        <a:ea typeface="Century Gothic"/>
                        <a:cs typeface="Century Gothic"/>
                        <a:sym typeface="Century Gothic"/>
                      </a:endParaRPr>
                    </a:p>
                  </a:txBody>
                  <a:tcPr marT="91425" marB="91425" marR="28575" marL="28575" anchor="b">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NA" sz="1200">
                          <a:solidFill>
                            <a:schemeClr val="dk2"/>
                          </a:solidFill>
                          <a:latin typeface="Century Gothic"/>
                          <a:ea typeface="Century Gothic"/>
                          <a:cs typeface="Century Gothic"/>
                          <a:sym typeface="Century Gothic"/>
                        </a:rPr>
                        <a:t>0.80</a:t>
                      </a:r>
                      <a:endParaRPr sz="1200">
                        <a:solidFill>
                          <a:schemeClr val="dk2"/>
                        </a:solidFill>
                        <a:latin typeface="Century Gothic"/>
                        <a:ea typeface="Century Gothic"/>
                        <a:cs typeface="Century Gothic"/>
                        <a:sym typeface="Century Gothic"/>
                      </a:endParaRPr>
                    </a:p>
                  </a:txBody>
                  <a:tcPr marT="91425" marB="91425" marR="28575" marL="28575" anchor="b">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NA" sz="1200">
                          <a:solidFill>
                            <a:schemeClr val="dk2"/>
                          </a:solidFill>
                          <a:latin typeface="Century Gothic"/>
                          <a:ea typeface="Century Gothic"/>
                          <a:cs typeface="Century Gothic"/>
                          <a:sym typeface="Century Gothic"/>
                        </a:rPr>
                        <a:t>6.64</a:t>
                      </a:r>
                      <a:endParaRPr sz="1200">
                        <a:solidFill>
                          <a:schemeClr val="dk2"/>
                        </a:solidFill>
                        <a:latin typeface="Century Gothic"/>
                        <a:ea typeface="Century Gothic"/>
                        <a:cs typeface="Century Gothic"/>
                        <a:sym typeface="Century Gothic"/>
                      </a:endParaRPr>
                    </a:p>
                  </a:txBody>
                  <a:tcPr marT="91425" marB="91425" marR="28575" marL="28575" anchor="b">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76050">
                <a:tc>
                  <a:txBody>
                    <a:bodyPr/>
                    <a:lstStyle/>
                    <a:p>
                      <a:pPr indent="0" lvl="0" marL="0" rtl="0" algn="l">
                        <a:lnSpc>
                          <a:spcPct val="115000"/>
                        </a:lnSpc>
                        <a:spcBef>
                          <a:spcPts val="0"/>
                        </a:spcBef>
                        <a:spcAft>
                          <a:spcPts val="0"/>
                        </a:spcAft>
                        <a:buNone/>
                      </a:pPr>
                      <a:r>
                        <a:rPr lang="en-NA" sz="1200">
                          <a:solidFill>
                            <a:schemeClr val="dk2"/>
                          </a:solidFill>
                          <a:latin typeface="Century Gothic"/>
                          <a:ea typeface="Century Gothic"/>
                          <a:cs typeface="Century Gothic"/>
                          <a:sym typeface="Century Gothic"/>
                        </a:rPr>
                        <a:t>Health, Education, Publ Admin</a:t>
                      </a:r>
                      <a:endParaRPr sz="1200">
                        <a:solidFill>
                          <a:schemeClr val="dk2"/>
                        </a:solidFill>
                        <a:latin typeface="Century Gothic"/>
                        <a:ea typeface="Century Gothic"/>
                        <a:cs typeface="Century Gothic"/>
                        <a:sym typeface="Century Gothic"/>
                      </a:endParaRPr>
                    </a:p>
                  </a:txBody>
                  <a:tcPr marT="91425" marB="91425" marR="28575" marL="28575" anchor="b">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NA" sz="1200">
                          <a:solidFill>
                            <a:schemeClr val="dk2"/>
                          </a:solidFill>
                          <a:latin typeface="Century Gothic"/>
                          <a:ea typeface="Century Gothic"/>
                          <a:cs typeface="Century Gothic"/>
                          <a:sym typeface="Century Gothic"/>
                        </a:rPr>
                        <a:t>0.63</a:t>
                      </a:r>
                      <a:endParaRPr sz="1200">
                        <a:solidFill>
                          <a:schemeClr val="dk2"/>
                        </a:solidFill>
                        <a:latin typeface="Century Gothic"/>
                        <a:ea typeface="Century Gothic"/>
                        <a:cs typeface="Century Gothic"/>
                        <a:sym typeface="Century Gothic"/>
                      </a:endParaRPr>
                    </a:p>
                  </a:txBody>
                  <a:tcPr marT="91425" marB="91425" marR="28575" marL="28575" anchor="b">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NA" sz="1200">
                          <a:solidFill>
                            <a:schemeClr val="dk2"/>
                          </a:solidFill>
                          <a:latin typeface="Century Gothic"/>
                          <a:ea typeface="Century Gothic"/>
                          <a:cs typeface="Century Gothic"/>
                          <a:sym typeface="Century Gothic"/>
                        </a:rPr>
                        <a:t>5.53</a:t>
                      </a:r>
                      <a:endParaRPr sz="1200">
                        <a:solidFill>
                          <a:schemeClr val="dk2"/>
                        </a:solidFill>
                        <a:latin typeface="Century Gothic"/>
                        <a:ea typeface="Century Gothic"/>
                        <a:cs typeface="Century Gothic"/>
                        <a:sym typeface="Century Gothic"/>
                      </a:endParaRPr>
                    </a:p>
                  </a:txBody>
                  <a:tcPr marT="91425" marB="91425" marR="28575" marL="28575" anchor="b">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bl>
          </a:graphicData>
        </a:graphic>
      </p:graphicFrame>
      <p:grpSp>
        <p:nvGrpSpPr>
          <p:cNvPr id="163" name="Google Shape;163;p19"/>
          <p:cNvGrpSpPr/>
          <p:nvPr/>
        </p:nvGrpSpPr>
        <p:grpSpPr>
          <a:xfrm>
            <a:off x="-212" y="5349877"/>
            <a:ext cx="12192428" cy="1508125"/>
            <a:chOff x="0" y="5350052"/>
            <a:chExt cx="12192428" cy="1508125"/>
          </a:xfrm>
        </p:grpSpPr>
        <p:sp>
          <p:nvSpPr>
            <p:cNvPr id="164" name="Google Shape;164;p19"/>
            <p:cNvSpPr/>
            <p:nvPr/>
          </p:nvSpPr>
          <p:spPr>
            <a:xfrm>
              <a:off x="0" y="6611759"/>
              <a:ext cx="12192000" cy="246379"/>
            </a:xfrm>
            <a:custGeom>
              <a:rect b="b" l="l" r="r" t="t"/>
              <a:pathLst>
                <a:path extrusionOk="0" h="246379" w="12192000">
                  <a:moveTo>
                    <a:pt x="12192000" y="0"/>
                  </a:moveTo>
                  <a:lnTo>
                    <a:pt x="0" y="0"/>
                  </a:lnTo>
                  <a:lnTo>
                    <a:pt x="0" y="246240"/>
                  </a:lnTo>
                  <a:lnTo>
                    <a:pt x="12192000" y="246240"/>
                  </a:lnTo>
                  <a:lnTo>
                    <a:pt x="12192000" y="0"/>
                  </a:lnTo>
                  <a:close/>
                </a:path>
              </a:pathLst>
            </a:custGeom>
            <a:solidFill>
              <a:srgbClr val="10497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5" name="Google Shape;165;p19"/>
            <p:cNvSpPr/>
            <p:nvPr/>
          </p:nvSpPr>
          <p:spPr>
            <a:xfrm>
              <a:off x="9665568" y="5350052"/>
              <a:ext cx="2526665" cy="1508125"/>
            </a:xfrm>
            <a:custGeom>
              <a:rect b="b" l="l" r="r" t="t"/>
              <a:pathLst>
                <a:path extrusionOk="0" h="1508125" w="2526665">
                  <a:moveTo>
                    <a:pt x="2521645" y="0"/>
                  </a:moveTo>
                  <a:lnTo>
                    <a:pt x="2477169" y="5314"/>
                  </a:lnTo>
                  <a:lnTo>
                    <a:pt x="2432549" y="11353"/>
                  </a:lnTo>
                  <a:lnTo>
                    <a:pt x="2387797" y="18111"/>
                  </a:lnTo>
                  <a:lnTo>
                    <a:pt x="2342926" y="25586"/>
                  </a:lnTo>
                  <a:lnTo>
                    <a:pt x="2297949" y="33774"/>
                  </a:lnTo>
                  <a:lnTo>
                    <a:pt x="2252878" y="42671"/>
                  </a:lnTo>
                  <a:lnTo>
                    <a:pt x="2207726" y="52272"/>
                  </a:lnTo>
                  <a:lnTo>
                    <a:pt x="2162505" y="62574"/>
                  </a:lnTo>
                  <a:lnTo>
                    <a:pt x="2117229" y="73573"/>
                  </a:lnTo>
                  <a:lnTo>
                    <a:pt x="2071909" y="85266"/>
                  </a:lnTo>
                  <a:lnTo>
                    <a:pt x="2026559" y="97648"/>
                  </a:lnTo>
                  <a:lnTo>
                    <a:pt x="1981190" y="110715"/>
                  </a:lnTo>
                  <a:lnTo>
                    <a:pt x="1935816" y="124464"/>
                  </a:lnTo>
                  <a:lnTo>
                    <a:pt x="1890449" y="138891"/>
                  </a:lnTo>
                  <a:lnTo>
                    <a:pt x="1845102" y="153992"/>
                  </a:lnTo>
                  <a:lnTo>
                    <a:pt x="1799786" y="169764"/>
                  </a:lnTo>
                  <a:lnTo>
                    <a:pt x="1754516" y="186201"/>
                  </a:lnTo>
                  <a:lnTo>
                    <a:pt x="1709303" y="203301"/>
                  </a:lnTo>
                  <a:lnTo>
                    <a:pt x="1664159" y="221060"/>
                  </a:lnTo>
                  <a:lnTo>
                    <a:pt x="1619099" y="239473"/>
                  </a:lnTo>
                  <a:lnTo>
                    <a:pt x="1574133" y="258537"/>
                  </a:lnTo>
                  <a:lnTo>
                    <a:pt x="1529276" y="278248"/>
                  </a:lnTo>
                  <a:lnTo>
                    <a:pt x="1484538" y="298602"/>
                  </a:lnTo>
                  <a:lnTo>
                    <a:pt x="1439934" y="319596"/>
                  </a:lnTo>
                  <a:lnTo>
                    <a:pt x="1395475" y="341225"/>
                  </a:lnTo>
                  <a:lnTo>
                    <a:pt x="1351174" y="363485"/>
                  </a:lnTo>
                  <a:lnTo>
                    <a:pt x="1307044" y="386374"/>
                  </a:lnTo>
                  <a:lnTo>
                    <a:pt x="1263097" y="409886"/>
                  </a:lnTo>
                  <a:lnTo>
                    <a:pt x="1219346" y="434018"/>
                  </a:lnTo>
                  <a:lnTo>
                    <a:pt x="1175803" y="458767"/>
                  </a:lnTo>
                  <a:lnTo>
                    <a:pt x="1132482" y="484128"/>
                  </a:lnTo>
                  <a:lnTo>
                    <a:pt x="1089394" y="510097"/>
                  </a:lnTo>
                  <a:lnTo>
                    <a:pt x="1046552" y="536671"/>
                  </a:lnTo>
                  <a:lnTo>
                    <a:pt x="1003970" y="563846"/>
                  </a:lnTo>
                  <a:lnTo>
                    <a:pt x="961658" y="591618"/>
                  </a:lnTo>
                  <a:lnTo>
                    <a:pt x="919631" y="619982"/>
                  </a:lnTo>
                  <a:lnTo>
                    <a:pt x="877900" y="648936"/>
                  </a:lnTo>
                  <a:lnTo>
                    <a:pt x="836478" y="678476"/>
                  </a:lnTo>
                  <a:lnTo>
                    <a:pt x="795378" y="708596"/>
                  </a:lnTo>
                  <a:lnTo>
                    <a:pt x="754613" y="739295"/>
                  </a:lnTo>
                  <a:lnTo>
                    <a:pt x="714194" y="770567"/>
                  </a:lnTo>
                  <a:lnTo>
                    <a:pt x="674135" y="802409"/>
                  </a:lnTo>
                  <a:lnTo>
                    <a:pt x="634448" y="834818"/>
                  </a:lnTo>
                  <a:lnTo>
                    <a:pt x="595146" y="867788"/>
                  </a:lnTo>
                  <a:lnTo>
                    <a:pt x="556241" y="901317"/>
                  </a:lnTo>
                  <a:lnTo>
                    <a:pt x="517745" y="935400"/>
                  </a:lnTo>
                  <a:lnTo>
                    <a:pt x="479673" y="970035"/>
                  </a:lnTo>
                  <a:lnTo>
                    <a:pt x="442035" y="1005216"/>
                  </a:lnTo>
                  <a:lnTo>
                    <a:pt x="404845" y="1040939"/>
                  </a:lnTo>
                  <a:lnTo>
                    <a:pt x="368116" y="1077203"/>
                  </a:lnTo>
                  <a:lnTo>
                    <a:pt x="331859" y="1114001"/>
                  </a:lnTo>
                  <a:lnTo>
                    <a:pt x="296088" y="1151331"/>
                  </a:lnTo>
                  <a:lnTo>
                    <a:pt x="260814" y="1189188"/>
                  </a:lnTo>
                  <a:lnTo>
                    <a:pt x="226051" y="1227569"/>
                  </a:lnTo>
                  <a:lnTo>
                    <a:pt x="191812" y="1266470"/>
                  </a:lnTo>
                  <a:lnTo>
                    <a:pt x="158108" y="1305886"/>
                  </a:lnTo>
                  <a:lnTo>
                    <a:pt x="124953" y="1345815"/>
                  </a:lnTo>
                  <a:lnTo>
                    <a:pt x="92358" y="1386253"/>
                  </a:lnTo>
                  <a:lnTo>
                    <a:pt x="60337" y="1427194"/>
                  </a:lnTo>
                  <a:lnTo>
                    <a:pt x="28903" y="1468637"/>
                  </a:lnTo>
                  <a:lnTo>
                    <a:pt x="0" y="1507947"/>
                  </a:lnTo>
                  <a:lnTo>
                    <a:pt x="2526431" y="1507947"/>
                  </a:lnTo>
                  <a:lnTo>
                    <a:pt x="2526431" y="6545"/>
                  </a:lnTo>
                  <a:lnTo>
                    <a:pt x="2521645" y="0"/>
                  </a:lnTo>
                  <a:close/>
                </a:path>
              </a:pathLst>
            </a:custGeom>
            <a:solidFill>
              <a:srgbClr val="F7D10D"/>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6" name="Google Shape;166;p19"/>
            <p:cNvSpPr/>
            <p:nvPr/>
          </p:nvSpPr>
          <p:spPr>
            <a:xfrm>
              <a:off x="10015649" y="5384797"/>
              <a:ext cx="2176779" cy="1473200"/>
            </a:xfrm>
            <a:custGeom>
              <a:rect b="b" l="l" r="r" t="t"/>
              <a:pathLst>
                <a:path extrusionOk="0" h="1473200" w="2176779">
                  <a:moveTo>
                    <a:pt x="2176350" y="0"/>
                  </a:moveTo>
                  <a:lnTo>
                    <a:pt x="2107896" y="16784"/>
                  </a:lnTo>
                  <a:lnTo>
                    <a:pt x="2064471" y="28608"/>
                  </a:lnTo>
                  <a:lnTo>
                    <a:pt x="2020818" y="41332"/>
                  </a:lnTo>
                  <a:lnTo>
                    <a:pt x="1976955" y="54942"/>
                  </a:lnTo>
                  <a:lnTo>
                    <a:pt x="1932904" y="69421"/>
                  </a:lnTo>
                  <a:lnTo>
                    <a:pt x="1888685" y="84756"/>
                  </a:lnTo>
                  <a:lnTo>
                    <a:pt x="1844316" y="100930"/>
                  </a:lnTo>
                  <a:lnTo>
                    <a:pt x="1799819" y="117928"/>
                  </a:lnTo>
                  <a:lnTo>
                    <a:pt x="1755212" y="135736"/>
                  </a:lnTo>
                  <a:lnTo>
                    <a:pt x="1710517" y="154337"/>
                  </a:lnTo>
                  <a:lnTo>
                    <a:pt x="1665753" y="173718"/>
                  </a:lnTo>
                  <a:lnTo>
                    <a:pt x="1620940" y="193861"/>
                  </a:lnTo>
                  <a:lnTo>
                    <a:pt x="1576098" y="214753"/>
                  </a:lnTo>
                  <a:lnTo>
                    <a:pt x="1531246" y="236378"/>
                  </a:lnTo>
                  <a:lnTo>
                    <a:pt x="1486406" y="258721"/>
                  </a:lnTo>
                  <a:lnTo>
                    <a:pt x="1441596" y="281766"/>
                  </a:lnTo>
                  <a:lnTo>
                    <a:pt x="1396837" y="305499"/>
                  </a:lnTo>
                  <a:lnTo>
                    <a:pt x="1352149" y="329903"/>
                  </a:lnTo>
                  <a:lnTo>
                    <a:pt x="1307552" y="354964"/>
                  </a:lnTo>
                  <a:lnTo>
                    <a:pt x="1263066" y="380667"/>
                  </a:lnTo>
                  <a:lnTo>
                    <a:pt x="1218710" y="406996"/>
                  </a:lnTo>
                  <a:lnTo>
                    <a:pt x="1174504" y="433936"/>
                  </a:lnTo>
                  <a:lnTo>
                    <a:pt x="1130470" y="461472"/>
                  </a:lnTo>
                  <a:lnTo>
                    <a:pt x="1086626" y="489588"/>
                  </a:lnTo>
                  <a:lnTo>
                    <a:pt x="1042992" y="518270"/>
                  </a:lnTo>
                  <a:lnTo>
                    <a:pt x="999589" y="547502"/>
                  </a:lnTo>
                  <a:lnTo>
                    <a:pt x="956436" y="577269"/>
                  </a:lnTo>
                  <a:lnTo>
                    <a:pt x="913554" y="607555"/>
                  </a:lnTo>
                  <a:lnTo>
                    <a:pt x="870962" y="638346"/>
                  </a:lnTo>
                  <a:lnTo>
                    <a:pt x="828680" y="669626"/>
                  </a:lnTo>
                  <a:lnTo>
                    <a:pt x="786729" y="701379"/>
                  </a:lnTo>
                  <a:lnTo>
                    <a:pt x="745128" y="733592"/>
                  </a:lnTo>
                  <a:lnTo>
                    <a:pt x="703897" y="766248"/>
                  </a:lnTo>
                  <a:lnTo>
                    <a:pt x="663057" y="799332"/>
                  </a:lnTo>
                  <a:lnTo>
                    <a:pt x="622626" y="832829"/>
                  </a:lnTo>
                  <a:lnTo>
                    <a:pt x="582626" y="866723"/>
                  </a:lnTo>
                  <a:lnTo>
                    <a:pt x="543076" y="901001"/>
                  </a:lnTo>
                  <a:lnTo>
                    <a:pt x="503995" y="935645"/>
                  </a:lnTo>
                  <a:lnTo>
                    <a:pt x="465405" y="970641"/>
                  </a:lnTo>
                  <a:lnTo>
                    <a:pt x="427325" y="1005974"/>
                  </a:lnTo>
                  <a:lnTo>
                    <a:pt x="389775" y="1041629"/>
                  </a:lnTo>
                  <a:lnTo>
                    <a:pt x="352774" y="1077590"/>
                  </a:lnTo>
                  <a:lnTo>
                    <a:pt x="316344" y="1113842"/>
                  </a:lnTo>
                  <a:lnTo>
                    <a:pt x="280503" y="1150370"/>
                  </a:lnTo>
                  <a:lnTo>
                    <a:pt x="245272" y="1187158"/>
                  </a:lnTo>
                  <a:lnTo>
                    <a:pt x="210671" y="1224191"/>
                  </a:lnTo>
                  <a:lnTo>
                    <a:pt x="176719" y="1261455"/>
                  </a:lnTo>
                  <a:lnTo>
                    <a:pt x="143438" y="1298934"/>
                  </a:lnTo>
                  <a:lnTo>
                    <a:pt x="110845" y="1336612"/>
                  </a:lnTo>
                  <a:lnTo>
                    <a:pt x="78963" y="1374474"/>
                  </a:lnTo>
                  <a:lnTo>
                    <a:pt x="47810" y="1412506"/>
                  </a:lnTo>
                  <a:lnTo>
                    <a:pt x="17406" y="1450691"/>
                  </a:lnTo>
                  <a:lnTo>
                    <a:pt x="0" y="1473202"/>
                  </a:lnTo>
                  <a:lnTo>
                    <a:pt x="2176350" y="1473202"/>
                  </a:lnTo>
                  <a:lnTo>
                    <a:pt x="2176350"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67" name="Google Shape;167;p19"/>
            <p:cNvPicPr preferRelativeResize="0"/>
            <p:nvPr/>
          </p:nvPicPr>
          <p:blipFill rotWithShape="1">
            <a:blip r:embed="rId3">
              <a:alphaModFix/>
            </a:blip>
            <a:srcRect b="0" l="0" r="0" t="0"/>
            <a:stretch/>
          </p:blipFill>
          <p:spPr>
            <a:xfrm>
              <a:off x="10844110" y="6183236"/>
              <a:ext cx="1191755" cy="502906"/>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0"/>
          <p:cNvSpPr txBox="1"/>
          <p:nvPr>
            <p:ph type="title"/>
          </p:nvPr>
        </p:nvSpPr>
        <p:spPr>
          <a:xfrm>
            <a:off x="743587" y="182985"/>
            <a:ext cx="10019100" cy="6927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NA" sz="4500"/>
              <a:t>SERVICES &amp; GDP</a:t>
            </a:r>
            <a:endParaRPr sz="4500"/>
          </a:p>
        </p:txBody>
      </p:sp>
      <p:sp>
        <p:nvSpPr>
          <p:cNvPr id="174" name="Google Shape;174;p20"/>
          <p:cNvSpPr txBox="1"/>
          <p:nvPr>
            <p:ph idx="1" type="body"/>
          </p:nvPr>
        </p:nvSpPr>
        <p:spPr>
          <a:xfrm>
            <a:off x="511784" y="1409879"/>
            <a:ext cx="11028600" cy="16623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b="1" lang="en-NA">
                <a:solidFill>
                  <a:schemeClr val="dk2"/>
                </a:solidFill>
                <a:latin typeface="Century Gothic"/>
                <a:ea typeface="Century Gothic"/>
                <a:cs typeface="Century Gothic"/>
                <a:sym typeface="Century Gothic"/>
              </a:rPr>
              <a:t>Share of services in gross domestic product by income level and region, 1980 and 2015</a:t>
            </a:r>
            <a:endParaRPr b="1">
              <a:solidFill>
                <a:schemeClr val="dk2"/>
              </a:solidFill>
              <a:latin typeface="Century Gothic"/>
              <a:ea typeface="Century Gothic"/>
              <a:cs typeface="Century Gothic"/>
              <a:sym typeface="Century Gothic"/>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175" name="Google Shape;175;p20"/>
          <p:cNvPicPr preferRelativeResize="0"/>
          <p:nvPr/>
        </p:nvPicPr>
        <p:blipFill>
          <a:blip r:embed="rId3">
            <a:alphaModFix/>
          </a:blip>
          <a:stretch>
            <a:fillRect/>
          </a:stretch>
        </p:blipFill>
        <p:spPr>
          <a:xfrm>
            <a:off x="511775" y="1867279"/>
            <a:ext cx="5471366" cy="3481021"/>
          </a:xfrm>
          <a:prstGeom prst="rect">
            <a:avLst/>
          </a:prstGeom>
          <a:noFill/>
          <a:ln>
            <a:noFill/>
          </a:ln>
        </p:spPr>
      </p:pic>
      <p:grpSp>
        <p:nvGrpSpPr>
          <p:cNvPr id="176" name="Google Shape;176;p20"/>
          <p:cNvGrpSpPr/>
          <p:nvPr/>
        </p:nvGrpSpPr>
        <p:grpSpPr>
          <a:xfrm>
            <a:off x="0" y="5350052"/>
            <a:ext cx="12192428" cy="1508125"/>
            <a:chOff x="0" y="5350052"/>
            <a:chExt cx="12192428" cy="1508125"/>
          </a:xfrm>
        </p:grpSpPr>
        <p:sp>
          <p:nvSpPr>
            <p:cNvPr id="177" name="Google Shape;177;p20"/>
            <p:cNvSpPr/>
            <p:nvPr/>
          </p:nvSpPr>
          <p:spPr>
            <a:xfrm>
              <a:off x="0" y="6611759"/>
              <a:ext cx="12192000" cy="246379"/>
            </a:xfrm>
            <a:custGeom>
              <a:rect b="b" l="l" r="r" t="t"/>
              <a:pathLst>
                <a:path extrusionOk="0" h="246379" w="12192000">
                  <a:moveTo>
                    <a:pt x="12192000" y="0"/>
                  </a:moveTo>
                  <a:lnTo>
                    <a:pt x="0" y="0"/>
                  </a:lnTo>
                  <a:lnTo>
                    <a:pt x="0" y="246240"/>
                  </a:lnTo>
                  <a:lnTo>
                    <a:pt x="12192000" y="246240"/>
                  </a:lnTo>
                  <a:lnTo>
                    <a:pt x="12192000" y="0"/>
                  </a:lnTo>
                  <a:close/>
                </a:path>
              </a:pathLst>
            </a:custGeom>
            <a:solidFill>
              <a:srgbClr val="10497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8" name="Google Shape;178;p20"/>
            <p:cNvSpPr/>
            <p:nvPr/>
          </p:nvSpPr>
          <p:spPr>
            <a:xfrm>
              <a:off x="9665568" y="5350052"/>
              <a:ext cx="2526665" cy="1508125"/>
            </a:xfrm>
            <a:custGeom>
              <a:rect b="b" l="l" r="r" t="t"/>
              <a:pathLst>
                <a:path extrusionOk="0" h="1508125" w="2526665">
                  <a:moveTo>
                    <a:pt x="2521645" y="0"/>
                  </a:moveTo>
                  <a:lnTo>
                    <a:pt x="2477169" y="5314"/>
                  </a:lnTo>
                  <a:lnTo>
                    <a:pt x="2432549" y="11353"/>
                  </a:lnTo>
                  <a:lnTo>
                    <a:pt x="2387797" y="18111"/>
                  </a:lnTo>
                  <a:lnTo>
                    <a:pt x="2342926" y="25586"/>
                  </a:lnTo>
                  <a:lnTo>
                    <a:pt x="2297949" y="33774"/>
                  </a:lnTo>
                  <a:lnTo>
                    <a:pt x="2252878" y="42671"/>
                  </a:lnTo>
                  <a:lnTo>
                    <a:pt x="2207726" y="52272"/>
                  </a:lnTo>
                  <a:lnTo>
                    <a:pt x="2162505" y="62574"/>
                  </a:lnTo>
                  <a:lnTo>
                    <a:pt x="2117229" y="73573"/>
                  </a:lnTo>
                  <a:lnTo>
                    <a:pt x="2071909" y="85266"/>
                  </a:lnTo>
                  <a:lnTo>
                    <a:pt x="2026559" y="97648"/>
                  </a:lnTo>
                  <a:lnTo>
                    <a:pt x="1981190" y="110715"/>
                  </a:lnTo>
                  <a:lnTo>
                    <a:pt x="1935816" y="124464"/>
                  </a:lnTo>
                  <a:lnTo>
                    <a:pt x="1890449" y="138891"/>
                  </a:lnTo>
                  <a:lnTo>
                    <a:pt x="1845102" y="153992"/>
                  </a:lnTo>
                  <a:lnTo>
                    <a:pt x="1799786" y="169764"/>
                  </a:lnTo>
                  <a:lnTo>
                    <a:pt x="1754516" y="186201"/>
                  </a:lnTo>
                  <a:lnTo>
                    <a:pt x="1709303" y="203301"/>
                  </a:lnTo>
                  <a:lnTo>
                    <a:pt x="1664159" y="221060"/>
                  </a:lnTo>
                  <a:lnTo>
                    <a:pt x="1619099" y="239473"/>
                  </a:lnTo>
                  <a:lnTo>
                    <a:pt x="1574133" y="258537"/>
                  </a:lnTo>
                  <a:lnTo>
                    <a:pt x="1529276" y="278248"/>
                  </a:lnTo>
                  <a:lnTo>
                    <a:pt x="1484538" y="298602"/>
                  </a:lnTo>
                  <a:lnTo>
                    <a:pt x="1439934" y="319596"/>
                  </a:lnTo>
                  <a:lnTo>
                    <a:pt x="1395475" y="341225"/>
                  </a:lnTo>
                  <a:lnTo>
                    <a:pt x="1351174" y="363485"/>
                  </a:lnTo>
                  <a:lnTo>
                    <a:pt x="1307044" y="386374"/>
                  </a:lnTo>
                  <a:lnTo>
                    <a:pt x="1263097" y="409886"/>
                  </a:lnTo>
                  <a:lnTo>
                    <a:pt x="1219346" y="434018"/>
                  </a:lnTo>
                  <a:lnTo>
                    <a:pt x="1175803" y="458767"/>
                  </a:lnTo>
                  <a:lnTo>
                    <a:pt x="1132482" y="484128"/>
                  </a:lnTo>
                  <a:lnTo>
                    <a:pt x="1089394" y="510097"/>
                  </a:lnTo>
                  <a:lnTo>
                    <a:pt x="1046552" y="536671"/>
                  </a:lnTo>
                  <a:lnTo>
                    <a:pt x="1003970" y="563846"/>
                  </a:lnTo>
                  <a:lnTo>
                    <a:pt x="961658" y="591618"/>
                  </a:lnTo>
                  <a:lnTo>
                    <a:pt x="919631" y="619982"/>
                  </a:lnTo>
                  <a:lnTo>
                    <a:pt x="877900" y="648936"/>
                  </a:lnTo>
                  <a:lnTo>
                    <a:pt x="836478" y="678476"/>
                  </a:lnTo>
                  <a:lnTo>
                    <a:pt x="795378" y="708596"/>
                  </a:lnTo>
                  <a:lnTo>
                    <a:pt x="754613" y="739295"/>
                  </a:lnTo>
                  <a:lnTo>
                    <a:pt x="714194" y="770567"/>
                  </a:lnTo>
                  <a:lnTo>
                    <a:pt x="674135" y="802409"/>
                  </a:lnTo>
                  <a:lnTo>
                    <a:pt x="634448" y="834818"/>
                  </a:lnTo>
                  <a:lnTo>
                    <a:pt x="595146" y="867788"/>
                  </a:lnTo>
                  <a:lnTo>
                    <a:pt x="556241" y="901317"/>
                  </a:lnTo>
                  <a:lnTo>
                    <a:pt x="517745" y="935400"/>
                  </a:lnTo>
                  <a:lnTo>
                    <a:pt x="479673" y="970035"/>
                  </a:lnTo>
                  <a:lnTo>
                    <a:pt x="442035" y="1005216"/>
                  </a:lnTo>
                  <a:lnTo>
                    <a:pt x="404845" y="1040939"/>
                  </a:lnTo>
                  <a:lnTo>
                    <a:pt x="368116" y="1077203"/>
                  </a:lnTo>
                  <a:lnTo>
                    <a:pt x="331859" y="1114001"/>
                  </a:lnTo>
                  <a:lnTo>
                    <a:pt x="296088" y="1151331"/>
                  </a:lnTo>
                  <a:lnTo>
                    <a:pt x="260814" y="1189188"/>
                  </a:lnTo>
                  <a:lnTo>
                    <a:pt x="226051" y="1227569"/>
                  </a:lnTo>
                  <a:lnTo>
                    <a:pt x="191812" y="1266470"/>
                  </a:lnTo>
                  <a:lnTo>
                    <a:pt x="158108" y="1305886"/>
                  </a:lnTo>
                  <a:lnTo>
                    <a:pt x="124953" y="1345815"/>
                  </a:lnTo>
                  <a:lnTo>
                    <a:pt x="92358" y="1386253"/>
                  </a:lnTo>
                  <a:lnTo>
                    <a:pt x="60337" y="1427194"/>
                  </a:lnTo>
                  <a:lnTo>
                    <a:pt x="28903" y="1468637"/>
                  </a:lnTo>
                  <a:lnTo>
                    <a:pt x="0" y="1507947"/>
                  </a:lnTo>
                  <a:lnTo>
                    <a:pt x="2526431" y="1507947"/>
                  </a:lnTo>
                  <a:lnTo>
                    <a:pt x="2526431" y="6545"/>
                  </a:lnTo>
                  <a:lnTo>
                    <a:pt x="2521645" y="0"/>
                  </a:lnTo>
                  <a:close/>
                </a:path>
              </a:pathLst>
            </a:custGeom>
            <a:solidFill>
              <a:srgbClr val="F7D10D"/>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9" name="Google Shape;179;p20"/>
            <p:cNvSpPr/>
            <p:nvPr/>
          </p:nvSpPr>
          <p:spPr>
            <a:xfrm>
              <a:off x="10015649" y="5384797"/>
              <a:ext cx="2176779" cy="1473200"/>
            </a:xfrm>
            <a:custGeom>
              <a:rect b="b" l="l" r="r" t="t"/>
              <a:pathLst>
                <a:path extrusionOk="0" h="1473200" w="2176779">
                  <a:moveTo>
                    <a:pt x="2176350" y="0"/>
                  </a:moveTo>
                  <a:lnTo>
                    <a:pt x="2107896" y="16784"/>
                  </a:lnTo>
                  <a:lnTo>
                    <a:pt x="2064471" y="28608"/>
                  </a:lnTo>
                  <a:lnTo>
                    <a:pt x="2020818" y="41332"/>
                  </a:lnTo>
                  <a:lnTo>
                    <a:pt x="1976955" y="54942"/>
                  </a:lnTo>
                  <a:lnTo>
                    <a:pt x="1932904" y="69421"/>
                  </a:lnTo>
                  <a:lnTo>
                    <a:pt x="1888685" y="84756"/>
                  </a:lnTo>
                  <a:lnTo>
                    <a:pt x="1844316" y="100930"/>
                  </a:lnTo>
                  <a:lnTo>
                    <a:pt x="1799819" y="117928"/>
                  </a:lnTo>
                  <a:lnTo>
                    <a:pt x="1755212" y="135736"/>
                  </a:lnTo>
                  <a:lnTo>
                    <a:pt x="1710517" y="154337"/>
                  </a:lnTo>
                  <a:lnTo>
                    <a:pt x="1665753" y="173718"/>
                  </a:lnTo>
                  <a:lnTo>
                    <a:pt x="1620940" y="193861"/>
                  </a:lnTo>
                  <a:lnTo>
                    <a:pt x="1576098" y="214753"/>
                  </a:lnTo>
                  <a:lnTo>
                    <a:pt x="1531246" y="236378"/>
                  </a:lnTo>
                  <a:lnTo>
                    <a:pt x="1486406" y="258721"/>
                  </a:lnTo>
                  <a:lnTo>
                    <a:pt x="1441596" y="281766"/>
                  </a:lnTo>
                  <a:lnTo>
                    <a:pt x="1396837" y="305499"/>
                  </a:lnTo>
                  <a:lnTo>
                    <a:pt x="1352149" y="329903"/>
                  </a:lnTo>
                  <a:lnTo>
                    <a:pt x="1307552" y="354964"/>
                  </a:lnTo>
                  <a:lnTo>
                    <a:pt x="1263066" y="380667"/>
                  </a:lnTo>
                  <a:lnTo>
                    <a:pt x="1218710" y="406996"/>
                  </a:lnTo>
                  <a:lnTo>
                    <a:pt x="1174504" y="433936"/>
                  </a:lnTo>
                  <a:lnTo>
                    <a:pt x="1130470" y="461472"/>
                  </a:lnTo>
                  <a:lnTo>
                    <a:pt x="1086626" y="489588"/>
                  </a:lnTo>
                  <a:lnTo>
                    <a:pt x="1042992" y="518270"/>
                  </a:lnTo>
                  <a:lnTo>
                    <a:pt x="999589" y="547502"/>
                  </a:lnTo>
                  <a:lnTo>
                    <a:pt x="956436" y="577269"/>
                  </a:lnTo>
                  <a:lnTo>
                    <a:pt x="913554" y="607555"/>
                  </a:lnTo>
                  <a:lnTo>
                    <a:pt x="870962" y="638346"/>
                  </a:lnTo>
                  <a:lnTo>
                    <a:pt x="828680" y="669626"/>
                  </a:lnTo>
                  <a:lnTo>
                    <a:pt x="786729" y="701379"/>
                  </a:lnTo>
                  <a:lnTo>
                    <a:pt x="745128" y="733592"/>
                  </a:lnTo>
                  <a:lnTo>
                    <a:pt x="703897" y="766248"/>
                  </a:lnTo>
                  <a:lnTo>
                    <a:pt x="663057" y="799332"/>
                  </a:lnTo>
                  <a:lnTo>
                    <a:pt x="622626" y="832829"/>
                  </a:lnTo>
                  <a:lnTo>
                    <a:pt x="582626" y="866723"/>
                  </a:lnTo>
                  <a:lnTo>
                    <a:pt x="543076" y="901001"/>
                  </a:lnTo>
                  <a:lnTo>
                    <a:pt x="503995" y="935645"/>
                  </a:lnTo>
                  <a:lnTo>
                    <a:pt x="465405" y="970641"/>
                  </a:lnTo>
                  <a:lnTo>
                    <a:pt x="427325" y="1005974"/>
                  </a:lnTo>
                  <a:lnTo>
                    <a:pt x="389775" y="1041629"/>
                  </a:lnTo>
                  <a:lnTo>
                    <a:pt x="352774" y="1077590"/>
                  </a:lnTo>
                  <a:lnTo>
                    <a:pt x="316344" y="1113842"/>
                  </a:lnTo>
                  <a:lnTo>
                    <a:pt x="280503" y="1150370"/>
                  </a:lnTo>
                  <a:lnTo>
                    <a:pt x="245272" y="1187158"/>
                  </a:lnTo>
                  <a:lnTo>
                    <a:pt x="210671" y="1224191"/>
                  </a:lnTo>
                  <a:lnTo>
                    <a:pt x="176719" y="1261455"/>
                  </a:lnTo>
                  <a:lnTo>
                    <a:pt x="143438" y="1298934"/>
                  </a:lnTo>
                  <a:lnTo>
                    <a:pt x="110845" y="1336612"/>
                  </a:lnTo>
                  <a:lnTo>
                    <a:pt x="78963" y="1374474"/>
                  </a:lnTo>
                  <a:lnTo>
                    <a:pt x="47810" y="1412506"/>
                  </a:lnTo>
                  <a:lnTo>
                    <a:pt x="17406" y="1450691"/>
                  </a:lnTo>
                  <a:lnTo>
                    <a:pt x="0" y="1473202"/>
                  </a:lnTo>
                  <a:lnTo>
                    <a:pt x="2176350" y="1473202"/>
                  </a:lnTo>
                  <a:lnTo>
                    <a:pt x="2176350"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80" name="Google Shape;180;p20"/>
            <p:cNvPicPr preferRelativeResize="0"/>
            <p:nvPr/>
          </p:nvPicPr>
          <p:blipFill rotWithShape="1">
            <a:blip r:embed="rId4">
              <a:alphaModFix/>
            </a:blip>
            <a:srcRect b="0" l="0" r="0" t="0"/>
            <a:stretch/>
          </p:blipFill>
          <p:spPr>
            <a:xfrm>
              <a:off x="10844110" y="6183236"/>
              <a:ext cx="1191755" cy="502906"/>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1"/>
          <p:cNvSpPr txBox="1"/>
          <p:nvPr>
            <p:ph type="title"/>
          </p:nvPr>
        </p:nvSpPr>
        <p:spPr>
          <a:xfrm>
            <a:off x="743587" y="182985"/>
            <a:ext cx="10019100" cy="6927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NA" sz="4500"/>
              <a:t>SERVICES &amp; GDP</a:t>
            </a:r>
            <a:endParaRPr sz="4500"/>
          </a:p>
        </p:txBody>
      </p:sp>
      <p:sp>
        <p:nvSpPr>
          <p:cNvPr id="187" name="Google Shape;187;p21"/>
          <p:cNvSpPr txBox="1"/>
          <p:nvPr>
            <p:ph idx="1" type="body"/>
          </p:nvPr>
        </p:nvSpPr>
        <p:spPr>
          <a:xfrm>
            <a:off x="511784" y="1409879"/>
            <a:ext cx="11028600" cy="16623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b="1" lang="en-NA">
                <a:solidFill>
                  <a:schemeClr val="dk2"/>
                </a:solidFill>
                <a:latin typeface="Century Gothic"/>
                <a:ea typeface="Century Gothic"/>
                <a:cs typeface="Century Gothic"/>
                <a:sym typeface="Century Gothic"/>
              </a:rPr>
              <a:t>Share of economic sectors in gross domestic product by income level, change in 1980–2015</a:t>
            </a:r>
            <a:endParaRPr b="1">
              <a:solidFill>
                <a:schemeClr val="dk2"/>
              </a:solidFill>
              <a:latin typeface="Century Gothic"/>
              <a:ea typeface="Century Gothic"/>
              <a:cs typeface="Century Gothic"/>
              <a:sym typeface="Century Gothic"/>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188" name="Google Shape;188;p21"/>
          <p:cNvPicPr preferRelativeResize="0"/>
          <p:nvPr/>
        </p:nvPicPr>
        <p:blipFill>
          <a:blip r:embed="rId3">
            <a:alphaModFix/>
          </a:blip>
          <a:stretch>
            <a:fillRect/>
          </a:stretch>
        </p:blipFill>
        <p:spPr>
          <a:xfrm>
            <a:off x="511775" y="2115900"/>
            <a:ext cx="6274799" cy="3203824"/>
          </a:xfrm>
          <a:prstGeom prst="rect">
            <a:avLst/>
          </a:prstGeom>
          <a:noFill/>
          <a:ln>
            <a:noFill/>
          </a:ln>
        </p:spPr>
      </p:pic>
      <p:grpSp>
        <p:nvGrpSpPr>
          <p:cNvPr id="189" name="Google Shape;189;p21"/>
          <p:cNvGrpSpPr/>
          <p:nvPr/>
        </p:nvGrpSpPr>
        <p:grpSpPr>
          <a:xfrm>
            <a:off x="0" y="5350052"/>
            <a:ext cx="12192428" cy="1508125"/>
            <a:chOff x="0" y="5350052"/>
            <a:chExt cx="12192428" cy="1508125"/>
          </a:xfrm>
        </p:grpSpPr>
        <p:sp>
          <p:nvSpPr>
            <p:cNvPr id="190" name="Google Shape;190;p21"/>
            <p:cNvSpPr/>
            <p:nvPr/>
          </p:nvSpPr>
          <p:spPr>
            <a:xfrm>
              <a:off x="0" y="6611759"/>
              <a:ext cx="12192000" cy="246379"/>
            </a:xfrm>
            <a:custGeom>
              <a:rect b="b" l="l" r="r" t="t"/>
              <a:pathLst>
                <a:path extrusionOk="0" h="246379" w="12192000">
                  <a:moveTo>
                    <a:pt x="12192000" y="0"/>
                  </a:moveTo>
                  <a:lnTo>
                    <a:pt x="0" y="0"/>
                  </a:lnTo>
                  <a:lnTo>
                    <a:pt x="0" y="246240"/>
                  </a:lnTo>
                  <a:lnTo>
                    <a:pt x="12192000" y="246240"/>
                  </a:lnTo>
                  <a:lnTo>
                    <a:pt x="12192000" y="0"/>
                  </a:lnTo>
                  <a:close/>
                </a:path>
              </a:pathLst>
            </a:custGeom>
            <a:solidFill>
              <a:srgbClr val="10497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1" name="Google Shape;191;p21"/>
            <p:cNvSpPr/>
            <p:nvPr/>
          </p:nvSpPr>
          <p:spPr>
            <a:xfrm>
              <a:off x="9665568" y="5350052"/>
              <a:ext cx="2526665" cy="1508125"/>
            </a:xfrm>
            <a:custGeom>
              <a:rect b="b" l="l" r="r" t="t"/>
              <a:pathLst>
                <a:path extrusionOk="0" h="1508125" w="2526665">
                  <a:moveTo>
                    <a:pt x="2521645" y="0"/>
                  </a:moveTo>
                  <a:lnTo>
                    <a:pt x="2477169" y="5314"/>
                  </a:lnTo>
                  <a:lnTo>
                    <a:pt x="2432549" y="11353"/>
                  </a:lnTo>
                  <a:lnTo>
                    <a:pt x="2387797" y="18111"/>
                  </a:lnTo>
                  <a:lnTo>
                    <a:pt x="2342926" y="25586"/>
                  </a:lnTo>
                  <a:lnTo>
                    <a:pt x="2297949" y="33774"/>
                  </a:lnTo>
                  <a:lnTo>
                    <a:pt x="2252878" y="42671"/>
                  </a:lnTo>
                  <a:lnTo>
                    <a:pt x="2207726" y="52272"/>
                  </a:lnTo>
                  <a:lnTo>
                    <a:pt x="2162505" y="62574"/>
                  </a:lnTo>
                  <a:lnTo>
                    <a:pt x="2117229" y="73573"/>
                  </a:lnTo>
                  <a:lnTo>
                    <a:pt x="2071909" y="85266"/>
                  </a:lnTo>
                  <a:lnTo>
                    <a:pt x="2026559" y="97648"/>
                  </a:lnTo>
                  <a:lnTo>
                    <a:pt x="1981190" y="110715"/>
                  </a:lnTo>
                  <a:lnTo>
                    <a:pt x="1935816" y="124464"/>
                  </a:lnTo>
                  <a:lnTo>
                    <a:pt x="1890449" y="138891"/>
                  </a:lnTo>
                  <a:lnTo>
                    <a:pt x="1845102" y="153992"/>
                  </a:lnTo>
                  <a:lnTo>
                    <a:pt x="1799786" y="169764"/>
                  </a:lnTo>
                  <a:lnTo>
                    <a:pt x="1754516" y="186201"/>
                  </a:lnTo>
                  <a:lnTo>
                    <a:pt x="1709303" y="203301"/>
                  </a:lnTo>
                  <a:lnTo>
                    <a:pt x="1664159" y="221060"/>
                  </a:lnTo>
                  <a:lnTo>
                    <a:pt x="1619099" y="239473"/>
                  </a:lnTo>
                  <a:lnTo>
                    <a:pt x="1574133" y="258537"/>
                  </a:lnTo>
                  <a:lnTo>
                    <a:pt x="1529276" y="278248"/>
                  </a:lnTo>
                  <a:lnTo>
                    <a:pt x="1484538" y="298602"/>
                  </a:lnTo>
                  <a:lnTo>
                    <a:pt x="1439934" y="319596"/>
                  </a:lnTo>
                  <a:lnTo>
                    <a:pt x="1395475" y="341225"/>
                  </a:lnTo>
                  <a:lnTo>
                    <a:pt x="1351174" y="363485"/>
                  </a:lnTo>
                  <a:lnTo>
                    <a:pt x="1307044" y="386374"/>
                  </a:lnTo>
                  <a:lnTo>
                    <a:pt x="1263097" y="409886"/>
                  </a:lnTo>
                  <a:lnTo>
                    <a:pt x="1219346" y="434018"/>
                  </a:lnTo>
                  <a:lnTo>
                    <a:pt x="1175803" y="458767"/>
                  </a:lnTo>
                  <a:lnTo>
                    <a:pt x="1132482" y="484128"/>
                  </a:lnTo>
                  <a:lnTo>
                    <a:pt x="1089394" y="510097"/>
                  </a:lnTo>
                  <a:lnTo>
                    <a:pt x="1046552" y="536671"/>
                  </a:lnTo>
                  <a:lnTo>
                    <a:pt x="1003970" y="563846"/>
                  </a:lnTo>
                  <a:lnTo>
                    <a:pt x="961658" y="591618"/>
                  </a:lnTo>
                  <a:lnTo>
                    <a:pt x="919631" y="619982"/>
                  </a:lnTo>
                  <a:lnTo>
                    <a:pt x="877900" y="648936"/>
                  </a:lnTo>
                  <a:lnTo>
                    <a:pt x="836478" y="678476"/>
                  </a:lnTo>
                  <a:lnTo>
                    <a:pt x="795378" y="708596"/>
                  </a:lnTo>
                  <a:lnTo>
                    <a:pt x="754613" y="739295"/>
                  </a:lnTo>
                  <a:lnTo>
                    <a:pt x="714194" y="770567"/>
                  </a:lnTo>
                  <a:lnTo>
                    <a:pt x="674135" y="802409"/>
                  </a:lnTo>
                  <a:lnTo>
                    <a:pt x="634448" y="834818"/>
                  </a:lnTo>
                  <a:lnTo>
                    <a:pt x="595146" y="867788"/>
                  </a:lnTo>
                  <a:lnTo>
                    <a:pt x="556241" y="901317"/>
                  </a:lnTo>
                  <a:lnTo>
                    <a:pt x="517745" y="935400"/>
                  </a:lnTo>
                  <a:lnTo>
                    <a:pt x="479673" y="970035"/>
                  </a:lnTo>
                  <a:lnTo>
                    <a:pt x="442035" y="1005216"/>
                  </a:lnTo>
                  <a:lnTo>
                    <a:pt x="404845" y="1040939"/>
                  </a:lnTo>
                  <a:lnTo>
                    <a:pt x="368116" y="1077203"/>
                  </a:lnTo>
                  <a:lnTo>
                    <a:pt x="331859" y="1114001"/>
                  </a:lnTo>
                  <a:lnTo>
                    <a:pt x="296088" y="1151331"/>
                  </a:lnTo>
                  <a:lnTo>
                    <a:pt x="260814" y="1189188"/>
                  </a:lnTo>
                  <a:lnTo>
                    <a:pt x="226051" y="1227569"/>
                  </a:lnTo>
                  <a:lnTo>
                    <a:pt x="191812" y="1266470"/>
                  </a:lnTo>
                  <a:lnTo>
                    <a:pt x="158108" y="1305886"/>
                  </a:lnTo>
                  <a:lnTo>
                    <a:pt x="124953" y="1345815"/>
                  </a:lnTo>
                  <a:lnTo>
                    <a:pt x="92358" y="1386253"/>
                  </a:lnTo>
                  <a:lnTo>
                    <a:pt x="60337" y="1427194"/>
                  </a:lnTo>
                  <a:lnTo>
                    <a:pt x="28903" y="1468637"/>
                  </a:lnTo>
                  <a:lnTo>
                    <a:pt x="0" y="1507947"/>
                  </a:lnTo>
                  <a:lnTo>
                    <a:pt x="2526431" y="1507947"/>
                  </a:lnTo>
                  <a:lnTo>
                    <a:pt x="2526431" y="6545"/>
                  </a:lnTo>
                  <a:lnTo>
                    <a:pt x="2521645" y="0"/>
                  </a:lnTo>
                  <a:close/>
                </a:path>
              </a:pathLst>
            </a:custGeom>
            <a:solidFill>
              <a:srgbClr val="F7D10D"/>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2" name="Google Shape;192;p21"/>
            <p:cNvSpPr/>
            <p:nvPr/>
          </p:nvSpPr>
          <p:spPr>
            <a:xfrm>
              <a:off x="10015649" y="5384797"/>
              <a:ext cx="2176779" cy="1473200"/>
            </a:xfrm>
            <a:custGeom>
              <a:rect b="b" l="l" r="r" t="t"/>
              <a:pathLst>
                <a:path extrusionOk="0" h="1473200" w="2176779">
                  <a:moveTo>
                    <a:pt x="2176350" y="0"/>
                  </a:moveTo>
                  <a:lnTo>
                    <a:pt x="2107896" y="16784"/>
                  </a:lnTo>
                  <a:lnTo>
                    <a:pt x="2064471" y="28608"/>
                  </a:lnTo>
                  <a:lnTo>
                    <a:pt x="2020818" y="41332"/>
                  </a:lnTo>
                  <a:lnTo>
                    <a:pt x="1976955" y="54942"/>
                  </a:lnTo>
                  <a:lnTo>
                    <a:pt x="1932904" y="69421"/>
                  </a:lnTo>
                  <a:lnTo>
                    <a:pt x="1888685" y="84756"/>
                  </a:lnTo>
                  <a:lnTo>
                    <a:pt x="1844316" y="100930"/>
                  </a:lnTo>
                  <a:lnTo>
                    <a:pt x="1799819" y="117928"/>
                  </a:lnTo>
                  <a:lnTo>
                    <a:pt x="1755212" y="135736"/>
                  </a:lnTo>
                  <a:lnTo>
                    <a:pt x="1710517" y="154337"/>
                  </a:lnTo>
                  <a:lnTo>
                    <a:pt x="1665753" y="173718"/>
                  </a:lnTo>
                  <a:lnTo>
                    <a:pt x="1620940" y="193861"/>
                  </a:lnTo>
                  <a:lnTo>
                    <a:pt x="1576098" y="214753"/>
                  </a:lnTo>
                  <a:lnTo>
                    <a:pt x="1531246" y="236378"/>
                  </a:lnTo>
                  <a:lnTo>
                    <a:pt x="1486406" y="258721"/>
                  </a:lnTo>
                  <a:lnTo>
                    <a:pt x="1441596" y="281766"/>
                  </a:lnTo>
                  <a:lnTo>
                    <a:pt x="1396837" y="305499"/>
                  </a:lnTo>
                  <a:lnTo>
                    <a:pt x="1352149" y="329903"/>
                  </a:lnTo>
                  <a:lnTo>
                    <a:pt x="1307552" y="354964"/>
                  </a:lnTo>
                  <a:lnTo>
                    <a:pt x="1263066" y="380667"/>
                  </a:lnTo>
                  <a:lnTo>
                    <a:pt x="1218710" y="406996"/>
                  </a:lnTo>
                  <a:lnTo>
                    <a:pt x="1174504" y="433936"/>
                  </a:lnTo>
                  <a:lnTo>
                    <a:pt x="1130470" y="461472"/>
                  </a:lnTo>
                  <a:lnTo>
                    <a:pt x="1086626" y="489588"/>
                  </a:lnTo>
                  <a:lnTo>
                    <a:pt x="1042992" y="518270"/>
                  </a:lnTo>
                  <a:lnTo>
                    <a:pt x="999589" y="547502"/>
                  </a:lnTo>
                  <a:lnTo>
                    <a:pt x="956436" y="577269"/>
                  </a:lnTo>
                  <a:lnTo>
                    <a:pt x="913554" y="607555"/>
                  </a:lnTo>
                  <a:lnTo>
                    <a:pt x="870962" y="638346"/>
                  </a:lnTo>
                  <a:lnTo>
                    <a:pt x="828680" y="669626"/>
                  </a:lnTo>
                  <a:lnTo>
                    <a:pt x="786729" y="701379"/>
                  </a:lnTo>
                  <a:lnTo>
                    <a:pt x="745128" y="733592"/>
                  </a:lnTo>
                  <a:lnTo>
                    <a:pt x="703897" y="766248"/>
                  </a:lnTo>
                  <a:lnTo>
                    <a:pt x="663057" y="799332"/>
                  </a:lnTo>
                  <a:lnTo>
                    <a:pt x="622626" y="832829"/>
                  </a:lnTo>
                  <a:lnTo>
                    <a:pt x="582626" y="866723"/>
                  </a:lnTo>
                  <a:lnTo>
                    <a:pt x="543076" y="901001"/>
                  </a:lnTo>
                  <a:lnTo>
                    <a:pt x="503995" y="935645"/>
                  </a:lnTo>
                  <a:lnTo>
                    <a:pt x="465405" y="970641"/>
                  </a:lnTo>
                  <a:lnTo>
                    <a:pt x="427325" y="1005974"/>
                  </a:lnTo>
                  <a:lnTo>
                    <a:pt x="389775" y="1041629"/>
                  </a:lnTo>
                  <a:lnTo>
                    <a:pt x="352774" y="1077590"/>
                  </a:lnTo>
                  <a:lnTo>
                    <a:pt x="316344" y="1113842"/>
                  </a:lnTo>
                  <a:lnTo>
                    <a:pt x="280503" y="1150370"/>
                  </a:lnTo>
                  <a:lnTo>
                    <a:pt x="245272" y="1187158"/>
                  </a:lnTo>
                  <a:lnTo>
                    <a:pt x="210671" y="1224191"/>
                  </a:lnTo>
                  <a:lnTo>
                    <a:pt x="176719" y="1261455"/>
                  </a:lnTo>
                  <a:lnTo>
                    <a:pt x="143438" y="1298934"/>
                  </a:lnTo>
                  <a:lnTo>
                    <a:pt x="110845" y="1336612"/>
                  </a:lnTo>
                  <a:lnTo>
                    <a:pt x="78963" y="1374474"/>
                  </a:lnTo>
                  <a:lnTo>
                    <a:pt x="47810" y="1412506"/>
                  </a:lnTo>
                  <a:lnTo>
                    <a:pt x="17406" y="1450691"/>
                  </a:lnTo>
                  <a:lnTo>
                    <a:pt x="0" y="1473202"/>
                  </a:lnTo>
                  <a:lnTo>
                    <a:pt x="2176350" y="1473202"/>
                  </a:lnTo>
                  <a:lnTo>
                    <a:pt x="2176350"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93" name="Google Shape;193;p21"/>
            <p:cNvPicPr preferRelativeResize="0"/>
            <p:nvPr/>
          </p:nvPicPr>
          <p:blipFill rotWithShape="1">
            <a:blip r:embed="rId4">
              <a:alphaModFix/>
            </a:blip>
            <a:srcRect b="0" l="0" r="0" t="0"/>
            <a:stretch/>
          </p:blipFill>
          <p:spPr>
            <a:xfrm>
              <a:off x="10844110" y="6183236"/>
              <a:ext cx="1191755" cy="502906"/>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2"/>
          <p:cNvSpPr txBox="1"/>
          <p:nvPr>
            <p:ph type="title"/>
          </p:nvPr>
        </p:nvSpPr>
        <p:spPr>
          <a:xfrm>
            <a:off x="743587" y="182985"/>
            <a:ext cx="10019100" cy="6927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NA" sz="4500"/>
              <a:t>SERVICES &amp; GDP</a:t>
            </a:r>
            <a:endParaRPr sz="4500"/>
          </a:p>
        </p:txBody>
      </p:sp>
      <p:sp>
        <p:nvSpPr>
          <p:cNvPr id="200" name="Google Shape;200;p22"/>
          <p:cNvSpPr txBox="1"/>
          <p:nvPr>
            <p:ph idx="1" type="body"/>
          </p:nvPr>
        </p:nvSpPr>
        <p:spPr>
          <a:xfrm>
            <a:off x="743584" y="998529"/>
            <a:ext cx="11028600" cy="16623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b="1" lang="en-NA">
                <a:solidFill>
                  <a:schemeClr val="dk2"/>
                </a:solidFill>
                <a:latin typeface="Century Gothic"/>
                <a:ea typeface="Century Gothic"/>
                <a:cs typeface="Century Gothic"/>
                <a:sym typeface="Century Gothic"/>
              </a:rPr>
              <a:t>Share of economic sectors in gross domestic product</a:t>
            </a:r>
            <a:endParaRPr b="1">
              <a:solidFill>
                <a:schemeClr val="dk2"/>
              </a:solidFill>
              <a:latin typeface="Century Gothic"/>
              <a:ea typeface="Century Gothic"/>
              <a:cs typeface="Century Gothic"/>
              <a:sym typeface="Century Gothic"/>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201" name="Google Shape;201;p22"/>
          <p:cNvPicPr preferRelativeResize="0"/>
          <p:nvPr/>
        </p:nvPicPr>
        <p:blipFill>
          <a:blip r:embed="rId3">
            <a:alphaModFix/>
          </a:blip>
          <a:stretch>
            <a:fillRect/>
          </a:stretch>
        </p:blipFill>
        <p:spPr>
          <a:xfrm>
            <a:off x="1637724" y="1591375"/>
            <a:ext cx="7735601" cy="4571025"/>
          </a:xfrm>
          <a:prstGeom prst="rect">
            <a:avLst/>
          </a:prstGeom>
          <a:noFill/>
          <a:ln>
            <a:noFill/>
          </a:ln>
        </p:spPr>
      </p:pic>
      <p:grpSp>
        <p:nvGrpSpPr>
          <p:cNvPr id="202" name="Google Shape;202;p22"/>
          <p:cNvGrpSpPr/>
          <p:nvPr/>
        </p:nvGrpSpPr>
        <p:grpSpPr>
          <a:xfrm>
            <a:off x="1" y="5378621"/>
            <a:ext cx="12192424" cy="1508575"/>
            <a:chOff x="0" y="5350046"/>
            <a:chExt cx="12192424" cy="1508575"/>
          </a:xfrm>
        </p:grpSpPr>
        <p:sp>
          <p:nvSpPr>
            <p:cNvPr id="203" name="Google Shape;203;p22"/>
            <p:cNvSpPr/>
            <p:nvPr/>
          </p:nvSpPr>
          <p:spPr>
            <a:xfrm>
              <a:off x="0" y="6611759"/>
              <a:ext cx="12192000" cy="246379"/>
            </a:xfrm>
            <a:custGeom>
              <a:rect b="b" l="l" r="r" t="t"/>
              <a:pathLst>
                <a:path extrusionOk="0" h="246379" w="12192000">
                  <a:moveTo>
                    <a:pt x="12192000" y="0"/>
                  </a:moveTo>
                  <a:lnTo>
                    <a:pt x="0" y="0"/>
                  </a:lnTo>
                  <a:lnTo>
                    <a:pt x="0" y="246240"/>
                  </a:lnTo>
                  <a:lnTo>
                    <a:pt x="12192000" y="246240"/>
                  </a:lnTo>
                  <a:lnTo>
                    <a:pt x="12192000" y="0"/>
                  </a:lnTo>
                  <a:close/>
                </a:path>
              </a:pathLst>
            </a:custGeom>
            <a:solidFill>
              <a:srgbClr val="10497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chemeClr val="dk1"/>
                </a:solidFill>
                <a:latin typeface="Calibri"/>
                <a:ea typeface="Calibri"/>
                <a:cs typeface="Calibri"/>
                <a:sym typeface="Calibri"/>
              </a:endParaRPr>
            </a:p>
          </p:txBody>
        </p:sp>
        <p:sp>
          <p:nvSpPr>
            <p:cNvPr id="204" name="Google Shape;204;p22"/>
            <p:cNvSpPr/>
            <p:nvPr/>
          </p:nvSpPr>
          <p:spPr>
            <a:xfrm>
              <a:off x="9665573" y="5350046"/>
              <a:ext cx="2526665" cy="1508125"/>
            </a:xfrm>
            <a:custGeom>
              <a:rect b="b" l="l" r="r" t="t"/>
              <a:pathLst>
                <a:path extrusionOk="0" h="1508125" w="2526665">
                  <a:moveTo>
                    <a:pt x="2521653" y="0"/>
                  </a:moveTo>
                  <a:lnTo>
                    <a:pt x="2477176" y="5314"/>
                  </a:lnTo>
                  <a:lnTo>
                    <a:pt x="2432555" y="11353"/>
                  </a:lnTo>
                  <a:lnTo>
                    <a:pt x="2387803" y="18111"/>
                  </a:lnTo>
                  <a:lnTo>
                    <a:pt x="2342931" y="25587"/>
                  </a:lnTo>
                  <a:lnTo>
                    <a:pt x="2297954" y="33774"/>
                  </a:lnTo>
                  <a:lnTo>
                    <a:pt x="2252883" y="42671"/>
                  </a:lnTo>
                  <a:lnTo>
                    <a:pt x="2207730" y="52272"/>
                  </a:lnTo>
                  <a:lnTo>
                    <a:pt x="2162510" y="62574"/>
                  </a:lnTo>
                  <a:lnTo>
                    <a:pt x="2117233" y="73574"/>
                  </a:lnTo>
                  <a:lnTo>
                    <a:pt x="2071913" y="85267"/>
                  </a:lnTo>
                  <a:lnTo>
                    <a:pt x="2026562" y="97649"/>
                  </a:lnTo>
                  <a:lnTo>
                    <a:pt x="1981193" y="110716"/>
                  </a:lnTo>
                  <a:lnTo>
                    <a:pt x="1935819" y="124466"/>
                  </a:lnTo>
                  <a:lnTo>
                    <a:pt x="1890452" y="138893"/>
                  </a:lnTo>
                  <a:lnTo>
                    <a:pt x="1845104" y="153994"/>
                  </a:lnTo>
                  <a:lnTo>
                    <a:pt x="1799789" y="169766"/>
                  </a:lnTo>
                  <a:lnTo>
                    <a:pt x="1754518" y="186204"/>
                  </a:lnTo>
                  <a:lnTo>
                    <a:pt x="1709305" y="203304"/>
                  </a:lnTo>
                  <a:lnTo>
                    <a:pt x="1664161" y="221062"/>
                  </a:lnTo>
                  <a:lnTo>
                    <a:pt x="1619101" y="239476"/>
                  </a:lnTo>
                  <a:lnTo>
                    <a:pt x="1574135" y="258540"/>
                  </a:lnTo>
                  <a:lnTo>
                    <a:pt x="1529277" y="278252"/>
                  </a:lnTo>
                  <a:lnTo>
                    <a:pt x="1484540" y="298606"/>
                  </a:lnTo>
                  <a:lnTo>
                    <a:pt x="1439936" y="319600"/>
                  </a:lnTo>
                  <a:lnTo>
                    <a:pt x="1395477" y="341229"/>
                  </a:lnTo>
                  <a:lnTo>
                    <a:pt x="1351176" y="363490"/>
                  </a:lnTo>
                  <a:lnTo>
                    <a:pt x="1307046" y="386379"/>
                  </a:lnTo>
                  <a:lnTo>
                    <a:pt x="1263099" y="409892"/>
                  </a:lnTo>
                  <a:lnTo>
                    <a:pt x="1219348" y="434024"/>
                  </a:lnTo>
                  <a:lnTo>
                    <a:pt x="1175805" y="458773"/>
                  </a:lnTo>
                  <a:lnTo>
                    <a:pt x="1132484" y="484134"/>
                  </a:lnTo>
                  <a:lnTo>
                    <a:pt x="1089396" y="510104"/>
                  </a:lnTo>
                  <a:lnTo>
                    <a:pt x="1046554" y="536678"/>
                  </a:lnTo>
                  <a:lnTo>
                    <a:pt x="1003971" y="563853"/>
                  </a:lnTo>
                  <a:lnTo>
                    <a:pt x="961660" y="591625"/>
                  </a:lnTo>
                  <a:lnTo>
                    <a:pt x="919632" y="619990"/>
                  </a:lnTo>
                  <a:lnTo>
                    <a:pt x="877901" y="648945"/>
                  </a:lnTo>
                  <a:lnTo>
                    <a:pt x="836480" y="678484"/>
                  </a:lnTo>
                  <a:lnTo>
                    <a:pt x="795380" y="708605"/>
                  </a:lnTo>
                  <a:lnTo>
                    <a:pt x="754614" y="739304"/>
                  </a:lnTo>
                  <a:lnTo>
                    <a:pt x="714195" y="770577"/>
                  </a:lnTo>
                  <a:lnTo>
                    <a:pt x="674136" y="802419"/>
                  </a:lnTo>
                  <a:lnTo>
                    <a:pt x="634449" y="834828"/>
                  </a:lnTo>
                  <a:lnTo>
                    <a:pt x="595147" y="867798"/>
                  </a:lnTo>
                  <a:lnTo>
                    <a:pt x="556242" y="901328"/>
                  </a:lnTo>
                  <a:lnTo>
                    <a:pt x="517746" y="935411"/>
                  </a:lnTo>
                  <a:lnTo>
                    <a:pt x="479674" y="970046"/>
                  </a:lnTo>
                  <a:lnTo>
                    <a:pt x="442036" y="1005227"/>
                  </a:lnTo>
                  <a:lnTo>
                    <a:pt x="404846" y="1040951"/>
                  </a:lnTo>
                  <a:lnTo>
                    <a:pt x="368116" y="1077214"/>
                  </a:lnTo>
                  <a:lnTo>
                    <a:pt x="331859" y="1114013"/>
                  </a:lnTo>
                  <a:lnTo>
                    <a:pt x="296087" y="1151343"/>
                  </a:lnTo>
                  <a:lnTo>
                    <a:pt x="260813" y="1189200"/>
                  </a:lnTo>
                  <a:lnTo>
                    <a:pt x="226050" y="1227581"/>
                  </a:lnTo>
                  <a:lnTo>
                    <a:pt x="191810" y="1266482"/>
                  </a:lnTo>
                  <a:lnTo>
                    <a:pt x="158106" y="1305899"/>
                  </a:lnTo>
                  <a:lnTo>
                    <a:pt x="124950" y="1345828"/>
                  </a:lnTo>
                  <a:lnTo>
                    <a:pt x="92355" y="1386265"/>
                  </a:lnTo>
                  <a:lnTo>
                    <a:pt x="60334" y="1427207"/>
                  </a:lnTo>
                  <a:lnTo>
                    <a:pt x="28899" y="1468649"/>
                  </a:lnTo>
                  <a:lnTo>
                    <a:pt x="0" y="1507953"/>
                  </a:lnTo>
                  <a:lnTo>
                    <a:pt x="2526426" y="1507953"/>
                  </a:lnTo>
                  <a:lnTo>
                    <a:pt x="2526426" y="6528"/>
                  </a:lnTo>
                  <a:lnTo>
                    <a:pt x="2521653" y="0"/>
                  </a:lnTo>
                  <a:close/>
                </a:path>
              </a:pathLst>
            </a:custGeom>
            <a:solidFill>
              <a:srgbClr val="F1D04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chemeClr val="dk1"/>
                </a:solidFill>
                <a:latin typeface="Calibri"/>
                <a:ea typeface="Calibri"/>
                <a:cs typeface="Calibri"/>
                <a:sym typeface="Calibri"/>
              </a:endParaRPr>
            </a:p>
          </p:txBody>
        </p:sp>
        <p:sp>
          <p:nvSpPr>
            <p:cNvPr id="205" name="Google Shape;205;p22"/>
            <p:cNvSpPr/>
            <p:nvPr/>
          </p:nvSpPr>
          <p:spPr>
            <a:xfrm>
              <a:off x="10015645" y="5384787"/>
              <a:ext cx="2176779" cy="1473834"/>
            </a:xfrm>
            <a:custGeom>
              <a:rect b="b" l="l" r="r" t="t"/>
              <a:pathLst>
                <a:path extrusionOk="0" h="1473834" w="2176779">
                  <a:moveTo>
                    <a:pt x="2176354" y="0"/>
                  </a:moveTo>
                  <a:lnTo>
                    <a:pt x="2107889" y="16788"/>
                  </a:lnTo>
                  <a:lnTo>
                    <a:pt x="2064465" y="28612"/>
                  </a:lnTo>
                  <a:lnTo>
                    <a:pt x="2020812" y="41337"/>
                  </a:lnTo>
                  <a:lnTo>
                    <a:pt x="1976950" y="54947"/>
                  </a:lnTo>
                  <a:lnTo>
                    <a:pt x="1932900" y="69427"/>
                  </a:lnTo>
                  <a:lnTo>
                    <a:pt x="1888681" y="84762"/>
                  </a:lnTo>
                  <a:lnTo>
                    <a:pt x="1844313" y="100936"/>
                  </a:lnTo>
                  <a:lnTo>
                    <a:pt x="1799816" y="117935"/>
                  </a:lnTo>
                  <a:lnTo>
                    <a:pt x="1755210" y="135743"/>
                  </a:lnTo>
                  <a:lnTo>
                    <a:pt x="1710515" y="154345"/>
                  </a:lnTo>
                  <a:lnTo>
                    <a:pt x="1665751" y="173725"/>
                  </a:lnTo>
                  <a:lnTo>
                    <a:pt x="1620938" y="193869"/>
                  </a:lnTo>
                  <a:lnTo>
                    <a:pt x="1576096" y="214761"/>
                  </a:lnTo>
                  <a:lnTo>
                    <a:pt x="1531245" y="236386"/>
                  </a:lnTo>
                  <a:lnTo>
                    <a:pt x="1486405" y="258729"/>
                  </a:lnTo>
                  <a:lnTo>
                    <a:pt x="1441596" y="281774"/>
                  </a:lnTo>
                  <a:lnTo>
                    <a:pt x="1396838" y="305507"/>
                  </a:lnTo>
                  <a:lnTo>
                    <a:pt x="1352150" y="329911"/>
                  </a:lnTo>
                  <a:lnTo>
                    <a:pt x="1307553" y="354972"/>
                  </a:lnTo>
                  <a:lnTo>
                    <a:pt x="1263067" y="380675"/>
                  </a:lnTo>
                  <a:lnTo>
                    <a:pt x="1218711" y="407004"/>
                  </a:lnTo>
                  <a:lnTo>
                    <a:pt x="1174506" y="433944"/>
                  </a:lnTo>
                  <a:lnTo>
                    <a:pt x="1130472" y="461480"/>
                  </a:lnTo>
                  <a:lnTo>
                    <a:pt x="1086628" y="489596"/>
                  </a:lnTo>
                  <a:lnTo>
                    <a:pt x="1042994" y="518278"/>
                  </a:lnTo>
                  <a:lnTo>
                    <a:pt x="999591" y="547510"/>
                  </a:lnTo>
                  <a:lnTo>
                    <a:pt x="956439" y="577276"/>
                  </a:lnTo>
                  <a:lnTo>
                    <a:pt x="913557" y="607562"/>
                  </a:lnTo>
                  <a:lnTo>
                    <a:pt x="870965" y="638353"/>
                  </a:lnTo>
                  <a:lnTo>
                    <a:pt x="828683" y="669633"/>
                  </a:lnTo>
                  <a:lnTo>
                    <a:pt x="786732" y="701386"/>
                  </a:lnTo>
                  <a:lnTo>
                    <a:pt x="745131" y="733599"/>
                  </a:lnTo>
                  <a:lnTo>
                    <a:pt x="703901" y="766254"/>
                  </a:lnTo>
                  <a:lnTo>
                    <a:pt x="663060" y="799338"/>
                  </a:lnTo>
                  <a:lnTo>
                    <a:pt x="622630" y="832835"/>
                  </a:lnTo>
                  <a:lnTo>
                    <a:pt x="582630" y="866729"/>
                  </a:lnTo>
                  <a:lnTo>
                    <a:pt x="543080" y="901006"/>
                  </a:lnTo>
                  <a:lnTo>
                    <a:pt x="503999" y="935651"/>
                  </a:lnTo>
                  <a:lnTo>
                    <a:pt x="465409" y="970647"/>
                  </a:lnTo>
                  <a:lnTo>
                    <a:pt x="427329" y="1005980"/>
                  </a:lnTo>
                  <a:lnTo>
                    <a:pt x="389779" y="1041634"/>
                  </a:lnTo>
                  <a:lnTo>
                    <a:pt x="352779" y="1077595"/>
                  </a:lnTo>
                  <a:lnTo>
                    <a:pt x="316348" y="1113846"/>
                  </a:lnTo>
                  <a:lnTo>
                    <a:pt x="280507" y="1150374"/>
                  </a:lnTo>
                  <a:lnTo>
                    <a:pt x="245276" y="1187162"/>
                  </a:lnTo>
                  <a:lnTo>
                    <a:pt x="210675" y="1224195"/>
                  </a:lnTo>
                  <a:lnTo>
                    <a:pt x="176724" y="1261459"/>
                  </a:lnTo>
                  <a:lnTo>
                    <a:pt x="143442" y="1298937"/>
                  </a:lnTo>
                  <a:lnTo>
                    <a:pt x="110850" y="1336615"/>
                  </a:lnTo>
                  <a:lnTo>
                    <a:pt x="78967" y="1374477"/>
                  </a:lnTo>
                  <a:lnTo>
                    <a:pt x="47814" y="1412509"/>
                  </a:lnTo>
                  <a:lnTo>
                    <a:pt x="17411" y="1450694"/>
                  </a:lnTo>
                  <a:lnTo>
                    <a:pt x="0" y="1473211"/>
                  </a:lnTo>
                  <a:lnTo>
                    <a:pt x="2176354" y="1473211"/>
                  </a:lnTo>
                  <a:lnTo>
                    <a:pt x="2176354"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chemeClr val="dk1"/>
                </a:solidFill>
                <a:latin typeface="Calibri"/>
                <a:ea typeface="Calibri"/>
                <a:cs typeface="Calibri"/>
                <a:sym typeface="Calibri"/>
              </a:endParaRPr>
            </a:p>
          </p:txBody>
        </p:sp>
        <p:pic>
          <p:nvPicPr>
            <p:cNvPr id="206" name="Google Shape;206;p22"/>
            <p:cNvPicPr preferRelativeResize="0"/>
            <p:nvPr/>
          </p:nvPicPr>
          <p:blipFill rotWithShape="1">
            <a:blip r:embed="rId4">
              <a:alphaModFix/>
            </a:blip>
            <a:srcRect b="0" l="0" r="0" t="0"/>
            <a:stretch/>
          </p:blipFill>
          <p:spPr>
            <a:xfrm>
              <a:off x="10844110" y="6183236"/>
              <a:ext cx="1191755" cy="502906"/>
            </a:xfrm>
            <a:prstGeom prst="rect">
              <a:avLst/>
            </a:prstGeom>
            <a:noFill/>
            <a:ln>
              <a:noFill/>
            </a:ln>
          </p:spPr>
        </p:pic>
      </p:grpSp>
      <p:sp>
        <p:nvSpPr>
          <p:cNvPr id="207" name="Google Shape;207;p22"/>
          <p:cNvSpPr txBox="1"/>
          <p:nvPr/>
        </p:nvSpPr>
        <p:spPr>
          <a:xfrm>
            <a:off x="102350" y="6262100"/>
            <a:ext cx="9601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NA" sz="900">
                <a:solidFill>
                  <a:srgbClr val="333333"/>
                </a:solidFill>
                <a:highlight>
                  <a:srgbClr val="FFFFFF"/>
                </a:highlight>
              </a:rPr>
              <a:t>“Nayyar, Gaurav; Hallward-Driemeier, Mary; Davies, Elwyn. 2021. At Your Service? : The Promise of Services-Led Development. Washington, DC: World Bank. © World Bank. https://openknowledge.worldbank.org/handle/10986/35599 License: CC BY 3.0 IGO.”</a:t>
            </a:r>
            <a:endParaRPr>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